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notesSlides/notesSlide41.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42.xml" ContentType="application/vnd.openxmlformats-officedocument.presentationml.notesSlide+xml"/>
  <Override PartName="/ppt/diagrams/layout18.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47.xml" ContentType="application/vnd.openxmlformats-officedocument.presentationml.notesSlide+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40.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sldIdLst>
    <p:sldId id="256" r:id="rId2"/>
    <p:sldId id="327" r:id="rId3"/>
    <p:sldId id="258" r:id="rId4"/>
    <p:sldId id="260" r:id="rId5"/>
    <p:sldId id="325" r:id="rId6"/>
    <p:sldId id="257"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324" r:id="rId30"/>
    <p:sldId id="291" r:id="rId31"/>
    <p:sldId id="292" r:id="rId32"/>
    <p:sldId id="293" r:id="rId33"/>
    <p:sldId id="294" r:id="rId34"/>
    <p:sldId id="295" r:id="rId35"/>
    <p:sldId id="296" r:id="rId36"/>
    <p:sldId id="297" r:id="rId37"/>
    <p:sldId id="298" r:id="rId38"/>
    <p:sldId id="300" r:id="rId39"/>
    <p:sldId id="303" r:id="rId40"/>
    <p:sldId id="299" r:id="rId41"/>
    <p:sldId id="326"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28" r:id="rId58"/>
    <p:sldId id="319" r:id="rId59"/>
    <p:sldId id="320" r:id="rId60"/>
    <p:sldId id="321" r:id="rId61"/>
    <p:sldId id="322" r:id="rId62"/>
    <p:sldId id="323" r:id="rId63"/>
    <p:sldId id="302" r:id="rId64"/>
    <p:sldId id="259" r:id="rId65"/>
    <p:sldId id="262" r:id="rId66"/>
    <p:sldId id="261" r:id="rId67"/>
    <p:sldId id="263" r:id="rId68"/>
    <p:sldId id="264" r:id="rId69"/>
    <p:sldId id="265" r:id="rId70"/>
    <p:sldId id="266" r:id="rId71"/>
    <p:sldId id="267" r:id="rId72"/>
    <p:sldId id="268" r:id="rId73"/>
    <p:sldId id="301"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52" autoAdjust="0"/>
    <p:restoredTop sz="86022" autoAdjust="0"/>
  </p:normalViewPr>
  <p:slideViewPr>
    <p:cSldViewPr>
      <p:cViewPr>
        <p:scale>
          <a:sx n="93" d="100"/>
          <a:sy n="93" d="100"/>
        </p:scale>
        <p:origin x="-594" y="930"/>
      </p:cViewPr>
      <p:guideLst>
        <p:guide orient="horz" pos="2160"/>
        <p:guide pos="2880"/>
      </p:guideLst>
    </p:cSldViewPr>
  </p:slideViewPr>
  <p:outlineViewPr>
    <p:cViewPr>
      <p:scale>
        <a:sx n="33" d="100"/>
        <a:sy n="33" d="100"/>
      </p:scale>
      <p:origin x="0" y="160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ata8.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svg"/><Relationship Id="rId1" Type="http://schemas.openxmlformats.org/officeDocument/2006/relationships/image" Target="../media/image13.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8.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svg"/><Relationship Id="rId1" Type="http://schemas.openxmlformats.org/officeDocument/2006/relationships/image" Target="../media/image13.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67A1F-7C1D-443B-A6F8-F5118676A4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CB2FB46-B3EB-4B13-AF95-B641BB495EF1}">
      <dgm:prSet custT="1"/>
      <dgm:spPr/>
      <dgm:t>
        <a:bodyPr/>
        <a:lstStyle/>
        <a:p>
          <a:pPr algn="ctr"/>
          <a:r>
            <a:rPr lang="en-GB" sz="2100" b="1" dirty="0" err="1">
              <a:solidFill>
                <a:schemeClr val="bg1"/>
              </a:solidFill>
            </a:rPr>
            <a:t>Istinjaa</a:t>
          </a:r>
          <a:r>
            <a:rPr lang="en-GB" sz="2100" dirty="0"/>
            <a:t> is the term used to describe the process in which one removes uncleanliness after they have been to the toilet. If </a:t>
          </a:r>
          <a:r>
            <a:rPr lang="en-GB" sz="2100" dirty="0" err="1"/>
            <a:t>Istinjaa</a:t>
          </a:r>
          <a:r>
            <a:rPr lang="en-GB" sz="2100" dirty="0"/>
            <a:t> is not </a:t>
          </a:r>
          <a:r>
            <a:rPr lang="en-GB" sz="2100"/>
            <a:t>done </a:t>
          </a:r>
          <a:r>
            <a:rPr lang="en-GB" sz="2100" smtClean="0"/>
            <a:t>properly </a:t>
          </a:r>
          <a:r>
            <a:rPr lang="en-GB" sz="2100" dirty="0"/>
            <a:t>then it will leave a person in an impure state. If the person is in an impure state, then all actions of worship which require a condition of ritual purity will not be valid.</a:t>
          </a:r>
          <a:endParaRPr lang="en-US" sz="2100" dirty="0"/>
        </a:p>
      </dgm:t>
    </dgm:pt>
    <dgm:pt modelId="{B971A7AF-0505-4418-8D71-DE2F496594AF}" type="parTrans" cxnId="{B8ACCF7E-D96A-41E7-9C05-7CD3BB229BAD}">
      <dgm:prSet/>
      <dgm:spPr/>
      <dgm:t>
        <a:bodyPr/>
        <a:lstStyle/>
        <a:p>
          <a:endParaRPr lang="en-US"/>
        </a:p>
      </dgm:t>
    </dgm:pt>
    <dgm:pt modelId="{E2572C27-5928-4D74-BACF-2862283D3927}" type="sibTrans" cxnId="{B8ACCF7E-D96A-41E7-9C05-7CD3BB229BAD}">
      <dgm:prSet/>
      <dgm:spPr/>
      <dgm:t>
        <a:bodyPr/>
        <a:lstStyle/>
        <a:p>
          <a:endParaRPr lang="en-US"/>
        </a:p>
      </dgm:t>
    </dgm:pt>
    <dgm:pt modelId="{FA1A6D9C-4540-4BF7-849B-7122B87CEFA7}">
      <dgm:prSet custT="1"/>
      <dgm:spPr/>
      <dgm:t>
        <a:bodyPr/>
        <a:lstStyle/>
        <a:p>
          <a:pPr algn="ctr"/>
          <a:r>
            <a:rPr lang="en-GB" sz="2100" dirty="0"/>
            <a:t>The Messenger of Allah (Allah bless him and give him peace) said, “Ten matters are from upright natural disposition (</a:t>
          </a:r>
          <a:r>
            <a:rPr lang="en-GB" sz="2100" dirty="0" err="1"/>
            <a:t>fitra</a:t>
          </a:r>
          <a:r>
            <a:rPr lang="en-GB" sz="2100" dirty="0"/>
            <a:t>),” and he mentioned among them, “Washing away filth </a:t>
          </a:r>
          <a:r>
            <a:rPr lang="en-GB" sz="2100" dirty="0" smtClean="0"/>
            <a:t>(</a:t>
          </a:r>
          <a:r>
            <a:rPr lang="en-GB" sz="2100" dirty="0" err="1" smtClean="0"/>
            <a:t>Istinja</a:t>
          </a:r>
          <a:r>
            <a:rPr lang="en-GB" sz="2100" dirty="0"/>
            <a:t>).” </a:t>
          </a:r>
        </a:p>
        <a:p>
          <a:pPr algn="ctr"/>
          <a:r>
            <a:rPr lang="en-GB" sz="2100" dirty="0"/>
            <a:t>[Muslim and </a:t>
          </a:r>
          <a:r>
            <a:rPr lang="en-GB" sz="2100" dirty="0" err="1"/>
            <a:t>Tirmidhi</a:t>
          </a:r>
          <a:r>
            <a:rPr lang="en-GB" sz="2100" dirty="0"/>
            <a:t>]</a:t>
          </a:r>
          <a:endParaRPr lang="en-US" sz="2100" dirty="0"/>
        </a:p>
      </dgm:t>
    </dgm:pt>
    <dgm:pt modelId="{5EF08C68-BE70-40D1-8595-A88F111E9D02}" type="parTrans" cxnId="{781166F0-376D-4D88-96D9-593F16A915BE}">
      <dgm:prSet/>
      <dgm:spPr/>
      <dgm:t>
        <a:bodyPr/>
        <a:lstStyle/>
        <a:p>
          <a:endParaRPr lang="en-US"/>
        </a:p>
      </dgm:t>
    </dgm:pt>
    <dgm:pt modelId="{532AD740-0013-4078-BD60-EAF42E92922B}" type="sibTrans" cxnId="{781166F0-376D-4D88-96D9-593F16A915BE}">
      <dgm:prSet/>
      <dgm:spPr/>
      <dgm:t>
        <a:bodyPr/>
        <a:lstStyle/>
        <a:p>
          <a:endParaRPr lang="en-US"/>
        </a:p>
      </dgm:t>
    </dgm:pt>
    <dgm:pt modelId="{273CE259-FFD7-5043-A8BD-0611DFAA2363}" type="pres">
      <dgm:prSet presAssocID="{FEB67A1F-7C1D-443B-A6F8-F5118676A4AB}" presName="linear" presStyleCnt="0">
        <dgm:presLayoutVars>
          <dgm:animLvl val="lvl"/>
          <dgm:resizeHandles val="exact"/>
        </dgm:presLayoutVars>
      </dgm:prSet>
      <dgm:spPr/>
      <dgm:t>
        <a:bodyPr/>
        <a:lstStyle/>
        <a:p>
          <a:endParaRPr lang="en-GB"/>
        </a:p>
      </dgm:t>
    </dgm:pt>
    <dgm:pt modelId="{72CB3BD7-82BC-0B4D-987E-632477B942E0}" type="pres">
      <dgm:prSet presAssocID="{DCB2FB46-B3EB-4B13-AF95-B641BB495EF1}" presName="parentText" presStyleLbl="node1" presStyleIdx="0" presStyleCnt="2" custScaleY="123583">
        <dgm:presLayoutVars>
          <dgm:chMax val="0"/>
          <dgm:bulletEnabled val="1"/>
        </dgm:presLayoutVars>
      </dgm:prSet>
      <dgm:spPr/>
      <dgm:t>
        <a:bodyPr/>
        <a:lstStyle/>
        <a:p>
          <a:endParaRPr lang="en-GB"/>
        </a:p>
      </dgm:t>
    </dgm:pt>
    <dgm:pt modelId="{8660AAB2-ED9A-6449-9CDE-F0F36CE92C7A}" type="pres">
      <dgm:prSet presAssocID="{E2572C27-5928-4D74-BACF-2862283D3927}" presName="spacer" presStyleCnt="0"/>
      <dgm:spPr/>
    </dgm:pt>
    <dgm:pt modelId="{F00BC1FD-DB4F-8E4B-936E-48786F97361E}" type="pres">
      <dgm:prSet presAssocID="{FA1A6D9C-4540-4BF7-849B-7122B87CEFA7}" presName="parentText" presStyleLbl="node1" presStyleIdx="1" presStyleCnt="2" custScaleY="126722" custLinFactY="12993" custLinFactNeighborX="577" custLinFactNeighborY="100000">
        <dgm:presLayoutVars>
          <dgm:chMax val="0"/>
          <dgm:bulletEnabled val="1"/>
        </dgm:presLayoutVars>
      </dgm:prSet>
      <dgm:spPr/>
      <dgm:t>
        <a:bodyPr/>
        <a:lstStyle/>
        <a:p>
          <a:endParaRPr lang="en-GB"/>
        </a:p>
      </dgm:t>
    </dgm:pt>
  </dgm:ptLst>
  <dgm:cxnLst>
    <dgm:cxn modelId="{515DAA29-E28C-D14B-8A6D-4A9479BD8A5D}" type="presOf" srcId="{DCB2FB46-B3EB-4B13-AF95-B641BB495EF1}" destId="{72CB3BD7-82BC-0B4D-987E-632477B942E0}" srcOrd="0" destOrd="0" presId="urn:microsoft.com/office/officeart/2005/8/layout/vList2"/>
    <dgm:cxn modelId="{158C1651-D84C-0245-90AE-ADFCBDAF9D61}" type="presOf" srcId="{FA1A6D9C-4540-4BF7-849B-7122B87CEFA7}" destId="{F00BC1FD-DB4F-8E4B-936E-48786F97361E}" srcOrd="0" destOrd="0" presId="urn:microsoft.com/office/officeart/2005/8/layout/vList2"/>
    <dgm:cxn modelId="{781166F0-376D-4D88-96D9-593F16A915BE}" srcId="{FEB67A1F-7C1D-443B-A6F8-F5118676A4AB}" destId="{FA1A6D9C-4540-4BF7-849B-7122B87CEFA7}" srcOrd="1" destOrd="0" parTransId="{5EF08C68-BE70-40D1-8595-A88F111E9D02}" sibTransId="{532AD740-0013-4078-BD60-EAF42E92922B}"/>
    <dgm:cxn modelId="{B8ACCF7E-D96A-41E7-9C05-7CD3BB229BAD}" srcId="{FEB67A1F-7C1D-443B-A6F8-F5118676A4AB}" destId="{DCB2FB46-B3EB-4B13-AF95-B641BB495EF1}" srcOrd="0" destOrd="0" parTransId="{B971A7AF-0505-4418-8D71-DE2F496594AF}" sibTransId="{E2572C27-5928-4D74-BACF-2862283D3927}"/>
    <dgm:cxn modelId="{D9E17C1A-2B1C-3940-A654-910367FE7E91}" type="presOf" srcId="{FEB67A1F-7C1D-443B-A6F8-F5118676A4AB}" destId="{273CE259-FFD7-5043-A8BD-0611DFAA2363}" srcOrd="0" destOrd="0" presId="urn:microsoft.com/office/officeart/2005/8/layout/vList2"/>
    <dgm:cxn modelId="{2C938FD5-F08D-FB4C-90C2-A8D3C8341901}" type="presParOf" srcId="{273CE259-FFD7-5043-A8BD-0611DFAA2363}" destId="{72CB3BD7-82BC-0B4D-987E-632477B942E0}" srcOrd="0" destOrd="0" presId="urn:microsoft.com/office/officeart/2005/8/layout/vList2"/>
    <dgm:cxn modelId="{4754B6DC-F959-364F-B3E2-B9CBBA5174B1}" type="presParOf" srcId="{273CE259-FFD7-5043-A8BD-0611DFAA2363}" destId="{8660AAB2-ED9A-6449-9CDE-F0F36CE92C7A}" srcOrd="1" destOrd="0" presId="urn:microsoft.com/office/officeart/2005/8/layout/vList2"/>
    <dgm:cxn modelId="{41BCDD58-8345-CF40-99C0-A5843A960BD3}" type="presParOf" srcId="{273CE259-FFD7-5043-A8BD-0611DFAA2363}" destId="{F00BC1FD-DB4F-8E4B-936E-48786F97361E}"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C5D0C8-5602-441E-8720-B5AA410A1D6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6DDB980-7798-426F-BCC9-DF05375D08FD}">
      <dgm:prSet custT="1"/>
      <dgm:spPr/>
      <dgm:t>
        <a:bodyPr/>
        <a:lstStyle/>
        <a:p>
          <a:r>
            <a:rPr lang="en-GB" sz="1700" dirty="0"/>
            <a:t>There is a difference in the method between men and women when it comes to attaining cleanliness after urination. Males have to perform </a:t>
          </a:r>
          <a:r>
            <a:rPr lang="en-GB" sz="1700" dirty="0" err="1"/>
            <a:t>Istibra</a:t>
          </a:r>
          <a:r>
            <a:rPr lang="en-GB" sz="1700" dirty="0"/>
            <a:t> which is the process of ensuring that no urine is left in the private part after urination. Women do not have to perform this. However, they must be confident that they have relieved themselves fully.</a:t>
          </a:r>
          <a:endParaRPr lang="en-US" sz="1700" dirty="0"/>
        </a:p>
      </dgm:t>
    </dgm:pt>
    <dgm:pt modelId="{6866DDC5-EFCC-4175-BE81-9A6C190D678A}" type="parTrans" cxnId="{B7A01F3A-B279-4BAC-AE7E-113E4B3BEBDA}">
      <dgm:prSet/>
      <dgm:spPr/>
      <dgm:t>
        <a:bodyPr/>
        <a:lstStyle/>
        <a:p>
          <a:endParaRPr lang="en-US"/>
        </a:p>
      </dgm:t>
    </dgm:pt>
    <dgm:pt modelId="{8AA0C5AB-BF40-4FE5-B9E8-D55FED49E59A}" type="sibTrans" cxnId="{B7A01F3A-B279-4BAC-AE7E-113E4B3BEBDA}">
      <dgm:prSet/>
      <dgm:spPr/>
      <dgm:t>
        <a:bodyPr/>
        <a:lstStyle/>
        <a:p>
          <a:endParaRPr lang="en-US"/>
        </a:p>
      </dgm:t>
    </dgm:pt>
    <dgm:pt modelId="{0F88E820-683D-4259-8488-3D25E2667C03}">
      <dgm:prSet custT="1"/>
      <dgm:spPr/>
      <dgm:t>
        <a:bodyPr/>
        <a:lstStyle/>
        <a:p>
          <a:r>
            <a:rPr lang="en-GB" sz="1800" dirty="0"/>
            <a:t>Once this has been done, it is recommended to use some tissue paper first (with the left hand) to absorb any drops of urine which may be left and then wash the private area with water.</a:t>
          </a:r>
          <a:endParaRPr lang="en-US" sz="1800" dirty="0"/>
        </a:p>
      </dgm:t>
    </dgm:pt>
    <dgm:pt modelId="{750B72CB-C10F-45E9-A401-31513A4D3ADB}" type="parTrans" cxnId="{5C773B3A-D531-4D86-B2D1-666F9D273C96}">
      <dgm:prSet/>
      <dgm:spPr/>
      <dgm:t>
        <a:bodyPr/>
        <a:lstStyle/>
        <a:p>
          <a:endParaRPr lang="en-US"/>
        </a:p>
      </dgm:t>
    </dgm:pt>
    <dgm:pt modelId="{EBEEA4A5-A5FF-4A3C-BEFA-7B6B94AF7360}" type="sibTrans" cxnId="{5C773B3A-D531-4D86-B2D1-666F9D273C96}">
      <dgm:prSet/>
      <dgm:spPr/>
      <dgm:t>
        <a:bodyPr/>
        <a:lstStyle/>
        <a:p>
          <a:endParaRPr lang="en-US"/>
        </a:p>
      </dgm:t>
    </dgm:pt>
    <dgm:pt modelId="{E92CCAB5-25FA-4158-9E60-50E67162256C}">
      <dgm:prSet custT="1"/>
      <dgm:spPr/>
      <dgm:t>
        <a:bodyPr/>
        <a:lstStyle/>
        <a:p>
          <a:r>
            <a:rPr lang="en-GB" sz="2200" dirty="0"/>
            <a:t>When washing, the utensil must be held in the right hand and the left hand should be used to clean the actual area.</a:t>
          </a:r>
          <a:endParaRPr lang="en-US" sz="2200" dirty="0"/>
        </a:p>
      </dgm:t>
    </dgm:pt>
    <dgm:pt modelId="{9B03B0BE-F2A1-4C3F-A8E9-DAF0C039AC5E}" type="parTrans" cxnId="{99CBAD0A-CEC2-456C-A2F3-93FDB7D2C918}">
      <dgm:prSet/>
      <dgm:spPr/>
      <dgm:t>
        <a:bodyPr/>
        <a:lstStyle/>
        <a:p>
          <a:endParaRPr lang="en-US"/>
        </a:p>
      </dgm:t>
    </dgm:pt>
    <dgm:pt modelId="{32EEA5D0-13BF-4147-9B6E-02E0AC058EF5}" type="sibTrans" cxnId="{99CBAD0A-CEC2-456C-A2F3-93FDB7D2C918}">
      <dgm:prSet/>
      <dgm:spPr/>
      <dgm:t>
        <a:bodyPr/>
        <a:lstStyle/>
        <a:p>
          <a:endParaRPr lang="en-US"/>
        </a:p>
      </dgm:t>
    </dgm:pt>
    <dgm:pt modelId="{237688E1-76CC-1E42-BC12-BDDE7A67900E}" type="pres">
      <dgm:prSet presAssocID="{29C5D0C8-5602-441E-8720-B5AA410A1D61}" presName="Name0" presStyleCnt="0">
        <dgm:presLayoutVars>
          <dgm:dir/>
          <dgm:animLvl val="lvl"/>
          <dgm:resizeHandles val="exact"/>
        </dgm:presLayoutVars>
      </dgm:prSet>
      <dgm:spPr/>
      <dgm:t>
        <a:bodyPr/>
        <a:lstStyle/>
        <a:p>
          <a:endParaRPr lang="en-GB"/>
        </a:p>
      </dgm:t>
    </dgm:pt>
    <dgm:pt modelId="{B98022AB-796A-4747-914E-B2BF67DCBD8E}" type="pres">
      <dgm:prSet presAssocID="{E92CCAB5-25FA-4158-9E60-50E67162256C}" presName="boxAndChildren" presStyleCnt="0"/>
      <dgm:spPr/>
    </dgm:pt>
    <dgm:pt modelId="{92F26C3E-7E4F-4847-89C1-A0116C28F250}" type="pres">
      <dgm:prSet presAssocID="{E92CCAB5-25FA-4158-9E60-50E67162256C}" presName="parentTextBox" presStyleLbl="node1" presStyleIdx="0" presStyleCnt="3"/>
      <dgm:spPr/>
      <dgm:t>
        <a:bodyPr/>
        <a:lstStyle/>
        <a:p>
          <a:endParaRPr lang="en-GB"/>
        </a:p>
      </dgm:t>
    </dgm:pt>
    <dgm:pt modelId="{FE58235C-2AA9-C940-82BB-26EA21B89FF7}" type="pres">
      <dgm:prSet presAssocID="{EBEEA4A5-A5FF-4A3C-BEFA-7B6B94AF7360}" presName="sp" presStyleCnt="0"/>
      <dgm:spPr/>
    </dgm:pt>
    <dgm:pt modelId="{EF46EEB3-C1A5-8C4A-880E-CC37A3C05A85}" type="pres">
      <dgm:prSet presAssocID="{0F88E820-683D-4259-8488-3D25E2667C03}" presName="arrowAndChildren" presStyleCnt="0"/>
      <dgm:spPr/>
    </dgm:pt>
    <dgm:pt modelId="{CB93F39F-F8BE-7C4B-8A03-E5AF847B9F60}" type="pres">
      <dgm:prSet presAssocID="{0F88E820-683D-4259-8488-3D25E2667C03}" presName="parentTextArrow" presStyleLbl="node1" presStyleIdx="1" presStyleCnt="3"/>
      <dgm:spPr/>
      <dgm:t>
        <a:bodyPr/>
        <a:lstStyle/>
        <a:p>
          <a:endParaRPr lang="en-GB"/>
        </a:p>
      </dgm:t>
    </dgm:pt>
    <dgm:pt modelId="{2375985D-062D-564C-A804-195B367BCF80}" type="pres">
      <dgm:prSet presAssocID="{8AA0C5AB-BF40-4FE5-B9E8-D55FED49E59A}" presName="sp" presStyleCnt="0"/>
      <dgm:spPr/>
    </dgm:pt>
    <dgm:pt modelId="{1E40629B-881D-2C4E-A28D-BC598A21260E}" type="pres">
      <dgm:prSet presAssocID="{36DDB980-7798-426F-BCC9-DF05375D08FD}" presName="arrowAndChildren" presStyleCnt="0"/>
      <dgm:spPr/>
    </dgm:pt>
    <dgm:pt modelId="{279ED184-615D-434E-9BFF-4E4AD82AA319}" type="pres">
      <dgm:prSet presAssocID="{36DDB980-7798-426F-BCC9-DF05375D08FD}" presName="parentTextArrow" presStyleLbl="node1" presStyleIdx="2" presStyleCnt="3" custScaleY="135424"/>
      <dgm:spPr/>
      <dgm:t>
        <a:bodyPr/>
        <a:lstStyle/>
        <a:p>
          <a:endParaRPr lang="en-GB"/>
        </a:p>
      </dgm:t>
    </dgm:pt>
  </dgm:ptLst>
  <dgm:cxnLst>
    <dgm:cxn modelId="{B7A01F3A-B279-4BAC-AE7E-113E4B3BEBDA}" srcId="{29C5D0C8-5602-441E-8720-B5AA410A1D61}" destId="{36DDB980-7798-426F-BCC9-DF05375D08FD}" srcOrd="0" destOrd="0" parTransId="{6866DDC5-EFCC-4175-BE81-9A6C190D678A}" sibTransId="{8AA0C5AB-BF40-4FE5-B9E8-D55FED49E59A}"/>
    <dgm:cxn modelId="{99CBAD0A-CEC2-456C-A2F3-93FDB7D2C918}" srcId="{29C5D0C8-5602-441E-8720-B5AA410A1D61}" destId="{E92CCAB5-25FA-4158-9E60-50E67162256C}" srcOrd="2" destOrd="0" parTransId="{9B03B0BE-F2A1-4C3F-A8E9-DAF0C039AC5E}" sibTransId="{32EEA5D0-13BF-4147-9B6E-02E0AC058EF5}"/>
    <dgm:cxn modelId="{59C72964-D837-7546-A343-DA7FC59804C9}" type="presOf" srcId="{0F88E820-683D-4259-8488-3D25E2667C03}" destId="{CB93F39F-F8BE-7C4B-8A03-E5AF847B9F60}" srcOrd="0" destOrd="0" presId="urn:microsoft.com/office/officeart/2005/8/layout/process4"/>
    <dgm:cxn modelId="{B610FB3D-DDD7-0646-ADC8-482668160892}" type="presOf" srcId="{29C5D0C8-5602-441E-8720-B5AA410A1D61}" destId="{237688E1-76CC-1E42-BC12-BDDE7A67900E}" srcOrd="0" destOrd="0" presId="urn:microsoft.com/office/officeart/2005/8/layout/process4"/>
    <dgm:cxn modelId="{77499F55-824C-EC45-B674-303896C5D828}" type="presOf" srcId="{36DDB980-7798-426F-BCC9-DF05375D08FD}" destId="{279ED184-615D-434E-9BFF-4E4AD82AA319}" srcOrd="0" destOrd="0" presId="urn:microsoft.com/office/officeart/2005/8/layout/process4"/>
    <dgm:cxn modelId="{5C773B3A-D531-4D86-B2D1-666F9D273C96}" srcId="{29C5D0C8-5602-441E-8720-B5AA410A1D61}" destId="{0F88E820-683D-4259-8488-3D25E2667C03}" srcOrd="1" destOrd="0" parTransId="{750B72CB-C10F-45E9-A401-31513A4D3ADB}" sibTransId="{EBEEA4A5-A5FF-4A3C-BEFA-7B6B94AF7360}"/>
    <dgm:cxn modelId="{1CAEA43A-9AB7-FB4B-97F8-DFE1594B1B29}" type="presOf" srcId="{E92CCAB5-25FA-4158-9E60-50E67162256C}" destId="{92F26C3E-7E4F-4847-89C1-A0116C28F250}" srcOrd="0" destOrd="0" presId="urn:microsoft.com/office/officeart/2005/8/layout/process4"/>
    <dgm:cxn modelId="{9B7654CD-EED1-2B4B-889F-CB974A271938}" type="presParOf" srcId="{237688E1-76CC-1E42-BC12-BDDE7A67900E}" destId="{B98022AB-796A-4747-914E-B2BF67DCBD8E}" srcOrd="0" destOrd="0" presId="urn:microsoft.com/office/officeart/2005/8/layout/process4"/>
    <dgm:cxn modelId="{85A2F023-9914-064D-9D71-F8DB281A5918}" type="presParOf" srcId="{B98022AB-796A-4747-914E-B2BF67DCBD8E}" destId="{92F26C3E-7E4F-4847-89C1-A0116C28F250}" srcOrd="0" destOrd="0" presId="urn:microsoft.com/office/officeart/2005/8/layout/process4"/>
    <dgm:cxn modelId="{C458EA24-0C9C-6D44-9159-BE0AF2DF43B7}" type="presParOf" srcId="{237688E1-76CC-1E42-BC12-BDDE7A67900E}" destId="{FE58235C-2AA9-C940-82BB-26EA21B89FF7}" srcOrd="1" destOrd="0" presId="urn:microsoft.com/office/officeart/2005/8/layout/process4"/>
    <dgm:cxn modelId="{87F2F569-D8D1-9748-918B-AECCC2322051}" type="presParOf" srcId="{237688E1-76CC-1E42-BC12-BDDE7A67900E}" destId="{EF46EEB3-C1A5-8C4A-880E-CC37A3C05A85}" srcOrd="2" destOrd="0" presId="urn:microsoft.com/office/officeart/2005/8/layout/process4"/>
    <dgm:cxn modelId="{4296F8AD-D4BA-5F4C-81B3-6B33A8CF56A5}" type="presParOf" srcId="{EF46EEB3-C1A5-8C4A-880E-CC37A3C05A85}" destId="{CB93F39F-F8BE-7C4B-8A03-E5AF847B9F60}" srcOrd="0" destOrd="0" presId="urn:microsoft.com/office/officeart/2005/8/layout/process4"/>
    <dgm:cxn modelId="{CF97E26C-E447-C247-B9EC-7CA2189ADEBC}" type="presParOf" srcId="{237688E1-76CC-1E42-BC12-BDDE7A67900E}" destId="{2375985D-062D-564C-A804-195B367BCF80}" srcOrd="3" destOrd="0" presId="urn:microsoft.com/office/officeart/2005/8/layout/process4"/>
    <dgm:cxn modelId="{46516936-FC23-7C40-9AFA-96C22954D863}" type="presParOf" srcId="{237688E1-76CC-1E42-BC12-BDDE7A67900E}" destId="{1E40629B-881D-2C4E-A28D-BC598A21260E}" srcOrd="4" destOrd="0" presId="urn:microsoft.com/office/officeart/2005/8/layout/process4"/>
    <dgm:cxn modelId="{43BB5AC8-46D6-8F4E-B884-88123B300CB1}" type="presParOf" srcId="{1E40629B-881D-2C4E-A28D-BC598A21260E}" destId="{279ED184-615D-434E-9BFF-4E4AD82AA31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5AD342-8A8C-41EE-BDB7-2612F7DAD76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5180D61-0BA2-476D-A827-638F769971AC}">
      <dgm:prSet custT="1"/>
      <dgm:spPr/>
      <dgm:t>
        <a:bodyPr/>
        <a:lstStyle/>
        <a:p>
          <a:r>
            <a:rPr lang="en-GB" sz="1600" dirty="0"/>
            <a:t>There could sometimes be a need to only perform the </a:t>
          </a:r>
          <a:r>
            <a:rPr lang="en-GB" sz="1600" dirty="0" err="1"/>
            <a:t>Fardh</a:t>
          </a:r>
          <a:r>
            <a:rPr lang="en-GB" sz="1600" dirty="0"/>
            <a:t> (compulsory) acts of Ghusl in certain situations. For example, if there is a shortage of water, or of time etc.</a:t>
          </a:r>
          <a:endParaRPr lang="en-US" sz="1600" dirty="0"/>
        </a:p>
      </dgm:t>
    </dgm:pt>
    <dgm:pt modelId="{B6F14B11-28D5-4D45-A7CD-0550AF559B63}" type="parTrans" cxnId="{209069EC-742E-467C-A4D8-0FE1353A8FBB}">
      <dgm:prSet/>
      <dgm:spPr/>
      <dgm:t>
        <a:bodyPr/>
        <a:lstStyle/>
        <a:p>
          <a:endParaRPr lang="en-US"/>
        </a:p>
      </dgm:t>
    </dgm:pt>
    <dgm:pt modelId="{2DB1BC6B-1913-4557-B92A-EFD66E02B50B}" type="sibTrans" cxnId="{209069EC-742E-467C-A4D8-0FE1353A8FBB}">
      <dgm:prSet/>
      <dgm:spPr/>
      <dgm:t>
        <a:bodyPr/>
        <a:lstStyle/>
        <a:p>
          <a:endParaRPr lang="en-US"/>
        </a:p>
      </dgm:t>
    </dgm:pt>
    <dgm:pt modelId="{FB44B707-7194-4C52-9133-18AD47B4B686}">
      <dgm:prSet custT="1"/>
      <dgm:spPr/>
      <dgm:t>
        <a:bodyPr/>
        <a:lstStyle/>
        <a:p>
          <a:r>
            <a:rPr lang="en-GB" sz="1600" dirty="0"/>
            <a:t>For a person to become ritually pure, they must perform at a </a:t>
          </a:r>
          <a:r>
            <a:rPr lang="en-GB" sz="1600" b="1" dirty="0"/>
            <a:t>minimum</a:t>
          </a:r>
          <a:r>
            <a:rPr lang="en-GB" sz="1600" dirty="0"/>
            <a:t> the following 3 actions:</a:t>
          </a:r>
          <a:endParaRPr lang="en-US" sz="1600" dirty="0"/>
        </a:p>
      </dgm:t>
    </dgm:pt>
    <dgm:pt modelId="{F5398ADC-3F40-4119-9E67-95098AF270CD}" type="parTrans" cxnId="{4088A78D-D191-4C9D-87C3-3908FB1641AE}">
      <dgm:prSet/>
      <dgm:spPr/>
      <dgm:t>
        <a:bodyPr/>
        <a:lstStyle/>
        <a:p>
          <a:endParaRPr lang="en-US"/>
        </a:p>
      </dgm:t>
    </dgm:pt>
    <dgm:pt modelId="{9F36C1E4-D43F-4ABD-B4B6-143E9A3C7544}" type="sibTrans" cxnId="{4088A78D-D191-4C9D-87C3-3908FB1641AE}">
      <dgm:prSet/>
      <dgm:spPr/>
      <dgm:t>
        <a:bodyPr/>
        <a:lstStyle/>
        <a:p>
          <a:endParaRPr lang="en-US"/>
        </a:p>
      </dgm:t>
    </dgm:pt>
    <dgm:pt modelId="{75C8C0F7-81AE-4C81-BF21-1E30D647E8C5}">
      <dgm:prSet custT="1"/>
      <dgm:spPr/>
      <dgm:t>
        <a:bodyPr/>
        <a:lstStyle/>
        <a:p>
          <a:r>
            <a:rPr lang="en-GB" sz="1600" dirty="0"/>
            <a:t>1. To gargle the mouth once. (If fasting ensure water does not get swallowed, keep water in mouth).</a:t>
          </a:r>
          <a:endParaRPr lang="en-US" sz="1600" dirty="0"/>
        </a:p>
      </dgm:t>
    </dgm:pt>
    <dgm:pt modelId="{B77BF6A7-B755-4583-AF85-05DE7A1B10E6}" type="parTrans" cxnId="{86D42978-3468-4C8F-B424-72207DB7D9FE}">
      <dgm:prSet/>
      <dgm:spPr/>
      <dgm:t>
        <a:bodyPr/>
        <a:lstStyle/>
        <a:p>
          <a:endParaRPr lang="en-US"/>
        </a:p>
      </dgm:t>
    </dgm:pt>
    <dgm:pt modelId="{A798C864-1D63-4E7D-975D-D38547357FE3}" type="sibTrans" cxnId="{86D42978-3468-4C8F-B424-72207DB7D9FE}">
      <dgm:prSet/>
      <dgm:spPr/>
      <dgm:t>
        <a:bodyPr/>
        <a:lstStyle/>
        <a:p>
          <a:endParaRPr lang="en-US"/>
        </a:p>
      </dgm:t>
    </dgm:pt>
    <dgm:pt modelId="{C22A38CF-4A8C-4675-BE73-75272D42A5FC}">
      <dgm:prSet custT="1"/>
      <dgm:spPr/>
      <dgm:t>
        <a:bodyPr/>
        <a:lstStyle/>
        <a:p>
          <a:r>
            <a:rPr lang="en-GB" sz="1600" dirty="0"/>
            <a:t>2. To clean inside the nose once (If fasting, ensure water does not pass through the nose into the head).</a:t>
          </a:r>
          <a:endParaRPr lang="en-US" sz="1600" dirty="0"/>
        </a:p>
      </dgm:t>
    </dgm:pt>
    <dgm:pt modelId="{33DBEAB2-FA66-4775-A6E0-DBD0A07FC9CB}" type="parTrans" cxnId="{2ED8DA4B-25FC-4C07-8972-BBFD94A6DE21}">
      <dgm:prSet/>
      <dgm:spPr/>
      <dgm:t>
        <a:bodyPr/>
        <a:lstStyle/>
        <a:p>
          <a:endParaRPr lang="en-US"/>
        </a:p>
      </dgm:t>
    </dgm:pt>
    <dgm:pt modelId="{BC6CCAD7-88FC-414D-B84C-4773E38F0F59}" type="sibTrans" cxnId="{2ED8DA4B-25FC-4C07-8972-BBFD94A6DE21}">
      <dgm:prSet/>
      <dgm:spPr/>
      <dgm:t>
        <a:bodyPr/>
        <a:lstStyle/>
        <a:p>
          <a:endParaRPr lang="en-US"/>
        </a:p>
      </dgm:t>
    </dgm:pt>
    <dgm:pt modelId="{08206280-D233-4020-A339-20221D42509A}">
      <dgm:prSet custT="1"/>
      <dgm:spPr/>
      <dgm:t>
        <a:bodyPr/>
        <a:lstStyle/>
        <a:p>
          <a:r>
            <a:rPr lang="en-GB" sz="1600" dirty="0"/>
            <a:t>3. To wash the whole body once, ensuring no space is left dry (even that which is equivalent to a hair).</a:t>
          </a:r>
          <a:endParaRPr lang="en-US" sz="1600" dirty="0"/>
        </a:p>
      </dgm:t>
    </dgm:pt>
    <dgm:pt modelId="{9D3B7C03-0DD5-4A47-A168-6C62AF3C2C93}" type="parTrans" cxnId="{3C730428-8005-429F-8AC5-1E9A8EDDF77C}">
      <dgm:prSet/>
      <dgm:spPr/>
      <dgm:t>
        <a:bodyPr/>
        <a:lstStyle/>
        <a:p>
          <a:endParaRPr lang="en-US"/>
        </a:p>
      </dgm:t>
    </dgm:pt>
    <dgm:pt modelId="{9F7ABEF1-3B69-44CC-BD14-3DCCCE8F8024}" type="sibTrans" cxnId="{3C730428-8005-429F-8AC5-1E9A8EDDF77C}">
      <dgm:prSet/>
      <dgm:spPr/>
      <dgm:t>
        <a:bodyPr/>
        <a:lstStyle/>
        <a:p>
          <a:endParaRPr lang="en-US"/>
        </a:p>
      </dgm:t>
    </dgm:pt>
    <dgm:pt modelId="{734E174E-0F55-4924-AC0A-E896E8E8A747}">
      <dgm:prSet custT="1"/>
      <dgm:spPr/>
      <dgm:t>
        <a:bodyPr/>
        <a:lstStyle/>
        <a:p>
          <a:r>
            <a:rPr lang="en-GB" sz="1600" dirty="0"/>
            <a:t>Once the above actions have been completed, a person will now be considered clean and ritually pure.</a:t>
          </a:r>
          <a:endParaRPr lang="en-US" sz="1600" dirty="0"/>
        </a:p>
      </dgm:t>
    </dgm:pt>
    <dgm:pt modelId="{4362322C-D91E-43AF-93E6-0872975C868E}" type="parTrans" cxnId="{FDB22E95-8292-4079-AD6D-0568A9AA03ED}">
      <dgm:prSet/>
      <dgm:spPr/>
      <dgm:t>
        <a:bodyPr/>
        <a:lstStyle/>
        <a:p>
          <a:endParaRPr lang="en-US"/>
        </a:p>
      </dgm:t>
    </dgm:pt>
    <dgm:pt modelId="{2B8C2338-95F0-473D-ACD3-F2EFC3B67A32}" type="sibTrans" cxnId="{FDB22E95-8292-4079-AD6D-0568A9AA03ED}">
      <dgm:prSet/>
      <dgm:spPr/>
      <dgm:t>
        <a:bodyPr/>
        <a:lstStyle/>
        <a:p>
          <a:endParaRPr lang="en-US"/>
        </a:p>
      </dgm:t>
    </dgm:pt>
    <dgm:pt modelId="{75CDEEB5-FA67-8E4E-91EB-EC38424055D0}" type="pres">
      <dgm:prSet presAssocID="{E95AD342-8A8C-41EE-BDB7-2612F7DAD768}" presName="linear" presStyleCnt="0">
        <dgm:presLayoutVars>
          <dgm:animLvl val="lvl"/>
          <dgm:resizeHandles val="exact"/>
        </dgm:presLayoutVars>
      </dgm:prSet>
      <dgm:spPr/>
      <dgm:t>
        <a:bodyPr/>
        <a:lstStyle/>
        <a:p>
          <a:endParaRPr lang="en-GB"/>
        </a:p>
      </dgm:t>
    </dgm:pt>
    <dgm:pt modelId="{8C597292-4909-6040-B46E-B65A9A8BEBC7}" type="pres">
      <dgm:prSet presAssocID="{25180D61-0BA2-476D-A827-638F769971AC}" presName="parentText" presStyleLbl="node1" presStyleIdx="0" presStyleCnt="6" custLinFactY="-11540" custLinFactNeighborX="-897" custLinFactNeighborY="-100000">
        <dgm:presLayoutVars>
          <dgm:chMax val="0"/>
          <dgm:bulletEnabled val="1"/>
        </dgm:presLayoutVars>
      </dgm:prSet>
      <dgm:spPr/>
      <dgm:t>
        <a:bodyPr/>
        <a:lstStyle/>
        <a:p>
          <a:endParaRPr lang="en-GB"/>
        </a:p>
      </dgm:t>
    </dgm:pt>
    <dgm:pt modelId="{454FFDEC-25EF-F542-AFC0-BB9CDBC3189F}" type="pres">
      <dgm:prSet presAssocID="{2DB1BC6B-1913-4557-B92A-EFD66E02B50B}" presName="spacer" presStyleCnt="0"/>
      <dgm:spPr/>
    </dgm:pt>
    <dgm:pt modelId="{031BD7A8-EADB-1E49-B7BB-BE567D05AC71}" type="pres">
      <dgm:prSet presAssocID="{FB44B707-7194-4C52-9133-18AD47B4B686}" presName="parentText" presStyleLbl="node1" presStyleIdx="1" presStyleCnt="6" custLinFactY="-4859" custLinFactNeighborX="577" custLinFactNeighborY="-100000">
        <dgm:presLayoutVars>
          <dgm:chMax val="0"/>
          <dgm:bulletEnabled val="1"/>
        </dgm:presLayoutVars>
      </dgm:prSet>
      <dgm:spPr/>
      <dgm:t>
        <a:bodyPr/>
        <a:lstStyle/>
        <a:p>
          <a:endParaRPr lang="en-GB"/>
        </a:p>
      </dgm:t>
    </dgm:pt>
    <dgm:pt modelId="{E6488456-955C-4749-ABAF-8B727D1C3DA2}" type="pres">
      <dgm:prSet presAssocID="{9F36C1E4-D43F-4ABD-B4B6-143E9A3C7544}" presName="spacer" presStyleCnt="0"/>
      <dgm:spPr/>
    </dgm:pt>
    <dgm:pt modelId="{8A13D1F3-5BD3-6B41-A3DA-9B26A7B70742}" type="pres">
      <dgm:prSet presAssocID="{75C8C0F7-81AE-4C81-BF21-1E30D647E8C5}" presName="parentText" presStyleLbl="node1" presStyleIdx="2" presStyleCnt="6" custLinFactY="-11075" custLinFactNeighborX="577" custLinFactNeighborY="-100000">
        <dgm:presLayoutVars>
          <dgm:chMax val="0"/>
          <dgm:bulletEnabled val="1"/>
        </dgm:presLayoutVars>
      </dgm:prSet>
      <dgm:spPr/>
      <dgm:t>
        <a:bodyPr/>
        <a:lstStyle/>
        <a:p>
          <a:endParaRPr lang="en-GB"/>
        </a:p>
      </dgm:t>
    </dgm:pt>
    <dgm:pt modelId="{4BFA5E68-61DA-8B41-9C9B-8A0EE1697A5F}" type="pres">
      <dgm:prSet presAssocID="{A798C864-1D63-4E7D-975D-D38547357FE3}" presName="spacer" presStyleCnt="0"/>
      <dgm:spPr/>
    </dgm:pt>
    <dgm:pt modelId="{84082327-7587-B441-86D5-D300B77BE5BC}" type="pres">
      <dgm:prSet presAssocID="{C22A38CF-4A8C-4675-BE73-75272D42A5FC}" presName="parentText" presStyleLbl="node1" presStyleIdx="3" presStyleCnt="6" custLinFactY="-9965" custLinFactNeighborX="-897" custLinFactNeighborY="-100000">
        <dgm:presLayoutVars>
          <dgm:chMax val="0"/>
          <dgm:bulletEnabled val="1"/>
        </dgm:presLayoutVars>
      </dgm:prSet>
      <dgm:spPr/>
      <dgm:t>
        <a:bodyPr/>
        <a:lstStyle/>
        <a:p>
          <a:endParaRPr lang="en-GB"/>
        </a:p>
      </dgm:t>
    </dgm:pt>
    <dgm:pt modelId="{264B834A-1824-ED46-AA52-41655CFE54B2}" type="pres">
      <dgm:prSet presAssocID="{BC6CCAD7-88FC-414D-B84C-4773E38F0F59}" presName="spacer" presStyleCnt="0"/>
      <dgm:spPr/>
    </dgm:pt>
    <dgm:pt modelId="{68B256F7-6DF4-9A42-8F74-8B8407ED5CA2}" type="pres">
      <dgm:prSet presAssocID="{08206280-D233-4020-A339-20221D42509A}" presName="parentText" presStyleLbl="node1" presStyleIdx="4" presStyleCnt="6" custLinFactY="-8855" custLinFactNeighborX="577" custLinFactNeighborY="-100000">
        <dgm:presLayoutVars>
          <dgm:chMax val="0"/>
          <dgm:bulletEnabled val="1"/>
        </dgm:presLayoutVars>
      </dgm:prSet>
      <dgm:spPr/>
      <dgm:t>
        <a:bodyPr/>
        <a:lstStyle/>
        <a:p>
          <a:endParaRPr lang="en-GB"/>
        </a:p>
      </dgm:t>
    </dgm:pt>
    <dgm:pt modelId="{1F31B24C-D87E-EF46-B2EB-F60568C7A896}" type="pres">
      <dgm:prSet presAssocID="{9F7ABEF1-3B69-44CC-BD14-3DCCCE8F8024}" presName="spacer" presStyleCnt="0"/>
      <dgm:spPr/>
    </dgm:pt>
    <dgm:pt modelId="{7352C441-2DB0-E640-9405-A006F0062FC4}" type="pres">
      <dgm:prSet presAssocID="{734E174E-0F55-4924-AC0A-E896E8E8A747}" presName="parentText" presStyleLbl="node1" presStyleIdx="5" presStyleCnt="6" custLinFactY="-7745" custLinFactNeighborX="-897" custLinFactNeighborY="-100000">
        <dgm:presLayoutVars>
          <dgm:chMax val="0"/>
          <dgm:bulletEnabled val="1"/>
        </dgm:presLayoutVars>
      </dgm:prSet>
      <dgm:spPr/>
      <dgm:t>
        <a:bodyPr/>
        <a:lstStyle/>
        <a:p>
          <a:endParaRPr lang="en-GB"/>
        </a:p>
      </dgm:t>
    </dgm:pt>
  </dgm:ptLst>
  <dgm:cxnLst>
    <dgm:cxn modelId="{FDB22E95-8292-4079-AD6D-0568A9AA03ED}" srcId="{E95AD342-8A8C-41EE-BDB7-2612F7DAD768}" destId="{734E174E-0F55-4924-AC0A-E896E8E8A747}" srcOrd="5" destOrd="0" parTransId="{4362322C-D91E-43AF-93E6-0872975C868E}" sibTransId="{2B8C2338-95F0-473D-ACD3-F2EFC3B67A32}"/>
    <dgm:cxn modelId="{B2A3153F-3D4B-764B-A35F-BA0E33CA27AD}" type="presOf" srcId="{25180D61-0BA2-476D-A827-638F769971AC}" destId="{8C597292-4909-6040-B46E-B65A9A8BEBC7}" srcOrd="0" destOrd="0" presId="urn:microsoft.com/office/officeart/2005/8/layout/vList2"/>
    <dgm:cxn modelId="{2ED8DA4B-25FC-4C07-8972-BBFD94A6DE21}" srcId="{E95AD342-8A8C-41EE-BDB7-2612F7DAD768}" destId="{C22A38CF-4A8C-4675-BE73-75272D42A5FC}" srcOrd="3" destOrd="0" parTransId="{33DBEAB2-FA66-4775-A6E0-DBD0A07FC9CB}" sibTransId="{BC6CCAD7-88FC-414D-B84C-4773E38F0F59}"/>
    <dgm:cxn modelId="{4088A78D-D191-4C9D-87C3-3908FB1641AE}" srcId="{E95AD342-8A8C-41EE-BDB7-2612F7DAD768}" destId="{FB44B707-7194-4C52-9133-18AD47B4B686}" srcOrd="1" destOrd="0" parTransId="{F5398ADC-3F40-4119-9E67-95098AF270CD}" sibTransId="{9F36C1E4-D43F-4ABD-B4B6-143E9A3C7544}"/>
    <dgm:cxn modelId="{665D423B-CA38-ED4E-8ECE-A6D8A1363190}" type="presOf" srcId="{75C8C0F7-81AE-4C81-BF21-1E30D647E8C5}" destId="{8A13D1F3-5BD3-6B41-A3DA-9B26A7B70742}" srcOrd="0" destOrd="0" presId="urn:microsoft.com/office/officeart/2005/8/layout/vList2"/>
    <dgm:cxn modelId="{4F45A85B-A4B8-D24A-875E-F0A8896428B9}" type="presOf" srcId="{C22A38CF-4A8C-4675-BE73-75272D42A5FC}" destId="{84082327-7587-B441-86D5-D300B77BE5BC}" srcOrd="0" destOrd="0" presId="urn:microsoft.com/office/officeart/2005/8/layout/vList2"/>
    <dgm:cxn modelId="{4656F73B-EAFF-F04B-BCCB-C9ED061B21B3}" type="presOf" srcId="{08206280-D233-4020-A339-20221D42509A}" destId="{68B256F7-6DF4-9A42-8F74-8B8407ED5CA2}" srcOrd="0" destOrd="0" presId="urn:microsoft.com/office/officeart/2005/8/layout/vList2"/>
    <dgm:cxn modelId="{3C730428-8005-429F-8AC5-1E9A8EDDF77C}" srcId="{E95AD342-8A8C-41EE-BDB7-2612F7DAD768}" destId="{08206280-D233-4020-A339-20221D42509A}" srcOrd="4" destOrd="0" parTransId="{9D3B7C03-0DD5-4A47-A168-6C62AF3C2C93}" sibTransId="{9F7ABEF1-3B69-44CC-BD14-3DCCCE8F8024}"/>
    <dgm:cxn modelId="{4DD5123D-E309-F348-B19C-E4EDB0C4CFD2}" type="presOf" srcId="{734E174E-0F55-4924-AC0A-E896E8E8A747}" destId="{7352C441-2DB0-E640-9405-A006F0062FC4}" srcOrd="0" destOrd="0" presId="urn:microsoft.com/office/officeart/2005/8/layout/vList2"/>
    <dgm:cxn modelId="{86D42978-3468-4C8F-B424-72207DB7D9FE}" srcId="{E95AD342-8A8C-41EE-BDB7-2612F7DAD768}" destId="{75C8C0F7-81AE-4C81-BF21-1E30D647E8C5}" srcOrd="2" destOrd="0" parTransId="{B77BF6A7-B755-4583-AF85-05DE7A1B10E6}" sibTransId="{A798C864-1D63-4E7D-975D-D38547357FE3}"/>
    <dgm:cxn modelId="{209069EC-742E-467C-A4D8-0FE1353A8FBB}" srcId="{E95AD342-8A8C-41EE-BDB7-2612F7DAD768}" destId="{25180D61-0BA2-476D-A827-638F769971AC}" srcOrd="0" destOrd="0" parTransId="{B6F14B11-28D5-4D45-A7CD-0550AF559B63}" sibTransId="{2DB1BC6B-1913-4557-B92A-EFD66E02B50B}"/>
    <dgm:cxn modelId="{FCF1CEFA-534C-274B-A3DD-E8152F832FB2}" type="presOf" srcId="{E95AD342-8A8C-41EE-BDB7-2612F7DAD768}" destId="{75CDEEB5-FA67-8E4E-91EB-EC38424055D0}" srcOrd="0" destOrd="0" presId="urn:microsoft.com/office/officeart/2005/8/layout/vList2"/>
    <dgm:cxn modelId="{7EF72049-5F16-EC4E-98C8-115F7C2518C0}" type="presOf" srcId="{FB44B707-7194-4C52-9133-18AD47B4B686}" destId="{031BD7A8-EADB-1E49-B7BB-BE567D05AC71}" srcOrd="0" destOrd="0" presId="urn:microsoft.com/office/officeart/2005/8/layout/vList2"/>
    <dgm:cxn modelId="{E44C0BD0-4F17-674A-A1A1-6ECA8347C6D7}" type="presParOf" srcId="{75CDEEB5-FA67-8E4E-91EB-EC38424055D0}" destId="{8C597292-4909-6040-B46E-B65A9A8BEBC7}" srcOrd="0" destOrd="0" presId="urn:microsoft.com/office/officeart/2005/8/layout/vList2"/>
    <dgm:cxn modelId="{001BB613-2544-864B-8175-2454F71CED62}" type="presParOf" srcId="{75CDEEB5-FA67-8E4E-91EB-EC38424055D0}" destId="{454FFDEC-25EF-F542-AFC0-BB9CDBC3189F}" srcOrd="1" destOrd="0" presId="urn:microsoft.com/office/officeart/2005/8/layout/vList2"/>
    <dgm:cxn modelId="{5E48800F-1720-B34F-8245-90F0916CB541}" type="presParOf" srcId="{75CDEEB5-FA67-8E4E-91EB-EC38424055D0}" destId="{031BD7A8-EADB-1E49-B7BB-BE567D05AC71}" srcOrd="2" destOrd="0" presId="urn:microsoft.com/office/officeart/2005/8/layout/vList2"/>
    <dgm:cxn modelId="{C3048DC3-049B-1644-B0E7-F11402A1209B}" type="presParOf" srcId="{75CDEEB5-FA67-8E4E-91EB-EC38424055D0}" destId="{E6488456-955C-4749-ABAF-8B727D1C3DA2}" srcOrd="3" destOrd="0" presId="urn:microsoft.com/office/officeart/2005/8/layout/vList2"/>
    <dgm:cxn modelId="{46792F8A-D6F9-434F-8E81-3A5508D1C479}" type="presParOf" srcId="{75CDEEB5-FA67-8E4E-91EB-EC38424055D0}" destId="{8A13D1F3-5BD3-6B41-A3DA-9B26A7B70742}" srcOrd="4" destOrd="0" presId="urn:microsoft.com/office/officeart/2005/8/layout/vList2"/>
    <dgm:cxn modelId="{E6C92A33-5129-1848-B93A-640091FFA248}" type="presParOf" srcId="{75CDEEB5-FA67-8E4E-91EB-EC38424055D0}" destId="{4BFA5E68-61DA-8B41-9C9B-8A0EE1697A5F}" srcOrd="5" destOrd="0" presId="urn:microsoft.com/office/officeart/2005/8/layout/vList2"/>
    <dgm:cxn modelId="{BD00D0CF-3536-554E-896D-1BE73D27DF0A}" type="presParOf" srcId="{75CDEEB5-FA67-8E4E-91EB-EC38424055D0}" destId="{84082327-7587-B441-86D5-D300B77BE5BC}" srcOrd="6" destOrd="0" presId="urn:microsoft.com/office/officeart/2005/8/layout/vList2"/>
    <dgm:cxn modelId="{41536446-FED8-8C46-9C89-740827159722}" type="presParOf" srcId="{75CDEEB5-FA67-8E4E-91EB-EC38424055D0}" destId="{264B834A-1824-ED46-AA52-41655CFE54B2}" srcOrd="7" destOrd="0" presId="urn:microsoft.com/office/officeart/2005/8/layout/vList2"/>
    <dgm:cxn modelId="{73BBEAEF-D665-A743-8955-24007F83058F}" type="presParOf" srcId="{75CDEEB5-FA67-8E4E-91EB-EC38424055D0}" destId="{68B256F7-6DF4-9A42-8F74-8B8407ED5CA2}" srcOrd="8" destOrd="0" presId="urn:microsoft.com/office/officeart/2005/8/layout/vList2"/>
    <dgm:cxn modelId="{5FBBFAD7-9659-A842-A092-092F0A85EE46}" type="presParOf" srcId="{75CDEEB5-FA67-8E4E-91EB-EC38424055D0}" destId="{1F31B24C-D87E-EF46-B2EB-F60568C7A896}" srcOrd="9" destOrd="0" presId="urn:microsoft.com/office/officeart/2005/8/layout/vList2"/>
    <dgm:cxn modelId="{76E8BF4C-EB0C-6445-92B6-DA2A013B9123}" type="presParOf" srcId="{75CDEEB5-FA67-8E4E-91EB-EC38424055D0}" destId="{7352C441-2DB0-E640-9405-A006F0062FC4}"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5AE04B-7D6D-4652-993C-94387BA403A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57EE8D3-3D52-4577-8A1D-748B2093F98F}">
      <dgm:prSet custT="1"/>
      <dgm:spPr/>
      <dgm:t>
        <a:bodyPr/>
        <a:lstStyle/>
        <a:p>
          <a:r>
            <a:rPr lang="en-GB" sz="2800" dirty="0"/>
            <a:t>Anything that exits from the two openings </a:t>
          </a:r>
          <a:endParaRPr lang="en-US" sz="2800" dirty="0"/>
        </a:p>
      </dgm:t>
    </dgm:pt>
    <dgm:pt modelId="{9D6EF897-9E50-47C0-83EE-8F8CF3A7C10B}" type="parTrans" cxnId="{A2AE4741-BD7A-44C6-83DD-448BCBF8F953}">
      <dgm:prSet/>
      <dgm:spPr/>
      <dgm:t>
        <a:bodyPr/>
        <a:lstStyle/>
        <a:p>
          <a:endParaRPr lang="en-US"/>
        </a:p>
      </dgm:t>
    </dgm:pt>
    <dgm:pt modelId="{415637BE-51C1-4AED-9B04-201A07076C23}" type="sibTrans" cxnId="{A2AE4741-BD7A-44C6-83DD-448BCBF8F953}">
      <dgm:prSet/>
      <dgm:spPr/>
      <dgm:t>
        <a:bodyPr/>
        <a:lstStyle/>
        <a:p>
          <a:endParaRPr lang="en-US"/>
        </a:p>
      </dgm:t>
    </dgm:pt>
    <dgm:pt modelId="{5B6862FA-617E-4D81-977C-E3764578E3E0}">
      <dgm:prSet custT="1"/>
      <dgm:spPr/>
      <dgm:t>
        <a:bodyPr/>
        <a:lstStyle/>
        <a:p>
          <a:r>
            <a:rPr lang="en-GB" sz="2800"/>
            <a:t>Filth that flows from other than the two openings</a:t>
          </a:r>
          <a:endParaRPr lang="en-US" sz="2800"/>
        </a:p>
      </dgm:t>
    </dgm:pt>
    <dgm:pt modelId="{C6202324-E91A-47BE-A9D3-0B68AF5AB4DF}" type="parTrans" cxnId="{8387CD10-BE1C-48BA-A176-7D541B9F4DCC}">
      <dgm:prSet/>
      <dgm:spPr/>
      <dgm:t>
        <a:bodyPr/>
        <a:lstStyle/>
        <a:p>
          <a:endParaRPr lang="en-US"/>
        </a:p>
      </dgm:t>
    </dgm:pt>
    <dgm:pt modelId="{F1433CDC-4BB8-42F2-B1D5-F59AEB038753}" type="sibTrans" cxnId="{8387CD10-BE1C-48BA-A176-7D541B9F4DCC}">
      <dgm:prSet/>
      <dgm:spPr/>
      <dgm:t>
        <a:bodyPr/>
        <a:lstStyle/>
        <a:p>
          <a:endParaRPr lang="en-US"/>
        </a:p>
      </dgm:t>
    </dgm:pt>
    <dgm:pt modelId="{DEFAB051-BD44-44EF-AE0B-534C8225BD25}">
      <dgm:prSet custT="1"/>
      <dgm:spPr/>
      <dgm:t>
        <a:bodyPr/>
        <a:lstStyle/>
        <a:p>
          <a:r>
            <a:rPr lang="en-GB" sz="2400" dirty="0"/>
            <a:t>Vomiting a mouthful or more. </a:t>
          </a:r>
          <a:endParaRPr lang="en-US" sz="2400" dirty="0"/>
        </a:p>
      </dgm:t>
    </dgm:pt>
    <dgm:pt modelId="{E9A8FF21-D244-4DFB-B72C-DF079A101F90}" type="parTrans" cxnId="{9681C542-EE3E-4641-AC35-10C4BE92A343}">
      <dgm:prSet/>
      <dgm:spPr/>
      <dgm:t>
        <a:bodyPr/>
        <a:lstStyle/>
        <a:p>
          <a:endParaRPr lang="en-US"/>
        </a:p>
      </dgm:t>
    </dgm:pt>
    <dgm:pt modelId="{DF8F7995-0095-4669-9FDE-708596E23F03}" type="sibTrans" cxnId="{9681C542-EE3E-4641-AC35-10C4BE92A343}">
      <dgm:prSet/>
      <dgm:spPr/>
      <dgm:t>
        <a:bodyPr/>
        <a:lstStyle/>
        <a:p>
          <a:endParaRPr lang="en-US"/>
        </a:p>
      </dgm:t>
    </dgm:pt>
    <dgm:pt modelId="{D5B7E1BB-E9A6-417B-BCAD-7BFFD7BAC28E}">
      <dgm:prSet custT="1"/>
      <dgm:spPr/>
      <dgm:t>
        <a:bodyPr/>
        <a:lstStyle/>
        <a:p>
          <a:r>
            <a:rPr lang="en-GB" sz="2000" dirty="0"/>
            <a:t>Sleeping in a position such that the backside is not firmly planted onto the ground, such as whilst lying down or leaning on one side.</a:t>
          </a:r>
          <a:endParaRPr lang="en-US" sz="2000" dirty="0"/>
        </a:p>
      </dgm:t>
    </dgm:pt>
    <dgm:pt modelId="{06048BE5-DF59-4509-A690-595ADA2079E1}" type="parTrans" cxnId="{555715BE-B099-4DA8-83A5-20D527E7A5E2}">
      <dgm:prSet/>
      <dgm:spPr/>
      <dgm:t>
        <a:bodyPr/>
        <a:lstStyle/>
        <a:p>
          <a:endParaRPr lang="en-US"/>
        </a:p>
      </dgm:t>
    </dgm:pt>
    <dgm:pt modelId="{DEB1F4DE-CDFF-40E4-9219-189717FE40BC}" type="sibTrans" cxnId="{555715BE-B099-4DA8-83A5-20D527E7A5E2}">
      <dgm:prSet/>
      <dgm:spPr/>
      <dgm:t>
        <a:bodyPr/>
        <a:lstStyle/>
        <a:p>
          <a:endParaRPr lang="en-US"/>
        </a:p>
      </dgm:t>
    </dgm:pt>
    <dgm:pt modelId="{04D6E484-E9A9-4CC2-82DE-3548092FC7AA}">
      <dgm:prSet custT="1"/>
      <dgm:spPr/>
      <dgm:t>
        <a:bodyPr/>
        <a:lstStyle/>
        <a:p>
          <a:r>
            <a:rPr lang="en-GB" sz="4000"/>
            <a:t>Loss of consciousness</a:t>
          </a:r>
          <a:endParaRPr lang="en-US" sz="4000"/>
        </a:p>
      </dgm:t>
    </dgm:pt>
    <dgm:pt modelId="{99065D2B-98CA-4E0A-BA25-5991924B3E27}" type="parTrans" cxnId="{11B8CEFD-6BAD-4060-85AE-173D6A9ED890}">
      <dgm:prSet/>
      <dgm:spPr/>
      <dgm:t>
        <a:bodyPr/>
        <a:lstStyle/>
        <a:p>
          <a:endParaRPr lang="en-US"/>
        </a:p>
      </dgm:t>
    </dgm:pt>
    <dgm:pt modelId="{60C31210-8617-456B-9A78-3F2654358E8A}" type="sibTrans" cxnId="{11B8CEFD-6BAD-4060-85AE-173D6A9ED890}">
      <dgm:prSet/>
      <dgm:spPr/>
      <dgm:t>
        <a:bodyPr/>
        <a:lstStyle/>
        <a:p>
          <a:endParaRPr lang="en-US"/>
        </a:p>
      </dgm:t>
    </dgm:pt>
    <dgm:pt modelId="{9F319354-3603-4293-B270-ABD4A556BC8E}">
      <dgm:prSet custT="1"/>
      <dgm:spPr/>
      <dgm:t>
        <a:bodyPr/>
        <a:lstStyle/>
        <a:p>
          <a:r>
            <a:rPr lang="en-GB" sz="4000"/>
            <a:t>Insanity </a:t>
          </a:r>
          <a:endParaRPr lang="en-US" sz="4000"/>
        </a:p>
      </dgm:t>
    </dgm:pt>
    <dgm:pt modelId="{C152D2C8-6A09-497A-95C0-B091A25A438D}" type="parTrans" cxnId="{2251194E-824D-4150-B86A-3936281A7EBD}">
      <dgm:prSet/>
      <dgm:spPr/>
      <dgm:t>
        <a:bodyPr/>
        <a:lstStyle/>
        <a:p>
          <a:endParaRPr lang="en-US"/>
        </a:p>
      </dgm:t>
    </dgm:pt>
    <dgm:pt modelId="{27B3E186-ACB7-4138-B53A-007399F0690C}" type="sibTrans" cxnId="{2251194E-824D-4150-B86A-3936281A7EBD}">
      <dgm:prSet/>
      <dgm:spPr/>
      <dgm:t>
        <a:bodyPr/>
        <a:lstStyle/>
        <a:p>
          <a:endParaRPr lang="en-US"/>
        </a:p>
      </dgm:t>
    </dgm:pt>
    <dgm:pt modelId="{EFDD5163-C6DE-43B6-9756-8970F6C7D9FC}">
      <dgm:prSet custT="1"/>
      <dgm:spPr/>
      <dgm:t>
        <a:bodyPr/>
        <a:lstStyle/>
        <a:p>
          <a:r>
            <a:rPr lang="en-GB" sz="2800" dirty="0"/>
            <a:t>Laughing out loud, while performing </a:t>
          </a:r>
          <a:r>
            <a:rPr lang="en-GB" sz="2800" dirty="0" err="1"/>
            <a:t>Salaah</a:t>
          </a:r>
          <a:r>
            <a:rPr lang="en-GB" sz="2800" dirty="0"/>
            <a:t>.</a:t>
          </a:r>
          <a:endParaRPr lang="en-US" sz="2800" dirty="0"/>
        </a:p>
      </dgm:t>
    </dgm:pt>
    <dgm:pt modelId="{EAAB747D-D2A1-4BA8-918D-003BCB6313BB}" type="parTrans" cxnId="{D8CF45F6-CC98-4C35-BA71-99ECDDD6F832}">
      <dgm:prSet/>
      <dgm:spPr/>
      <dgm:t>
        <a:bodyPr/>
        <a:lstStyle/>
        <a:p>
          <a:endParaRPr lang="en-US"/>
        </a:p>
      </dgm:t>
    </dgm:pt>
    <dgm:pt modelId="{C508F94E-54C1-444B-9FD6-691E96D8D4CB}" type="sibTrans" cxnId="{D8CF45F6-CC98-4C35-BA71-99ECDDD6F832}">
      <dgm:prSet/>
      <dgm:spPr/>
      <dgm:t>
        <a:bodyPr/>
        <a:lstStyle/>
        <a:p>
          <a:endParaRPr lang="en-US"/>
        </a:p>
      </dgm:t>
    </dgm:pt>
    <dgm:pt modelId="{8AB247D8-2B65-9140-972F-8DE650790B96}" type="pres">
      <dgm:prSet presAssocID="{8D5AE04B-7D6D-4652-993C-94387BA403A3}" presName="linear" presStyleCnt="0">
        <dgm:presLayoutVars>
          <dgm:animLvl val="lvl"/>
          <dgm:resizeHandles val="exact"/>
        </dgm:presLayoutVars>
      </dgm:prSet>
      <dgm:spPr/>
      <dgm:t>
        <a:bodyPr/>
        <a:lstStyle/>
        <a:p>
          <a:endParaRPr lang="en-GB"/>
        </a:p>
      </dgm:t>
    </dgm:pt>
    <dgm:pt modelId="{CAD07FF0-CAF0-A544-9CAA-CA5F3820B0CF}" type="pres">
      <dgm:prSet presAssocID="{657EE8D3-3D52-4577-8A1D-748B2093F98F}" presName="parentText" presStyleLbl="node1" presStyleIdx="0" presStyleCnt="7">
        <dgm:presLayoutVars>
          <dgm:chMax val="0"/>
          <dgm:bulletEnabled val="1"/>
        </dgm:presLayoutVars>
      </dgm:prSet>
      <dgm:spPr/>
      <dgm:t>
        <a:bodyPr/>
        <a:lstStyle/>
        <a:p>
          <a:endParaRPr lang="en-GB"/>
        </a:p>
      </dgm:t>
    </dgm:pt>
    <dgm:pt modelId="{90A31FEF-3BE6-2F41-8CB6-5BFA463DD55A}" type="pres">
      <dgm:prSet presAssocID="{415637BE-51C1-4AED-9B04-201A07076C23}" presName="spacer" presStyleCnt="0"/>
      <dgm:spPr/>
    </dgm:pt>
    <dgm:pt modelId="{A31B0373-1F81-8F42-A2F6-45EA3E393AC0}" type="pres">
      <dgm:prSet presAssocID="{5B6862FA-617E-4D81-977C-E3764578E3E0}" presName="parentText" presStyleLbl="node1" presStyleIdx="1" presStyleCnt="7">
        <dgm:presLayoutVars>
          <dgm:chMax val="0"/>
          <dgm:bulletEnabled val="1"/>
        </dgm:presLayoutVars>
      </dgm:prSet>
      <dgm:spPr/>
      <dgm:t>
        <a:bodyPr/>
        <a:lstStyle/>
        <a:p>
          <a:endParaRPr lang="en-GB"/>
        </a:p>
      </dgm:t>
    </dgm:pt>
    <dgm:pt modelId="{BF2AAE08-67A8-FF42-93D5-8A1BC273108B}" type="pres">
      <dgm:prSet presAssocID="{F1433CDC-4BB8-42F2-B1D5-F59AEB038753}" presName="spacer" presStyleCnt="0"/>
      <dgm:spPr/>
    </dgm:pt>
    <dgm:pt modelId="{F122A5D5-C437-2543-8523-6CAD16F477C7}" type="pres">
      <dgm:prSet presAssocID="{DEFAB051-BD44-44EF-AE0B-534C8225BD25}" presName="parentText" presStyleLbl="node1" presStyleIdx="2" presStyleCnt="7">
        <dgm:presLayoutVars>
          <dgm:chMax val="0"/>
          <dgm:bulletEnabled val="1"/>
        </dgm:presLayoutVars>
      </dgm:prSet>
      <dgm:spPr/>
      <dgm:t>
        <a:bodyPr/>
        <a:lstStyle/>
        <a:p>
          <a:endParaRPr lang="en-GB"/>
        </a:p>
      </dgm:t>
    </dgm:pt>
    <dgm:pt modelId="{A9BBF77A-5629-0443-BD4C-A95853DF02B1}" type="pres">
      <dgm:prSet presAssocID="{DF8F7995-0095-4669-9FDE-708596E23F03}" presName="spacer" presStyleCnt="0"/>
      <dgm:spPr/>
    </dgm:pt>
    <dgm:pt modelId="{09D3F1B7-5D19-814C-AB2D-A1123DAF61ED}" type="pres">
      <dgm:prSet presAssocID="{D5B7E1BB-E9A6-417B-BCAD-7BFFD7BAC28E}" presName="parentText" presStyleLbl="node1" presStyleIdx="3" presStyleCnt="7">
        <dgm:presLayoutVars>
          <dgm:chMax val="0"/>
          <dgm:bulletEnabled val="1"/>
        </dgm:presLayoutVars>
      </dgm:prSet>
      <dgm:spPr/>
      <dgm:t>
        <a:bodyPr/>
        <a:lstStyle/>
        <a:p>
          <a:endParaRPr lang="en-GB"/>
        </a:p>
      </dgm:t>
    </dgm:pt>
    <dgm:pt modelId="{B7B67271-E5E2-814D-8DB4-298269E0BBAC}" type="pres">
      <dgm:prSet presAssocID="{DEB1F4DE-CDFF-40E4-9219-189717FE40BC}" presName="spacer" presStyleCnt="0"/>
      <dgm:spPr/>
    </dgm:pt>
    <dgm:pt modelId="{6DDACE1A-7A7A-5144-BD09-713316170DB7}" type="pres">
      <dgm:prSet presAssocID="{04D6E484-E9A9-4CC2-82DE-3548092FC7AA}" presName="parentText" presStyleLbl="node1" presStyleIdx="4" presStyleCnt="7">
        <dgm:presLayoutVars>
          <dgm:chMax val="0"/>
          <dgm:bulletEnabled val="1"/>
        </dgm:presLayoutVars>
      </dgm:prSet>
      <dgm:spPr/>
      <dgm:t>
        <a:bodyPr/>
        <a:lstStyle/>
        <a:p>
          <a:endParaRPr lang="en-GB"/>
        </a:p>
      </dgm:t>
    </dgm:pt>
    <dgm:pt modelId="{00A9DBFB-9EBE-AB4E-BFBC-D3E014F1D8A9}" type="pres">
      <dgm:prSet presAssocID="{60C31210-8617-456B-9A78-3F2654358E8A}" presName="spacer" presStyleCnt="0"/>
      <dgm:spPr/>
    </dgm:pt>
    <dgm:pt modelId="{34775DC4-CDC3-C240-A808-644548540922}" type="pres">
      <dgm:prSet presAssocID="{9F319354-3603-4293-B270-ABD4A556BC8E}" presName="parentText" presStyleLbl="node1" presStyleIdx="5" presStyleCnt="7">
        <dgm:presLayoutVars>
          <dgm:chMax val="0"/>
          <dgm:bulletEnabled val="1"/>
        </dgm:presLayoutVars>
      </dgm:prSet>
      <dgm:spPr/>
      <dgm:t>
        <a:bodyPr/>
        <a:lstStyle/>
        <a:p>
          <a:endParaRPr lang="en-GB"/>
        </a:p>
      </dgm:t>
    </dgm:pt>
    <dgm:pt modelId="{C8458E82-7FCF-254D-8756-C0CB18C2072A}" type="pres">
      <dgm:prSet presAssocID="{27B3E186-ACB7-4138-B53A-007399F0690C}" presName="spacer" presStyleCnt="0"/>
      <dgm:spPr/>
    </dgm:pt>
    <dgm:pt modelId="{E93D6724-CB34-7046-9628-AA3990EFF6D5}" type="pres">
      <dgm:prSet presAssocID="{EFDD5163-C6DE-43B6-9756-8970F6C7D9FC}" presName="parentText" presStyleLbl="node1" presStyleIdx="6" presStyleCnt="7">
        <dgm:presLayoutVars>
          <dgm:chMax val="0"/>
          <dgm:bulletEnabled val="1"/>
        </dgm:presLayoutVars>
      </dgm:prSet>
      <dgm:spPr/>
      <dgm:t>
        <a:bodyPr/>
        <a:lstStyle/>
        <a:p>
          <a:endParaRPr lang="en-GB"/>
        </a:p>
      </dgm:t>
    </dgm:pt>
  </dgm:ptLst>
  <dgm:cxnLst>
    <dgm:cxn modelId="{8387CD10-BE1C-48BA-A176-7D541B9F4DCC}" srcId="{8D5AE04B-7D6D-4652-993C-94387BA403A3}" destId="{5B6862FA-617E-4D81-977C-E3764578E3E0}" srcOrd="1" destOrd="0" parTransId="{C6202324-E91A-47BE-A9D3-0B68AF5AB4DF}" sibTransId="{F1433CDC-4BB8-42F2-B1D5-F59AEB038753}"/>
    <dgm:cxn modelId="{9681C542-EE3E-4641-AC35-10C4BE92A343}" srcId="{8D5AE04B-7D6D-4652-993C-94387BA403A3}" destId="{DEFAB051-BD44-44EF-AE0B-534C8225BD25}" srcOrd="2" destOrd="0" parTransId="{E9A8FF21-D244-4DFB-B72C-DF079A101F90}" sibTransId="{DF8F7995-0095-4669-9FDE-708596E23F03}"/>
    <dgm:cxn modelId="{011B7D05-DDA1-BC41-B82F-8EAE7C28B747}" type="presOf" srcId="{EFDD5163-C6DE-43B6-9756-8970F6C7D9FC}" destId="{E93D6724-CB34-7046-9628-AA3990EFF6D5}" srcOrd="0" destOrd="0" presId="urn:microsoft.com/office/officeart/2005/8/layout/vList2"/>
    <dgm:cxn modelId="{D8CF45F6-CC98-4C35-BA71-99ECDDD6F832}" srcId="{8D5AE04B-7D6D-4652-993C-94387BA403A3}" destId="{EFDD5163-C6DE-43B6-9756-8970F6C7D9FC}" srcOrd="6" destOrd="0" parTransId="{EAAB747D-D2A1-4BA8-918D-003BCB6313BB}" sibTransId="{C508F94E-54C1-444B-9FD6-691E96D8D4CB}"/>
    <dgm:cxn modelId="{2251194E-824D-4150-B86A-3936281A7EBD}" srcId="{8D5AE04B-7D6D-4652-993C-94387BA403A3}" destId="{9F319354-3603-4293-B270-ABD4A556BC8E}" srcOrd="5" destOrd="0" parTransId="{C152D2C8-6A09-497A-95C0-B091A25A438D}" sibTransId="{27B3E186-ACB7-4138-B53A-007399F0690C}"/>
    <dgm:cxn modelId="{612CF8FA-15C0-6A45-88EF-522E3DB78942}" type="presOf" srcId="{DEFAB051-BD44-44EF-AE0B-534C8225BD25}" destId="{F122A5D5-C437-2543-8523-6CAD16F477C7}" srcOrd="0" destOrd="0" presId="urn:microsoft.com/office/officeart/2005/8/layout/vList2"/>
    <dgm:cxn modelId="{29B5FCC4-61EC-A749-AE45-5D79DE004D8C}" type="presOf" srcId="{D5B7E1BB-E9A6-417B-BCAD-7BFFD7BAC28E}" destId="{09D3F1B7-5D19-814C-AB2D-A1123DAF61ED}" srcOrd="0" destOrd="0" presId="urn:microsoft.com/office/officeart/2005/8/layout/vList2"/>
    <dgm:cxn modelId="{A2AE4741-BD7A-44C6-83DD-448BCBF8F953}" srcId="{8D5AE04B-7D6D-4652-993C-94387BA403A3}" destId="{657EE8D3-3D52-4577-8A1D-748B2093F98F}" srcOrd="0" destOrd="0" parTransId="{9D6EF897-9E50-47C0-83EE-8F8CF3A7C10B}" sibTransId="{415637BE-51C1-4AED-9B04-201A07076C23}"/>
    <dgm:cxn modelId="{60F9B107-7B78-BC49-8292-7772B6E119AA}" type="presOf" srcId="{04D6E484-E9A9-4CC2-82DE-3548092FC7AA}" destId="{6DDACE1A-7A7A-5144-BD09-713316170DB7}" srcOrd="0" destOrd="0" presId="urn:microsoft.com/office/officeart/2005/8/layout/vList2"/>
    <dgm:cxn modelId="{1D07E94E-E734-E745-B0C3-AE0C9564BFF4}" type="presOf" srcId="{8D5AE04B-7D6D-4652-993C-94387BA403A3}" destId="{8AB247D8-2B65-9140-972F-8DE650790B96}" srcOrd="0" destOrd="0" presId="urn:microsoft.com/office/officeart/2005/8/layout/vList2"/>
    <dgm:cxn modelId="{16C9F5E9-472D-E541-A395-006E804936F3}" type="presOf" srcId="{9F319354-3603-4293-B270-ABD4A556BC8E}" destId="{34775DC4-CDC3-C240-A808-644548540922}" srcOrd="0" destOrd="0" presId="urn:microsoft.com/office/officeart/2005/8/layout/vList2"/>
    <dgm:cxn modelId="{9A825F80-6051-E847-B8D9-8137E7280699}" type="presOf" srcId="{657EE8D3-3D52-4577-8A1D-748B2093F98F}" destId="{CAD07FF0-CAF0-A544-9CAA-CA5F3820B0CF}" srcOrd="0" destOrd="0" presId="urn:microsoft.com/office/officeart/2005/8/layout/vList2"/>
    <dgm:cxn modelId="{A4BC89CB-8581-B04F-8153-02CC7A209615}" type="presOf" srcId="{5B6862FA-617E-4D81-977C-E3764578E3E0}" destId="{A31B0373-1F81-8F42-A2F6-45EA3E393AC0}" srcOrd="0" destOrd="0" presId="urn:microsoft.com/office/officeart/2005/8/layout/vList2"/>
    <dgm:cxn modelId="{555715BE-B099-4DA8-83A5-20D527E7A5E2}" srcId="{8D5AE04B-7D6D-4652-993C-94387BA403A3}" destId="{D5B7E1BB-E9A6-417B-BCAD-7BFFD7BAC28E}" srcOrd="3" destOrd="0" parTransId="{06048BE5-DF59-4509-A690-595ADA2079E1}" sibTransId="{DEB1F4DE-CDFF-40E4-9219-189717FE40BC}"/>
    <dgm:cxn modelId="{11B8CEFD-6BAD-4060-85AE-173D6A9ED890}" srcId="{8D5AE04B-7D6D-4652-993C-94387BA403A3}" destId="{04D6E484-E9A9-4CC2-82DE-3548092FC7AA}" srcOrd="4" destOrd="0" parTransId="{99065D2B-98CA-4E0A-BA25-5991924B3E27}" sibTransId="{60C31210-8617-456B-9A78-3F2654358E8A}"/>
    <dgm:cxn modelId="{07C8FD3D-FC97-B643-9291-BE1603F1F8D6}" type="presParOf" srcId="{8AB247D8-2B65-9140-972F-8DE650790B96}" destId="{CAD07FF0-CAF0-A544-9CAA-CA5F3820B0CF}" srcOrd="0" destOrd="0" presId="urn:microsoft.com/office/officeart/2005/8/layout/vList2"/>
    <dgm:cxn modelId="{38B2A4BF-FE6B-B148-B92F-31F0C8E1E307}" type="presParOf" srcId="{8AB247D8-2B65-9140-972F-8DE650790B96}" destId="{90A31FEF-3BE6-2F41-8CB6-5BFA463DD55A}" srcOrd="1" destOrd="0" presId="urn:microsoft.com/office/officeart/2005/8/layout/vList2"/>
    <dgm:cxn modelId="{548A1DED-86D9-4948-B081-8F9744E6E619}" type="presParOf" srcId="{8AB247D8-2B65-9140-972F-8DE650790B96}" destId="{A31B0373-1F81-8F42-A2F6-45EA3E393AC0}" srcOrd="2" destOrd="0" presId="urn:microsoft.com/office/officeart/2005/8/layout/vList2"/>
    <dgm:cxn modelId="{80865428-8D5B-8A41-8076-0DF5B711BF62}" type="presParOf" srcId="{8AB247D8-2B65-9140-972F-8DE650790B96}" destId="{BF2AAE08-67A8-FF42-93D5-8A1BC273108B}" srcOrd="3" destOrd="0" presId="urn:microsoft.com/office/officeart/2005/8/layout/vList2"/>
    <dgm:cxn modelId="{6131B5DC-41DB-0C41-A716-318D4F6E4448}" type="presParOf" srcId="{8AB247D8-2B65-9140-972F-8DE650790B96}" destId="{F122A5D5-C437-2543-8523-6CAD16F477C7}" srcOrd="4" destOrd="0" presId="urn:microsoft.com/office/officeart/2005/8/layout/vList2"/>
    <dgm:cxn modelId="{2D7D1203-3EBB-2740-861E-D0A5AEAA64D9}" type="presParOf" srcId="{8AB247D8-2B65-9140-972F-8DE650790B96}" destId="{A9BBF77A-5629-0443-BD4C-A95853DF02B1}" srcOrd="5" destOrd="0" presId="urn:microsoft.com/office/officeart/2005/8/layout/vList2"/>
    <dgm:cxn modelId="{5F4D4BB2-D064-A848-AB7C-40F1AC721784}" type="presParOf" srcId="{8AB247D8-2B65-9140-972F-8DE650790B96}" destId="{09D3F1B7-5D19-814C-AB2D-A1123DAF61ED}" srcOrd="6" destOrd="0" presId="urn:microsoft.com/office/officeart/2005/8/layout/vList2"/>
    <dgm:cxn modelId="{A8B6A960-4E46-8140-B894-2A52BBAAEE1B}" type="presParOf" srcId="{8AB247D8-2B65-9140-972F-8DE650790B96}" destId="{B7B67271-E5E2-814D-8DB4-298269E0BBAC}" srcOrd="7" destOrd="0" presId="urn:microsoft.com/office/officeart/2005/8/layout/vList2"/>
    <dgm:cxn modelId="{077BCBEC-EF2C-3549-905D-481AA8CB709F}" type="presParOf" srcId="{8AB247D8-2B65-9140-972F-8DE650790B96}" destId="{6DDACE1A-7A7A-5144-BD09-713316170DB7}" srcOrd="8" destOrd="0" presId="urn:microsoft.com/office/officeart/2005/8/layout/vList2"/>
    <dgm:cxn modelId="{2F948D89-20EE-374D-A774-F8B7C5DE333E}" type="presParOf" srcId="{8AB247D8-2B65-9140-972F-8DE650790B96}" destId="{00A9DBFB-9EBE-AB4E-BFBC-D3E014F1D8A9}" srcOrd="9" destOrd="0" presId="urn:microsoft.com/office/officeart/2005/8/layout/vList2"/>
    <dgm:cxn modelId="{5216D89D-C817-064E-9D9E-7D2FE5E3CAE8}" type="presParOf" srcId="{8AB247D8-2B65-9140-972F-8DE650790B96}" destId="{34775DC4-CDC3-C240-A808-644548540922}" srcOrd="10" destOrd="0" presId="urn:microsoft.com/office/officeart/2005/8/layout/vList2"/>
    <dgm:cxn modelId="{770B8409-FE07-4B4E-B127-10D2FE43A731}" type="presParOf" srcId="{8AB247D8-2B65-9140-972F-8DE650790B96}" destId="{C8458E82-7FCF-254D-8756-C0CB18C2072A}" srcOrd="11" destOrd="0" presId="urn:microsoft.com/office/officeart/2005/8/layout/vList2"/>
    <dgm:cxn modelId="{B1695FC1-8138-8048-A061-17D999C92972}" type="presParOf" srcId="{8AB247D8-2B65-9140-972F-8DE650790B96}" destId="{E93D6724-CB34-7046-9628-AA3990EFF6D5}" srcOrd="1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B70E0A-E096-4F69-87C2-D7199924A83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80051F-9E61-4822-98FF-8D6FEB58F4DA}">
      <dgm:prSet custT="1"/>
      <dgm:spPr/>
      <dgm:t>
        <a:bodyPr/>
        <a:lstStyle/>
        <a:p>
          <a:pPr algn="ctr"/>
          <a:r>
            <a:rPr lang="en-GB" sz="2000" dirty="0"/>
            <a:t>If a wound can be washed without any harm by removing the bandage or plaster, then a person must wash the wound and perform Wudu or Ghusl as normal.     </a:t>
          </a:r>
          <a:endParaRPr lang="en-US" sz="2000" dirty="0"/>
        </a:p>
      </dgm:t>
    </dgm:pt>
    <dgm:pt modelId="{63983A70-E86B-4126-8323-EDBF3C7EA5E8}" type="parTrans" cxnId="{A27CCB0D-4655-4FA7-A0B8-B62E759415EC}">
      <dgm:prSet/>
      <dgm:spPr/>
      <dgm:t>
        <a:bodyPr/>
        <a:lstStyle/>
        <a:p>
          <a:endParaRPr lang="en-US"/>
        </a:p>
      </dgm:t>
    </dgm:pt>
    <dgm:pt modelId="{FCCC1240-0D94-43D4-B7B3-C55361E02E23}" type="sibTrans" cxnId="{A27CCB0D-4655-4FA7-A0B8-B62E759415EC}">
      <dgm:prSet/>
      <dgm:spPr/>
      <dgm:t>
        <a:bodyPr/>
        <a:lstStyle/>
        <a:p>
          <a:endParaRPr lang="en-US"/>
        </a:p>
      </dgm:t>
    </dgm:pt>
    <dgm:pt modelId="{FF6142A4-132F-4302-9A1E-BFFF3D17AD16}">
      <dgm:prSet custT="1"/>
      <dgm:spPr/>
      <dgm:t>
        <a:bodyPr/>
        <a:lstStyle/>
        <a:p>
          <a:pPr algn="ctr"/>
          <a:r>
            <a:rPr lang="en-GB" sz="2000" dirty="0"/>
            <a:t>If the wound cannot be washed but </a:t>
          </a:r>
          <a:r>
            <a:rPr lang="en-GB" sz="2000" dirty="0" err="1"/>
            <a:t>Masah</a:t>
          </a:r>
          <a:r>
            <a:rPr lang="en-GB" sz="2000" dirty="0"/>
            <a:t> can be done on the wound without any harm, then one should do </a:t>
          </a:r>
          <a:r>
            <a:rPr lang="en-GB" sz="2000" dirty="0" err="1"/>
            <a:t>Masah</a:t>
          </a:r>
          <a:r>
            <a:rPr lang="en-GB" sz="2000" dirty="0"/>
            <a:t> on the wound.   </a:t>
          </a:r>
          <a:endParaRPr lang="en-US" sz="2000" dirty="0"/>
        </a:p>
      </dgm:t>
    </dgm:pt>
    <dgm:pt modelId="{F9C0B3E9-98C8-423D-94AC-B3112FF2FF71}" type="parTrans" cxnId="{AFC4A47C-B4D2-4A14-BE04-14EDA11EA50E}">
      <dgm:prSet/>
      <dgm:spPr/>
      <dgm:t>
        <a:bodyPr/>
        <a:lstStyle/>
        <a:p>
          <a:endParaRPr lang="en-US"/>
        </a:p>
      </dgm:t>
    </dgm:pt>
    <dgm:pt modelId="{83B3E03D-93CF-47FA-A428-A651ADCA76F9}" type="sibTrans" cxnId="{AFC4A47C-B4D2-4A14-BE04-14EDA11EA50E}">
      <dgm:prSet/>
      <dgm:spPr/>
      <dgm:t>
        <a:bodyPr/>
        <a:lstStyle/>
        <a:p>
          <a:endParaRPr lang="en-US"/>
        </a:p>
      </dgm:t>
    </dgm:pt>
    <dgm:pt modelId="{42886642-BB7E-4E11-9A10-F2138118BCE0}">
      <dgm:prSet custT="1"/>
      <dgm:spPr/>
      <dgm:t>
        <a:bodyPr/>
        <a:lstStyle/>
        <a:p>
          <a:pPr algn="ctr"/>
          <a:r>
            <a:rPr lang="en-GB" sz="1600" dirty="0"/>
            <a:t>However , if a wound cannot be washed and </a:t>
          </a:r>
          <a:r>
            <a:rPr lang="en-GB" sz="1600" dirty="0" err="1"/>
            <a:t>Masah</a:t>
          </a:r>
          <a:r>
            <a:rPr lang="en-GB" sz="1600" dirty="0"/>
            <a:t> can also not be done due to the problem increasing or it  is not possible to remove the cast, bandage or plaster, then one should do </a:t>
          </a:r>
          <a:r>
            <a:rPr lang="en-GB" sz="1600" dirty="0" err="1"/>
            <a:t>masah</a:t>
          </a:r>
          <a:r>
            <a:rPr lang="en-GB" sz="1600" dirty="0"/>
            <a:t> over the cast, </a:t>
          </a:r>
          <a:r>
            <a:rPr lang="en-GB" sz="1600" dirty="0" err="1"/>
            <a:t>banadage</a:t>
          </a:r>
          <a:r>
            <a:rPr lang="en-GB" sz="1600" dirty="0"/>
            <a:t> or plaster and complete Wudu normally.</a:t>
          </a:r>
          <a:endParaRPr lang="en-US" sz="1600" dirty="0"/>
        </a:p>
      </dgm:t>
    </dgm:pt>
    <dgm:pt modelId="{99EEBC83-DFA6-449C-A040-07367BAB315F}" type="parTrans" cxnId="{17A9E87E-77A9-407E-B053-34A9AA1114F8}">
      <dgm:prSet/>
      <dgm:spPr/>
      <dgm:t>
        <a:bodyPr/>
        <a:lstStyle/>
        <a:p>
          <a:endParaRPr lang="en-US"/>
        </a:p>
      </dgm:t>
    </dgm:pt>
    <dgm:pt modelId="{BFAEB921-1105-480B-B547-2309EDCE8671}" type="sibTrans" cxnId="{17A9E87E-77A9-407E-B053-34A9AA1114F8}">
      <dgm:prSet/>
      <dgm:spPr/>
      <dgm:t>
        <a:bodyPr/>
        <a:lstStyle/>
        <a:p>
          <a:endParaRPr lang="en-US"/>
        </a:p>
      </dgm:t>
    </dgm:pt>
    <dgm:pt modelId="{38F34420-AF11-4344-88E0-853BD743E509}">
      <dgm:prSet custT="1"/>
      <dgm:spPr/>
      <dgm:t>
        <a:bodyPr/>
        <a:lstStyle/>
        <a:p>
          <a:pPr algn="ctr"/>
          <a:r>
            <a:rPr lang="en-GB" sz="1800" dirty="0" err="1"/>
            <a:t>Masah</a:t>
          </a:r>
          <a:r>
            <a:rPr lang="en-GB" sz="1800" dirty="0"/>
            <a:t> over a plaster/cast will remain valid until the wound etc. completely heals. If the plaster/cast is changed, it will </a:t>
          </a:r>
          <a:r>
            <a:rPr lang="en-GB" sz="1800" b="1" dirty="0"/>
            <a:t>not</a:t>
          </a:r>
          <a:r>
            <a:rPr lang="en-GB" sz="1800" dirty="0"/>
            <a:t> be necessary to repeat the </a:t>
          </a:r>
          <a:r>
            <a:rPr lang="en-GB" sz="1800" dirty="0" err="1"/>
            <a:t>Masah</a:t>
          </a:r>
          <a:r>
            <a:rPr lang="en-GB" sz="1800" dirty="0"/>
            <a:t> over the plaster/cast and the Wudhu will remain valid.</a:t>
          </a:r>
          <a:endParaRPr lang="en-US" sz="1800" dirty="0"/>
        </a:p>
      </dgm:t>
    </dgm:pt>
    <dgm:pt modelId="{6570E043-6F74-4B3D-9BB5-A16431D33928}" type="parTrans" cxnId="{0240C7C5-E3C4-4EDA-99FA-74C558E574CB}">
      <dgm:prSet/>
      <dgm:spPr/>
      <dgm:t>
        <a:bodyPr/>
        <a:lstStyle/>
        <a:p>
          <a:endParaRPr lang="en-US"/>
        </a:p>
      </dgm:t>
    </dgm:pt>
    <dgm:pt modelId="{EF8805EE-9A66-41B6-97A6-133AB7743DE0}" type="sibTrans" cxnId="{0240C7C5-E3C4-4EDA-99FA-74C558E574CB}">
      <dgm:prSet/>
      <dgm:spPr/>
      <dgm:t>
        <a:bodyPr/>
        <a:lstStyle/>
        <a:p>
          <a:endParaRPr lang="en-US"/>
        </a:p>
      </dgm:t>
    </dgm:pt>
    <dgm:pt modelId="{54C948DA-D90A-42C4-8D5B-761EAC16BCBE}">
      <dgm:prSet custT="1"/>
      <dgm:spPr>
        <a:solidFill>
          <a:srgbClr val="00B050"/>
        </a:solidFill>
      </dgm:spPr>
      <dgm:t>
        <a:bodyPr/>
        <a:lstStyle/>
        <a:p>
          <a:pPr algn="ctr"/>
          <a:r>
            <a:rPr lang="en-GB" sz="2000" dirty="0"/>
            <a:t>Upon the wound completely healing, </a:t>
          </a:r>
          <a:r>
            <a:rPr lang="en-GB" sz="2000" dirty="0" err="1"/>
            <a:t>Masah</a:t>
          </a:r>
          <a:r>
            <a:rPr lang="en-GB" sz="2000" dirty="0"/>
            <a:t> over the plaster/cast will now </a:t>
          </a:r>
          <a:r>
            <a:rPr lang="en-GB" sz="2000" b="1" dirty="0"/>
            <a:t>not</a:t>
          </a:r>
          <a:r>
            <a:rPr lang="en-GB" sz="2000" dirty="0"/>
            <a:t> suffice and it will be necessary to wash the healed area. </a:t>
          </a:r>
          <a:r>
            <a:rPr lang="en-GB" sz="2000" b="1" dirty="0"/>
            <a:t>(</a:t>
          </a:r>
          <a:r>
            <a:rPr lang="en-GB" sz="2000" b="1" dirty="0" err="1"/>
            <a:t>Jadeed</a:t>
          </a:r>
          <a:r>
            <a:rPr lang="en-GB" sz="2000" b="1" dirty="0"/>
            <a:t> </a:t>
          </a:r>
          <a:r>
            <a:rPr lang="en-GB" sz="2000" b="1" dirty="0" err="1"/>
            <a:t>Fiqhi</a:t>
          </a:r>
          <a:r>
            <a:rPr lang="en-GB" sz="2000" b="1" dirty="0"/>
            <a:t> </a:t>
          </a:r>
          <a:r>
            <a:rPr lang="en-GB" sz="2000" b="1" dirty="0" err="1"/>
            <a:t>Masaail</a:t>
          </a:r>
          <a:r>
            <a:rPr lang="en-GB" sz="2000" b="1" dirty="0"/>
            <a:t> 1/62)</a:t>
          </a:r>
          <a:endParaRPr lang="en-US" sz="2000" dirty="0"/>
        </a:p>
      </dgm:t>
    </dgm:pt>
    <dgm:pt modelId="{7981F184-48D1-4D75-984F-4C3C60686061}" type="parTrans" cxnId="{DEB58BED-1934-472D-8C33-9C6DA91F3FBD}">
      <dgm:prSet/>
      <dgm:spPr/>
      <dgm:t>
        <a:bodyPr/>
        <a:lstStyle/>
        <a:p>
          <a:endParaRPr lang="en-US"/>
        </a:p>
      </dgm:t>
    </dgm:pt>
    <dgm:pt modelId="{89EEA704-BDAC-417C-9923-F6A8CED69B23}" type="sibTrans" cxnId="{DEB58BED-1934-472D-8C33-9C6DA91F3FBD}">
      <dgm:prSet/>
      <dgm:spPr/>
      <dgm:t>
        <a:bodyPr/>
        <a:lstStyle/>
        <a:p>
          <a:endParaRPr lang="en-US"/>
        </a:p>
      </dgm:t>
    </dgm:pt>
    <dgm:pt modelId="{426FBD7A-4F9F-4F10-9C68-BD9F0A4173D6}">
      <dgm:prSet custT="1"/>
      <dgm:spPr/>
      <dgm:t>
        <a:bodyPr/>
        <a:lstStyle/>
        <a:p>
          <a:pPr algn="ctr"/>
          <a:r>
            <a:rPr lang="en-GB" sz="2000" b="1" dirty="0"/>
            <a:t>Note:</a:t>
          </a:r>
          <a:r>
            <a:rPr lang="en-GB" sz="2000" dirty="0"/>
            <a:t> </a:t>
          </a:r>
          <a:r>
            <a:rPr lang="en-GB" sz="2000" dirty="0" err="1"/>
            <a:t>Masah</a:t>
          </a:r>
          <a:r>
            <a:rPr lang="en-GB" sz="2000" dirty="0"/>
            <a:t> over a plaster/cast will only be valid in the case of a valid Shari’ reason e.g. if the wound will not heal completely if the plaster/cast is removed.</a:t>
          </a:r>
          <a:endParaRPr lang="en-US" sz="2000" dirty="0"/>
        </a:p>
      </dgm:t>
    </dgm:pt>
    <dgm:pt modelId="{D0A8EF54-C6DC-4C1D-B285-C6A5FFC6F220}" type="parTrans" cxnId="{004D6965-65F8-43F0-8B0D-120358591E0C}">
      <dgm:prSet/>
      <dgm:spPr/>
      <dgm:t>
        <a:bodyPr/>
        <a:lstStyle/>
        <a:p>
          <a:endParaRPr lang="en-US"/>
        </a:p>
      </dgm:t>
    </dgm:pt>
    <dgm:pt modelId="{CF5C6C9C-9A5B-4F3D-BDB3-840079BBC244}" type="sibTrans" cxnId="{004D6965-65F8-43F0-8B0D-120358591E0C}">
      <dgm:prSet/>
      <dgm:spPr/>
      <dgm:t>
        <a:bodyPr/>
        <a:lstStyle/>
        <a:p>
          <a:endParaRPr lang="en-US"/>
        </a:p>
      </dgm:t>
    </dgm:pt>
    <dgm:pt modelId="{E046B849-5A82-A84F-95C3-E765CF5B9A4D}" type="pres">
      <dgm:prSet presAssocID="{EAB70E0A-E096-4F69-87C2-D7199924A836}" presName="linear" presStyleCnt="0">
        <dgm:presLayoutVars>
          <dgm:animLvl val="lvl"/>
          <dgm:resizeHandles val="exact"/>
        </dgm:presLayoutVars>
      </dgm:prSet>
      <dgm:spPr/>
      <dgm:t>
        <a:bodyPr/>
        <a:lstStyle/>
        <a:p>
          <a:endParaRPr lang="en-GB"/>
        </a:p>
      </dgm:t>
    </dgm:pt>
    <dgm:pt modelId="{E9A3B4CC-907C-804B-BB4C-ED1E3F12894A}" type="pres">
      <dgm:prSet presAssocID="{2380051F-9E61-4822-98FF-8D6FEB58F4DA}" presName="parentText" presStyleLbl="node1" presStyleIdx="0" presStyleCnt="6">
        <dgm:presLayoutVars>
          <dgm:chMax val="0"/>
          <dgm:bulletEnabled val="1"/>
        </dgm:presLayoutVars>
      </dgm:prSet>
      <dgm:spPr/>
      <dgm:t>
        <a:bodyPr/>
        <a:lstStyle/>
        <a:p>
          <a:endParaRPr lang="en-GB"/>
        </a:p>
      </dgm:t>
    </dgm:pt>
    <dgm:pt modelId="{84BE64FB-D708-1549-840F-EB2B49919985}" type="pres">
      <dgm:prSet presAssocID="{FCCC1240-0D94-43D4-B7B3-C55361E02E23}" presName="spacer" presStyleCnt="0"/>
      <dgm:spPr/>
    </dgm:pt>
    <dgm:pt modelId="{D07E9DCE-92A9-0248-A542-8A61FA78AB1C}" type="pres">
      <dgm:prSet presAssocID="{FF6142A4-132F-4302-9A1E-BFFF3D17AD16}" presName="parentText" presStyleLbl="node1" presStyleIdx="1" presStyleCnt="6" custScaleY="86461" custLinFactY="-1425" custLinFactNeighborY="-100000">
        <dgm:presLayoutVars>
          <dgm:chMax val="0"/>
          <dgm:bulletEnabled val="1"/>
        </dgm:presLayoutVars>
      </dgm:prSet>
      <dgm:spPr/>
      <dgm:t>
        <a:bodyPr/>
        <a:lstStyle/>
        <a:p>
          <a:endParaRPr lang="en-GB"/>
        </a:p>
      </dgm:t>
    </dgm:pt>
    <dgm:pt modelId="{4C7AC0DF-FCC4-564E-98FB-670AE4B4A0F5}" type="pres">
      <dgm:prSet presAssocID="{83B3E03D-93CF-47FA-A428-A651ADCA76F9}" presName="spacer" presStyleCnt="0"/>
      <dgm:spPr/>
    </dgm:pt>
    <dgm:pt modelId="{DB8F6328-FDE9-FE41-9C3A-A9D89DEAAF06}" type="pres">
      <dgm:prSet presAssocID="{42886642-BB7E-4E11-9A10-F2138118BCE0}" presName="parentText" presStyleLbl="node1" presStyleIdx="2" presStyleCnt="6">
        <dgm:presLayoutVars>
          <dgm:chMax val="0"/>
          <dgm:bulletEnabled val="1"/>
        </dgm:presLayoutVars>
      </dgm:prSet>
      <dgm:spPr/>
      <dgm:t>
        <a:bodyPr/>
        <a:lstStyle/>
        <a:p>
          <a:endParaRPr lang="en-GB"/>
        </a:p>
      </dgm:t>
    </dgm:pt>
    <dgm:pt modelId="{B87FEBBB-725E-C34E-B292-5BBE1AFFD878}" type="pres">
      <dgm:prSet presAssocID="{BFAEB921-1105-480B-B547-2309EDCE8671}" presName="spacer" presStyleCnt="0"/>
      <dgm:spPr/>
    </dgm:pt>
    <dgm:pt modelId="{8AE5F885-D816-A148-88A3-C7EA247189EA}" type="pres">
      <dgm:prSet presAssocID="{38F34420-AF11-4344-88E0-853BD743E509}" presName="parentText" presStyleLbl="node1" presStyleIdx="3" presStyleCnt="6">
        <dgm:presLayoutVars>
          <dgm:chMax val="0"/>
          <dgm:bulletEnabled val="1"/>
        </dgm:presLayoutVars>
      </dgm:prSet>
      <dgm:spPr/>
      <dgm:t>
        <a:bodyPr/>
        <a:lstStyle/>
        <a:p>
          <a:endParaRPr lang="en-GB"/>
        </a:p>
      </dgm:t>
    </dgm:pt>
    <dgm:pt modelId="{F58EF1A2-016C-3D48-B243-6C4CAEF2FFF8}" type="pres">
      <dgm:prSet presAssocID="{EF8805EE-9A66-41B6-97A6-133AB7743DE0}" presName="spacer" presStyleCnt="0"/>
      <dgm:spPr/>
    </dgm:pt>
    <dgm:pt modelId="{787735CD-B192-6C48-AE30-21CF0EE4FE4A}" type="pres">
      <dgm:prSet presAssocID="{54C948DA-D90A-42C4-8D5B-761EAC16BCBE}" presName="parentText" presStyleLbl="node1" presStyleIdx="4" presStyleCnt="6">
        <dgm:presLayoutVars>
          <dgm:chMax val="0"/>
          <dgm:bulletEnabled val="1"/>
        </dgm:presLayoutVars>
      </dgm:prSet>
      <dgm:spPr/>
      <dgm:t>
        <a:bodyPr/>
        <a:lstStyle/>
        <a:p>
          <a:endParaRPr lang="en-GB"/>
        </a:p>
      </dgm:t>
    </dgm:pt>
    <dgm:pt modelId="{E085496F-448B-B04F-A859-B22CAE8ABE75}" type="pres">
      <dgm:prSet presAssocID="{89EEA704-BDAC-417C-9923-F6A8CED69B23}" presName="spacer" presStyleCnt="0"/>
      <dgm:spPr/>
    </dgm:pt>
    <dgm:pt modelId="{F795DD70-FD95-C14A-A7C3-42A4B4814447}" type="pres">
      <dgm:prSet presAssocID="{426FBD7A-4F9F-4F10-9C68-BD9F0A4173D6}" presName="parentText" presStyleLbl="node1" presStyleIdx="5" presStyleCnt="6">
        <dgm:presLayoutVars>
          <dgm:chMax val="0"/>
          <dgm:bulletEnabled val="1"/>
        </dgm:presLayoutVars>
      </dgm:prSet>
      <dgm:spPr/>
      <dgm:t>
        <a:bodyPr/>
        <a:lstStyle/>
        <a:p>
          <a:endParaRPr lang="en-GB"/>
        </a:p>
      </dgm:t>
    </dgm:pt>
  </dgm:ptLst>
  <dgm:cxnLst>
    <dgm:cxn modelId="{5A79A004-DF3D-0642-B53D-B84016865C61}" type="presOf" srcId="{38F34420-AF11-4344-88E0-853BD743E509}" destId="{8AE5F885-D816-A148-88A3-C7EA247189EA}" srcOrd="0" destOrd="0" presId="urn:microsoft.com/office/officeart/2005/8/layout/vList2"/>
    <dgm:cxn modelId="{3118E912-CE89-4C4D-A54D-F983B4EEDF0E}" type="presOf" srcId="{EAB70E0A-E096-4F69-87C2-D7199924A836}" destId="{E046B849-5A82-A84F-95C3-E765CF5B9A4D}" srcOrd="0" destOrd="0" presId="urn:microsoft.com/office/officeart/2005/8/layout/vList2"/>
    <dgm:cxn modelId="{004D6965-65F8-43F0-8B0D-120358591E0C}" srcId="{EAB70E0A-E096-4F69-87C2-D7199924A836}" destId="{426FBD7A-4F9F-4F10-9C68-BD9F0A4173D6}" srcOrd="5" destOrd="0" parTransId="{D0A8EF54-C6DC-4C1D-B285-C6A5FFC6F220}" sibTransId="{CF5C6C9C-9A5B-4F3D-BDB3-840079BBC244}"/>
    <dgm:cxn modelId="{70A95C57-B3CF-9C44-BBEB-BF2BD02A4DA8}" type="presOf" srcId="{54C948DA-D90A-42C4-8D5B-761EAC16BCBE}" destId="{787735CD-B192-6C48-AE30-21CF0EE4FE4A}" srcOrd="0" destOrd="0" presId="urn:microsoft.com/office/officeart/2005/8/layout/vList2"/>
    <dgm:cxn modelId="{A1D36599-6977-0644-B65B-0199DE0C3FA6}" type="presOf" srcId="{42886642-BB7E-4E11-9A10-F2138118BCE0}" destId="{DB8F6328-FDE9-FE41-9C3A-A9D89DEAAF06}" srcOrd="0" destOrd="0" presId="urn:microsoft.com/office/officeart/2005/8/layout/vList2"/>
    <dgm:cxn modelId="{A5B3E361-3414-034C-935D-60AF32F233BA}" type="presOf" srcId="{2380051F-9E61-4822-98FF-8D6FEB58F4DA}" destId="{E9A3B4CC-907C-804B-BB4C-ED1E3F12894A}" srcOrd="0" destOrd="0" presId="urn:microsoft.com/office/officeart/2005/8/layout/vList2"/>
    <dgm:cxn modelId="{9C3C8B71-024E-3344-A912-B4BB46FB693A}" type="presOf" srcId="{426FBD7A-4F9F-4F10-9C68-BD9F0A4173D6}" destId="{F795DD70-FD95-C14A-A7C3-42A4B4814447}" srcOrd="0" destOrd="0" presId="urn:microsoft.com/office/officeart/2005/8/layout/vList2"/>
    <dgm:cxn modelId="{A27CCB0D-4655-4FA7-A0B8-B62E759415EC}" srcId="{EAB70E0A-E096-4F69-87C2-D7199924A836}" destId="{2380051F-9E61-4822-98FF-8D6FEB58F4DA}" srcOrd="0" destOrd="0" parTransId="{63983A70-E86B-4126-8323-EDBF3C7EA5E8}" sibTransId="{FCCC1240-0D94-43D4-B7B3-C55361E02E23}"/>
    <dgm:cxn modelId="{17A9E87E-77A9-407E-B053-34A9AA1114F8}" srcId="{EAB70E0A-E096-4F69-87C2-D7199924A836}" destId="{42886642-BB7E-4E11-9A10-F2138118BCE0}" srcOrd="2" destOrd="0" parTransId="{99EEBC83-DFA6-449C-A040-07367BAB315F}" sibTransId="{BFAEB921-1105-480B-B547-2309EDCE8671}"/>
    <dgm:cxn modelId="{DEB58BED-1934-472D-8C33-9C6DA91F3FBD}" srcId="{EAB70E0A-E096-4F69-87C2-D7199924A836}" destId="{54C948DA-D90A-42C4-8D5B-761EAC16BCBE}" srcOrd="4" destOrd="0" parTransId="{7981F184-48D1-4D75-984F-4C3C60686061}" sibTransId="{89EEA704-BDAC-417C-9923-F6A8CED69B23}"/>
    <dgm:cxn modelId="{C9C01433-AB51-9942-9B83-CCC1642BA5F1}" type="presOf" srcId="{FF6142A4-132F-4302-9A1E-BFFF3D17AD16}" destId="{D07E9DCE-92A9-0248-A542-8A61FA78AB1C}" srcOrd="0" destOrd="0" presId="urn:microsoft.com/office/officeart/2005/8/layout/vList2"/>
    <dgm:cxn modelId="{0240C7C5-E3C4-4EDA-99FA-74C558E574CB}" srcId="{EAB70E0A-E096-4F69-87C2-D7199924A836}" destId="{38F34420-AF11-4344-88E0-853BD743E509}" srcOrd="3" destOrd="0" parTransId="{6570E043-6F74-4B3D-9BB5-A16431D33928}" sibTransId="{EF8805EE-9A66-41B6-97A6-133AB7743DE0}"/>
    <dgm:cxn modelId="{AFC4A47C-B4D2-4A14-BE04-14EDA11EA50E}" srcId="{EAB70E0A-E096-4F69-87C2-D7199924A836}" destId="{FF6142A4-132F-4302-9A1E-BFFF3D17AD16}" srcOrd="1" destOrd="0" parTransId="{F9C0B3E9-98C8-423D-94AC-B3112FF2FF71}" sibTransId="{83B3E03D-93CF-47FA-A428-A651ADCA76F9}"/>
    <dgm:cxn modelId="{62F806DF-40B7-824B-AF61-61C2991E95A3}" type="presParOf" srcId="{E046B849-5A82-A84F-95C3-E765CF5B9A4D}" destId="{E9A3B4CC-907C-804B-BB4C-ED1E3F12894A}" srcOrd="0" destOrd="0" presId="urn:microsoft.com/office/officeart/2005/8/layout/vList2"/>
    <dgm:cxn modelId="{A8A00E16-7894-C64F-93AC-C8D8DD965489}" type="presParOf" srcId="{E046B849-5A82-A84F-95C3-E765CF5B9A4D}" destId="{84BE64FB-D708-1549-840F-EB2B49919985}" srcOrd="1" destOrd="0" presId="urn:microsoft.com/office/officeart/2005/8/layout/vList2"/>
    <dgm:cxn modelId="{F06BC89A-AAD6-9E40-B93E-96DBCC31E235}" type="presParOf" srcId="{E046B849-5A82-A84F-95C3-E765CF5B9A4D}" destId="{D07E9DCE-92A9-0248-A542-8A61FA78AB1C}" srcOrd="2" destOrd="0" presId="urn:microsoft.com/office/officeart/2005/8/layout/vList2"/>
    <dgm:cxn modelId="{BAB35563-E802-1343-A675-F8ABBF5A09A5}" type="presParOf" srcId="{E046B849-5A82-A84F-95C3-E765CF5B9A4D}" destId="{4C7AC0DF-FCC4-564E-98FB-670AE4B4A0F5}" srcOrd="3" destOrd="0" presId="urn:microsoft.com/office/officeart/2005/8/layout/vList2"/>
    <dgm:cxn modelId="{78B847D6-36B2-3B45-8899-1A8EEB51A4E7}" type="presParOf" srcId="{E046B849-5A82-A84F-95C3-E765CF5B9A4D}" destId="{DB8F6328-FDE9-FE41-9C3A-A9D89DEAAF06}" srcOrd="4" destOrd="0" presId="urn:microsoft.com/office/officeart/2005/8/layout/vList2"/>
    <dgm:cxn modelId="{2B35DA5C-8F80-0B4B-8067-4F5AC9B51AC5}" type="presParOf" srcId="{E046B849-5A82-A84F-95C3-E765CF5B9A4D}" destId="{B87FEBBB-725E-C34E-B292-5BBE1AFFD878}" srcOrd="5" destOrd="0" presId="urn:microsoft.com/office/officeart/2005/8/layout/vList2"/>
    <dgm:cxn modelId="{ED27D4E3-C30A-3340-97A2-79AC397070B1}" type="presParOf" srcId="{E046B849-5A82-A84F-95C3-E765CF5B9A4D}" destId="{8AE5F885-D816-A148-88A3-C7EA247189EA}" srcOrd="6" destOrd="0" presId="urn:microsoft.com/office/officeart/2005/8/layout/vList2"/>
    <dgm:cxn modelId="{5935A81C-6FD6-2746-AE8F-216DD8DEF4E7}" type="presParOf" srcId="{E046B849-5A82-A84F-95C3-E765CF5B9A4D}" destId="{F58EF1A2-016C-3D48-B243-6C4CAEF2FFF8}" srcOrd="7" destOrd="0" presId="urn:microsoft.com/office/officeart/2005/8/layout/vList2"/>
    <dgm:cxn modelId="{CF00A59F-6301-1D45-AED1-D53236F619D7}" type="presParOf" srcId="{E046B849-5A82-A84F-95C3-E765CF5B9A4D}" destId="{787735CD-B192-6C48-AE30-21CF0EE4FE4A}" srcOrd="8" destOrd="0" presId="urn:microsoft.com/office/officeart/2005/8/layout/vList2"/>
    <dgm:cxn modelId="{36E18D6D-6FF1-5E47-BD9C-64E49D1E08B0}" type="presParOf" srcId="{E046B849-5A82-A84F-95C3-E765CF5B9A4D}" destId="{E085496F-448B-B04F-A859-B22CAE8ABE75}" srcOrd="9" destOrd="0" presId="urn:microsoft.com/office/officeart/2005/8/layout/vList2"/>
    <dgm:cxn modelId="{1706B78F-19BD-F44F-8631-66E66CABAFF9}" type="presParOf" srcId="{E046B849-5A82-A84F-95C3-E765CF5B9A4D}" destId="{F795DD70-FD95-C14A-A7C3-42A4B4814447}"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A04A84-5879-47EB-B4E5-DE5B3E1A410F}"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2BA4FCB-B4CD-4522-825C-2FA2E29E59EA}">
      <dgm:prSet custT="1"/>
      <dgm:spPr/>
      <dgm:t>
        <a:bodyPr/>
        <a:lstStyle/>
        <a:p>
          <a:r>
            <a:rPr lang="en-GB" sz="2000" b="1" dirty="0">
              <a:solidFill>
                <a:srgbClr val="FF0000"/>
              </a:solidFill>
            </a:rPr>
            <a:t>Question: </a:t>
          </a:r>
          <a:r>
            <a:rPr lang="en-GB" sz="2000" dirty="0"/>
            <a:t>When commencing </a:t>
          </a:r>
          <a:r>
            <a:rPr lang="en-GB" sz="2000" dirty="0" err="1"/>
            <a:t>Wudū</a:t>
          </a:r>
          <a:r>
            <a:rPr lang="en-GB" sz="2000" dirty="0"/>
            <a:t>’, a man or woman uses toothpaste instead of a </a:t>
          </a:r>
          <a:r>
            <a:rPr lang="en-GB" sz="2000" dirty="0" err="1"/>
            <a:t>Miswāk</a:t>
          </a:r>
          <a:r>
            <a:rPr lang="en-GB" sz="2000" dirty="0"/>
            <a:t>; with the intention of </a:t>
          </a:r>
          <a:r>
            <a:rPr lang="en-GB" sz="2000" dirty="0" err="1"/>
            <a:t>Miswāk</a:t>
          </a:r>
          <a:r>
            <a:rPr lang="en-GB" sz="2000" dirty="0"/>
            <a:t>. Will he or she receive the reward of using a </a:t>
          </a:r>
          <a:r>
            <a:rPr lang="en-GB" sz="2000" dirty="0" err="1"/>
            <a:t>Miswāk</a:t>
          </a:r>
          <a:r>
            <a:rPr lang="en-GB" sz="2000" dirty="0"/>
            <a:t>?</a:t>
          </a:r>
          <a:endParaRPr lang="en-US" sz="2000" dirty="0"/>
        </a:p>
      </dgm:t>
    </dgm:pt>
    <dgm:pt modelId="{1569BB54-63C3-4B9C-9096-13906DD8A8A2}" type="parTrans" cxnId="{BCAE1FF7-098E-4A48-B7EA-E25C6E09190B}">
      <dgm:prSet/>
      <dgm:spPr/>
      <dgm:t>
        <a:bodyPr/>
        <a:lstStyle/>
        <a:p>
          <a:endParaRPr lang="en-US"/>
        </a:p>
      </dgm:t>
    </dgm:pt>
    <dgm:pt modelId="{8FA91B37-9442-4216-B150-D517A37B3145}" type="sibTrans" cxnId="{BCAE1FF7-098E-4A48-B7EA-E25C6E09190B}">
      <dgm:prSet/>
      <dgm:spPr/>
      <dgm:t>
        <a:bodyPr/>
        <a:lstStyle/>
        <a:p>
          <a:endParaRPr lang="en-US"/>
        </a:p>
      </dgm:t>
    </dgm:pt>
    <dgm:pt modelId="{98802BB8-0C2A-47FE-B78A-E02DF7327646}">
      <dgm:prSet custT="1"/>
      <dgm:spPr/>
      <dgm:t>
        <a:bodyPr/>
        <a:lstStyle/>
        <a:p>
          <a:r>
            <a:rPr lang="en-GB" sz="2150" b="1" dirty="0">
              <a:solidFill>
                <a:srgbClr val="00B050"/>
              </a:solidFill>
            </a:rPr>
            <a:t>Answer: </a:t>
          </a:r>
          <a:r>
            <a:rPr lang="en-GB" sz="2150" dirty="0"/>
            <a:t>It is </a:t>
          </a:r>
          <a:r>
            <a:rPr lang="en-GB" sz="2150" dirty="0" err="1"/>
            <a:t>Sunnat</a:t>
          </a:r>
          <a:r>
            <a:rPr lang="en-GB" sz="2150" dirty="0"/>
            <a:t>-e-</a:t>
          </a:r>
          <a:r>
            <a:rPr lang="en-GB" sz="2150" dirty="0" err="1"/>
            <a:t>Mu’akkadah</a:t>
          </a:r>
          <a:r>
            <a:rPr lang="en-GB" sz="2150" dirty="0"/>
            <a:t> to use a </a:t>
          </a:r>
          <a:r>
            <a:rPr lang="en-GB" sz="2150" dirty="0" err="1"/>
            <a:t>Miswāk</a:t>
          </a:r>
          <a:r>
            <a:rPr lang="en-GB" sz="2150" dirty="0"/>
            <a:t> and </a:t>
          </a:r>
          <a:r>
            <a:rPr lang="en-GB" sz="2150" dirty="0" err="1"/>
            <a:t>Rasūlullāh’s</a:t>
          </a:r>
          <a:r>
            <a:rPr lang="en-GB" sz="2150" dirty="0"/>
            <a:t> </a:t>
          </a:r>
          <a:r>
            <a:rPr lang="en-GB" sz="2150" dirty="0" err="1"/>
            <a:t>Miswāk</a:t>
          </a:r>
          <a:r>
            <a:rPr lang="en-GB" sz="2150" dirty="0"/>
            <a:t> used to be a twig. Thus, the original Sunnah is to make </a:t>
          </a:r>
          <a:r>
            <a:rPr lang="en-GB" sz="2150" dirty="0" err="1"/>
            <a:t>Miswāk</a:t>
          </a:r>
          <a:r>
            <a:rPr lang="en-GB" sz="2150" dirty="0"/>
            <a:t> with the twig of a tree. If a person forgets his twig or does not have access to one, he can also obtain the reward of </a:t>
          </a:r>
          <a:r>
            <a:rPr lang="en-GB" sz="2150" dirty="0" err="1"/>
            <a:t>Miswāk</a:t>
          </a:r>
          <a:r>
            <a:rPr lang="en-GB" sz="2150" dirty="0"/>
            <a:t> if he uses his finger [to rub his teeth]. However, he will not receive such reward if he uses his finger while having a </a:t>
          </a:r>
          <a:r>
            <a:rPr lang="en-GB" sz="2150" dirty="0" err="1"/>
            <a:t>Miswāk</a:t>
          </a:r>
          <a:r>
            <a:rPr lang="en-GB" sz="2150" dirty="0"/>
            <a:t>. This is the view of most jurists. Toothpaste is akin to a finger. As long as a twig is available, the reward [of </a:t>
          </a:r>
          <a:r>
            <a:rPr lang="en-GB" sz="2150" dirty="0" err="1"/>
            <a:t>Miswāk</a:t>
          </a:r>
          <a:r>
            <a:rPr lang="en-GB" sz="2150" dirty="0"/>
            <a:t>] will not be acquired.</a:t>
          </a:r>
          <a:endParaRPr lang="en-US" sz="2150" dirty="0"/>
        </a:p>
      </dgm:t>
    </dgm:pt>
    <dgm:pt modelId="{28D70CDB-672E-4DF5-ADDD-3EF0AE228ACE}" type="parTrans" cxnId="{3CA1DBBB-06E7-4601-BA46-BE4F0D08401E}">
      <dgm:prSet/>
      <dgm:spPr/>
      <dgm:t>
        <a:bodyPr/>
        <a:lstStyle/>
        <a:p>
          <a:endParaRPr lang="en-US"/>
        </a:p>
      </dgm:t>
    </dgm:pt>
    <dgm:pt modelId="{14628B02-FFD0-4FD2-B258-51D9A6313F9D}" type="sibTrans" cxnId="{3CA1DBBB-06E7-4601-BA46-BE4F0D08401E}">
      <dgm:prSet/>
      <dgm:spPr/>
      <dgm:t>
        <a:bodyPr/>
        <a:lstStyle/>
        <a:p>
          <a:endParaRPr lang="en-US"/>
        </a:p>
      </dgm:t>
    </dgm:pt>
    <dgm:pt modelId="{69A5B638-8A19-5443-A60B-8BB7E9D07EE2}" type="pres">
      <dgm:prSet presAssocID="{5CA04A84-5879-47EB-B4E5-DE5B3E1A410F}" presName="Name0" presStyleCnt="0">
        <dgm:presLayoutVars>
          <dgm:dir/>
          <dgm:animLvl val="lvl"/>
          <dgm:resizeHandles val="exact"/>
        </dgm:presLayoutVars>
      </dgm:prSet>
      <dgm:spPr/>
      <dgm:t>
        <a:bodyPr/>
        <a:lstStyle/>
        <a:p>
          <a:endParaRPr lang="en-GB"/>
        </a:p>
      </dgm:t>
    </dgm:pt>
    <dgm:pt modelId="{E8D4E3B4-8D98-6244-A258-35E48A13E2D8}" type="pres">
      <dgm:prSet presAssocID="{98802BB8-0C2A-47FE-B78A-E02DF7327646}" presName="boxAndChildren" presStyleCnt="0"/>
      <dgm:spPr/>
    </dgm:pt>
    <dgm:pt modelId="{78C6D798-B4AD-7F45-8339-BAEB88E58B26}" type="pres">
      <dgm:prSet presAssocID="{98802BB8-0C2A-47FE-B78A-E02DF7327646}" presName="parentTextBox" presStyleLbl="node1" presStyleIdx="0" presStyleCnt="2" custScaleY="183767"/>
      <dgm:spPr/>
      <dgm:t>
        <a:bodyPr/>
        <a:lstStyle/>
        <a:p>
          <a:endParaRPr lang="en-GB"/>
        </a:p>
      </dgm:t>
    </dgm:pt>
    <dgm:pt modelId="{6CB7CEE9-2823-4049-8524-831CDCC2B560}" type="pres">
      <dgm:prSet presAssocID="{8FA91B37-9442-4216-B150-D517A37B3145}" presName="sp" presStyleCnt="0"/>
      <dgm:spPr/>
    </dgm:pt>
    <dgm:pt modelId="{82A1C76A-6C9E-8D47-9C04-5161D59B7BDF}" type="pres">
      <dgm:prSet presAssocID="{62BA4FCB-B4CD-4522-825C-2FA2E29E59EA}" presName="arrowAndChildren" presStyleCnt="0"/>
      <dgm:spPr/>
    </dgm:pt>
    <dgm:pt modelId="{27644FCE-AA7F-7942-A601-61621FFC5770}" type="pres">
      <dgm:prSet presAssocID="{62BA4FCB-B4CD-4522-825C-2FA2E29E59EA}" presName="parentTextArrow" presStyleLbl="node1" presStyleIdx="1" presStyleCnt="2" custScaleY="63106"/>
      <dgm:spPr/>
      <dgm:t>
        <a:bodyPr/>
        <a:lstStyle/>
        <a:p>
          <a:endParaRPr lang="en-GB"/>
        </a:p>
      </dgm:t>
    </dgm:pt>
  </dgm:ptLst>
  <dgm:cxnLst>
    <dgm:cxn modelId="{AF495E28-E59C-474B-B817-BBA392CE5D8A}" type="presOf" srcId="{62BA4FCB-B4CD-4522-825C-2FA2E29E59EA}" destId="{27644FCE-AA7F-7942-A601-61621FFC5770}" srcOrd="0" destOrd="0" presId="urn:microsoft.com/office/officeart/2005/8/layout/process4"/>
    <dgm:cxn modelId="{3CA1DBBB-06E7-4601-BA46-BE4F0D08401E}" srcId="{5CA04A84-5879-47EB-B4E5-DE5B3E1A410F}" destId="{98802BB8-0C2A-47FE-B78A-E02DF7327646}" srcOrd="1" destOrd="0" parTransId="{28D70CDB-672E-4DF5-ADDD-3EF0AE228ACE}" sibTransId="{14628B02-FFD0-4FD2-B258-51D9A6313F9D}"/>
    <dgm:cxn modelId="{FF5F7074-BD60-6648-84FE-795EF1225601}" type="presOf" srcId="{98802BB8-0C2A-47FE-B78A-E02DF7327646}" destId="{78C6D798-B4AD-7F45-8339-BAEB88E58B26}" srcOrd="0" destOrd="0" presId="urn:microsoft.com/office/officeart/2005/8/layout/process4"/>
    <dgm:cxn modelId="{8724373B-FFF9-CF4C-BFB5-E74342C80E3E}" type="presOf" srcId="{5CA04A84-5879-47EB-B4E5-DE5B3E1A410F}" destId="{69A5B638-8A19-5443-A60B-8BB7E9D07EE2}" srcOrd="0" destOrd="0" presId="urn:microsoft.com/office/officeart/2005/8/layout/process4"/>
    <dgm:cxn modelId="{BCAE1FF7-098E-4A48-B7EA-E25C6E09190B}" srcId="{5CA04A84-5879-47EB-B4E5-DE5B3E1A410F}" destId="{62BA4FCB-B4CD-4522-825C-2FA2E29E59EA}" srcOrd="0" destOrd="0" parTransId="{1569BB54-63C3-4B9C-9096-13906DD8A8A2}" sibTransId="{8FA91B37-9442-4216-B150-D517A37B3145}"/>
    <dgm:cxn modelId="{E1C471BE-A848-0648-BCE7-F5D7D4CB713B}" type="presParOf" srcId="{69A5B638-8A19-5443-A60B-8BB7E9D07EE2}" destId="{E8D4E3B4-8D98-6244-A258-35E48A13E2D8}" srcOrd="0" destOrd="0" presId="urn:microsoft.com/office/officeart/2005/8/layout/process4"/>
    <dgm:cxn modelId="{C4DA97D0-4BE8-0046-9534-73A8756091E2}" type="presParOf" srcId="{E8D4E3B4-8D98-6244-A258-35E48A13E2D8}" destId="{78C6D798-B4AD-7F45-8339-BAEB88E58B26}" srcOrd="0" destOrd="0" presId="urn:microsoft.com/office/officeart/2005/8/layout/process4"/>
    <dgm:cxn modelId="{A83E1A6B-F11B-6546-872D-95AC9C5F1156}" type="presParOf" srcId="{69A5B638-8A19-5443-A60B-8BB7E9D07EE2}" destId="{6CB7CEE9-2823-4049-8524-831CDCC2B560}" srcOrd="1" destOrd="0" presId="urn:microsoft.com/office/officeart/2005/8/layout/process4"/>
    <dgm:cxn modelId="{CB5B9BF7-8A5A-584D-AB47-B929D2676BEA}" type="presParOf" srcId="{69A5B638-8A19-5443-A60B-8BB7E9D07EE2}" destId="{82A1C76A-6C9E-8D47-9C04-5161D59B7BDF}" srcOrd="2" destOrd="0" presId="urn:microsoft.com/office/officeart/2005/8/layout/process4"/>
    <dgm:cxn modelId="{8B15E328-07AB-F34A-82A4-C3C929BB086B}" type="presParOf" srcId="{82A1C76A-6C9E-8D47-9C04-5161D59B7BDF}" destId="{27644FCE-AA7F-7942-A601-61621FFC5770}"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180E24-583D-4287-AF0E-142FD35AD15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7B55457-7FE0-4D3E-AC1B-10508C5E733F}">
      <dgm:prSet custT="1"/>
      <dgm:spPr/>
      <dgm:t>
        <a:bodyPr/>
        <a:lstStyle/>
        <a:p>
          <a:r>
            <a:rPr lang="en-GB" sz="4800" b="1" dirty="0">
              <a:solidFill>
                <a:srgbClr val="FF0000"/>
              </a:solidFill>
            </a:rPr>
            <a:t>Question: </a:t>
          </a:r>
          <a:r>
            <a:rPr lang="en-GB" sz="4800" dirty="0"/>
            <a:t>Does </a:t>
          </a:r>
          <a:r>
            <a:rPr lang="en-GB" sz="4800" dirty="0" err="1"/>
            <a:t>wudū</a:t>
          </a:r>
          <a:r>
            <a:rPr lang="en-GB" sz="4800" dirty="0"/>
            <a:t>’ break when traces of blood are seen in saliva?</a:t>
          </a:r>
          <a:endParaRPr lang="en-US" sz="4800" dirty="0"/>
        </a:p>
      </dgm:t>
    </dgm:pt>
    <dgm:pt modelId="{3B237343-891E-470C-A3D0-44C3FFB8470C}" type="parTrans" cxnId="{8AF6816D-81B3-4023-9A5E-BBE1B42E761A}">
      <dgm:prSet/>
      <dgm:spPr/>
      <dgm:t>
        <a:bodyPr/>
        <a:lstStyle/>
        <a:p>
          <a:endParaRPr lang="en-US"/>
        </a:p>
      </dgm:t>
    </dgm:pt>
    <dgm:pt modelId="{13C8E2E7-88C9-4315-A6D5-E9B3C99C8A15}" type="sibTrans" cxnId="{8AF6816D-81B3-4023-9A5E-BBE1B42E761A}">
      <dgm:prSet/>
      <dgm:spPr/>
      <dgm:t>
        <a:bodyPr/>
        <a:lstStyle/>
        <a:p>
          <a:endParaRPr lang="en-US"/>
        </a:p>
      </dgm:t>
    </dgm:pt>
    <dgm:pt modelId="{BD6A2D4C-3687-4570-927D-1A9510936FCE}">
      <dgm:prSet/>
      <dgm:spPr/>
      <dgm:t>
        <a:bodyPr/>
        <a:lstStyle/>
        <a:p>
          <a:r>
            <a:rPr lang="en-GB" b="1" dirty="0">
              <a:solidFill>
                <a:srgbClr val="00B050"/>
              </a:solidFill>
            </a:rPr>
            <a:t>Answer: </a:t>
          </a:r>
          <a:r>
            <a:rPr lang="en-GB" dirty="0" err="1"/>
            <a:t>Wudū</a:t>
          </a:r>
          <a:r>
            <a:rPr lang="en-GB" dirty="0"/>
            <a:t>’ will break if the colour of the saliva is reddish. If the blood is very little and the saliva is yellowish – not reddish – </a:t>
          </a:r>
          <a:r>
            <a:rPr lang="en-GB" dirty="0" err="1"/>
            <a:t>wudū</a:t>
          </a:r>
          <a:r>
            <a:rPr lang="en-GB" dirty="0"/>
            <a:t>’ will not break.</a:t>
          </a:r>
          <a:endParaRPr lang="en-US" dirty="0"/>
        </a:p>
      </dgm:t>
    </dgm:pt>
    <dgm:pt modelId="{8DF04E41-3FD6-40E0-A15F-E96BE9EA4002}" type="parTrans" cxnId="{5BBB4B5D-D0E9-4F81-AD26-0DCDEF61A81D}">
      <dgm:prSet/>
      <dgm:spPr/>
      <dgm:t>
        <a:bodyPr/>
        <a:lstStyle/>
        <a:p>
          <a:endParaRPr lang="en-US"/>
        </a:p>
      </dgm:t>
    </dgm:pt>
    <dgm:pt modelId="{17D76365-6269-4131-AC1D-7BFAEA5E0BC5}" type="sibTrans" cxnId="{5BBB4B5D-D0E9-4F81-AD26-0DCDEF61A81D}">
      <dgm:prSet/>
      <dgm:spPr/>
      <dgm:t>
        <a:bodyPr/>
        <a:lstStyle/>
        <a:p>
          <a:endParaRPr lang="en-US"/>
        </a:p>
      </dgm:t>
    </dgm:pt>
    <dgm:pt modelId="{E674EA33-9284-374E-94CE-E66182723108}" type="pres">
      <dgm:prSet presAssocID="{13180E24-583D-4287-AF0E-142FD35AD159}" presName="vert0" presStyleCnt="0">
        <dgm:presLayoutVars>
          <dgm:dir/>
          <dgm:animOne val="branch"/>
          <dgm:animLvl val="lvl"/>
        </dgm:presLayoutVars>
      </dgm:prSet>
      <dgm:spPr/>
      <dgm:t>
        <a:bodyPr/>
        <a:lstStyle/>
        <a:p>
          <a:endParaRPr lang="en-GB"/>
        </a:p>
      </dgm:t>
    </dgm:pt>
    <dgm:pt modelId="{66DE1B21-29D4-274B-8626-D07D1E2B2167}" type="pres">
      <dgm:prSet presAssocID="{37B55457-7FE0-4D3E-AC1B-10508C5E733F}" presName="thickLine" presStyleLbl="alignNode1" presStyleIdx="0" presStyleCnt="2"/>
      <dgm:spPr/>
    </dgm:pt>
    <dgm:pt modelId="{70901C0B-F413-B14C-892C-8EE3256AF709}" type="pres">
      <dgm:prSet presAssocID="{37B55457-7FE0-4D3E-AC1B-10508C5E733F}" presName="horz1" presStyleCnt="0"/>
      <dgm:spPr/>
    </dgm:pt>
    <dgm:pt modelId="{1B44C773-DC6F-2D4A-BA64-63E3DC89979E}" type="pres">
      <dgm:prSet presAssocID="{37B55457-7FE0-4D3E-AC1B-10508C5E733F}" presName="tx1" presStyleLbl="revTx" presStyleIdx="0" presStyleCnt="2"/>
      <dgm:spPr/>
      <dgm:t>
        <a:bodyPr/>
        <a:lstStyle/>
        <a:p>
          <a:endParaRPr lang="en-GB"/>
        </a:p>
      </dgm:t>
    </dgm:pt>
    <dgm:pt modelId="{53F99F1A-1BA2-2544-B814-2F9EEBF68102}" type="pres">
      <dgm:prSet presAssocID="{37B55457-7FE0-4D3E-AC1B-10508C5E733F}" presName="vert1" presStyleCnt="0"/>
      <dgm:spPr/>
    </dgm:pt>
    <dgm:pt modelId="{F16A61BB-79A5-2540-AD5D-D18056631C75}" type="pres">
      <dgm:prSet presAssocID="{BD6A2D4C-3687-4570-927D-1A9510936FCE}" presName="thickLine" presStyleLbl="alignNode1" presStyleIdx="1" presStyleCnt="2"/>
      <dgm:spPr/>
    </dgm:pt>
    <dgm:pt modelId="{4D82BA9E-72A2-E043-88F7-B656DE6C775F}" type="pres">
      <dgm:prSet presAssocID="{BD6A2D4C-3687-4570-927D-1A9510936FCE}" presName="horz1" presStyleCnt="0"/>
      <dgm:spPr/>
    </dgm:pt>
    <dgm:pt modelId="{BFD295C4-02B2-B146-85EA-257517C8B7DB}" type="pres">
      <dgm:prSet presAssocID="{BD6A2D4C-3687-4570-927D-1A9510936FCE}" presName="tx1" presStyleLbl="revTx" presStyleIdx="1" presStyleCnt="2"/>
      <dgm:spPr/>
      <dgm:t>
        <a:bodyPr/>
        <a:lstStyle/>
        <a:p>
          <a:endParaRPr lang="en-GB"/>
        </a:p>
      </dgm:t>
    </dgm:pt>
    <dgm:pt modelId="{96119CD6-C72D-944F-8EF6-9BD02A044442}" type="pres">
      <dgm:prSet presAssocID="{BD6A2D4C-3687-4570-927D-1A9510936FCE}" presName="vert1" presStyleCnt="0"/>
      <dgm:spPr/>
    </dgm:pt>
  </dgm:ptLst>
  <dgm:cxnLst>
    <dgm:cxn modelId="{5C5E79AD-BA3C-C64C-8703-9C57C695327D}" type="presOf" srcId="{37B55457-7FE0-4D3E-AC1B-10508C5E733F}" destId="{1B44C773-DC6F-2D4A-BA64-63E3DC89979E}" srcOrd="0" destOrd="0" presId="urn:microsoft.com/office/officeart/2008/layout/LinedList"/>
    <dgm:cxn modelId="{45B04B3A-9214-DC43-ACFE-D6007BA681A3}" type="presOf" srcId="{13180E24-583D-4287-AF0E-142FD35AD159}" destId="{E674EA33-9284-374E-94CE-E66182723108}" srcOrd="0" destOrd="0" presId="urn:microsoft.com/office/officeart/2008/layout/LinedList"/>
    <dgm:cxn modelId="{AAE6E4CE-3016-E548-9D8C-43C75B0E1D87}" type="presOf" srcId="{BD6A2D4C-3687-4570-927D-1A9510936FCE}" destId="{BFD295C4-02B2-B146-85EA-257517C8B7DB}" srcOrd="0" destOrd="0" presId="urn:microsoft.com/office/officeart/2008/layout/LinedList"/>
    <dgm:cxn modelId="{8AF6816D-81B3-4023-9A5E-BBE1B42E761A}" srcId="{13180E24-583D-4287-AF0E-142FD35AD159}" destId="{37B55457-7FE0-4D3E-AC1B-10508C5E733F}" srcOrd="0" destOrd="0" parTransId="{3B237343-891E-470C-A3D0-44C3FFB8470C}" sibTransId="{13C8E2E7-88C9-4315-A6D5-E9B3C99C8A15}"/>
    <dgm:cxn modelId="{5BBB4B5D-D0E9-4F81-AD26-0DCDEF61A81D}" srcId="{13180E24-583D-4287-AF0E-142FD35AD159}" destId="{BD6A2D4C-3687-4570-927D-1A9510936FCE}" srcOrd="1" destOrd="0" parTransId="{8DF04E41-3FD6-40E0-A15F-E96BE9EA4002}" sibTransId="{17D76365-6269-4131-AC1D-7BFAEA5E0BC5}"/>
    <dgm:cxn modelId="{DD801551-5EC4-7343-BE1E-4BDC8D514109}" type="presParOf" srcId="{E674EA33-9284-374E-94CE-E66182723108}" destId="{66DE1B21-29D4-274B-8626-D07D1E2B2167}" srcOrd="0" destOrd="0" presId="urn:microsoft.com/office/officeart/2008/layout/LinedList"/>
    <dgm:cxn modelId="{BF169B4C-3529-E342-AD20-70A3FF768954}" type="presParOf" srcId="{E674EA33-9284-374E-94CE-E66182723108}" destId="{70901C0B-F413-B14C-892C-8EE3256AF709}" srcOrd="1" destOrd="0" presId="urn:microsoft.com/office/officeart/2008/layout/LinedList"/>
    <dgm:cxn modelId="{0252C746-4AB3-6F45-A406-4B7ECB4CF664}" type="presParOf" srcId="{70901C0B-F413-B14C-892C-8EE3256AF709}" destId="{1B44C773-DC6F-2D4A-BA64-63E3DC89979E}" srcOrd="0" destOrd="0" presId="urn:microsoft.com/office/officeart/2008/layout/LinedList"/>
    <dgm:cxn modelId="{5BF630BA-0CB0-F84F-B9E3-020B23C72C06}" type="presParOf" srcId="{70901C0B-F413-B14C-892C-8EE3256AF709}" destId="{53F99F1A-1BA2-2544-B814-2F9EEBF68102}" srcOrd="1" destOrd="0" presId="urn:microsoft.com/office/officeart/2008/layout/LinedList"/>
    <dgm:cxn modelId="{C1A1A879-D371-CE43-8F0A-37403AA2CBEA}" type="presParOf" srcId="{E674EA33-9284-374E-94CE-E66182723108}" destId="{F16A61BB-79A5-2540-AD5D-D18056631C75}" srcOrd="2" destOrd="0" presId="urn:microsoft.com/office/officeart/2008/layout/LinedList"/>
    <dgm:cxn modelId="{2DDCB2C0-4DF8-7147-85E6-E3C7100F03FA}" type="presParOf" srcId="{E674EA33-9284-374E-94CE-E66182723108}" destId="{4D82BA9E-72A2-E043-88F7-B656DE6C775F}" srcOrd="3" destOrd="0" presId="urn:microsoft.com/office/officeart/2008/layout/LinedList"/>
    <dgm:cxn modelId="{E32BC795-11B7-D54B-923C-C3CBB21AF003}" type="presParOf" srcId="{4D82BA9E-72A2-E043-88F7-B656DE6C775F}" destId="{BFD295C4-02B2-B146-85EA-257517C8B7DB}" srcOrd="0" destOrd="0" presId="urn:microsoft.com/office/officeart/2008/layout/LinedList"/>
    <dgm:cxn modelId="{66BBE82F-CA8F-254E-A950-D94E8607EBBA}" type="presParOf" srcId="{4D82BA9E-72A2-E043-88F7-B656DE6C775F}" destId="{96119CD6-C72D-944F-8EF6-9BD02A044442}"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34FF530-AB23-4B37-9743-3C1D86881D3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0EC312C-8E14-4E66-9A46-6F2F6CD1684F}">
      <dgm:prSet custT="1"/>
      <dgm:spPr/>
      <dgm:t>
        <a:bodyPr/>
        <a:lstStyle/>
        <a:p>
          <a:r>
            <a:rPr lang="en-GB" sz="2800" dirty="0"/>
            <a:t>1)Perform Ghusl if necessary </a:t>
          </a:r>
          <a:endParaRPr lang="en-US" sz="2800" dirty="0"/>
        </a:p>
      </dgm:t>
    </dgm:pt>
    <dgm:pt modelId="{09161874-B67F-4FA1-8EC0-E73F01562086}" type="parTrans" cxnId="{9D36EABA-70BD-4FFD-851A-DE7DBF8B95DD}">
      <dgm:prSet/>
      <dgm:spPr/>
      <dgm:t>
        <a:bodyPr/>
        <a:lstStyle/>
        <a:p>
          <a:endParaRPr lang="en-US"/>
        </a:p>
      </dgm:t>
    </dgm:pt>
    <dgm:pt modelId="{CEA3DFC7-0E5A-4A82-B270-6F201E541C77}" type="sibTrans" cxnId="{9D36EABA-70BD-4FFD-851A-DE7DBF8B95DD}">
      <dgm:prSet/>
      <dgm:spPr/>
      <dgm:t>
        <a:bodyPr/>
        <a:lstStyle/>
        <a:p>
          <a:endParaRPr lang="en-US"/>
        </a:p>
      </dgm:t>
    </dgm:pt>
    <dgm:pt modelId="{461B1E6C-0503-4BD2-AF73-259737E3AB74}">
      <dgm:prSet custT="1"/>
      <dgm:spPr/>
      <dgm:t>
        <a:bodyPr/>
        <a:lstStyle/>
        <a:p>
          <a:r>
            <a:rPr lang="en-GB" sz="2800" dirty="0"/>
            <a:t>2) Perform </a:t>
          </a:r>
          <a:r>
            <a:rPr lang="en-GB" sz="2800" dirty="0" err="1"/>
            <a:t>Whudu</a:t>
          </a:r>
          <a:r>
            <a:rPr lang="en-GB" sz="2800" dirty="0"/>
            <a:t> if necessary</a:t>
          </a:r>
          <a:endParaRPr lang="en-US" sz="2800" dirty="0"/>
        </a:p>
      </dgm:t>
    </dgm:pt>
    <dgm:pt modelId="{E70080CF-8E47-4DEB-8261-04912AAB08D1}" type="parTrans" cxnId="{FA71B8E6-9A16-4314-A124-24A9AD387637}">
      <dgm:prSet/>
      <dgm:spPr/>
      <dgm:t>
        <a:bodyPr/>
        <a:lstStyle/>
        <a:p>
          <a:endParaRPr lang="en-US"/>
        </a:p>
      </dgm:t>
    </dgm:pt>
    <dgm:pt modelId="{79F2B547-CF81-4A22-87CF-5A2C6D406116}" type="sibTrans" cxnId="{FA71B8E6-9A16-4314-A124-24A9AD387637}">
      <dgm:prSet/>
      <dgm:spPr/>
      <dgm:t>
        <a:bodyPr/>
        <a:lstStyle/>
        <a:p>
          <a:endParaRPr lang="en-US"/>
        </a:p>
      </dgm:t>
    </dgm:pt>
    <dgm:pt modelId="{9F282D24-9BA5-4EC5-9047-3BF181842D8A}">
      <dgm:prSet custT="1"/>
      <dgm:spPr/>
      <dgm:t>
        <a:bodyPr/>
        <a:lstStyle/>
        <a:p>
          <a:r>
            <a:rPr lang="en-GB" sz="1800" dirty="0"/>
            <a:t>3)Cover the </a:t>
          </a:r>
          <a:r>
            <a:rPr lang="en-GB" sz="1800" dirty="0" err="1"/>
            <a:t>Satr</a:t>
          </a:r>
          <a:r>
            <a:rPr lang="en-GB" sz="1800" dirty="0"/>
            <a:t> (parts which must be covered)</a:t>
          </a:r>
          <a:endParaRPr lang="en-US" sz="1800" dirty="0"/>
        </a:p>
      </dgm:t>
    </dgm:pt>
    <dgm:pt modelId="{842D400D-D004-455D-8705-44E233BF2049}" type="parTrans" cxnId="{1B596AA2-8737-465F-BD04-33DF9754866F}">
      <dgm:prSet/>
      <dgm:spPr/>
      <dgm:t>
        <a:bodyPr/>
        <a:lstStyle/>
        <a:p>
          <a:endParaRPr lang="en-US"/>
        </a:p>
      </dgm:t>
    </dgm:pt>
    <dgm:pt modelId="{093C64FC-A9AF-44D3-A752-83B32637CBD1}" type="sibTrans" cxnId="{1B596AA2-8737-465F-BD04-33DF9754866F}">
      <dgm:prSet/>
      <dgm:spPr/>
      <dgm:t>
        <a:bodyPr/>
        <a:lstStyle/>
        <a:p>
          <a:endParaRPr lang="en-US"/>
        </a:p>
      </dgm:t>
    </dgm:pt>
    <dgm:pt modelId="{D9F3E2A2-D685-47EA-983B-5FD39F69A623}">
      <dgm:prSet custT="1"/>
      <dgm:spPr/>
      <dgm:t>
        <a:bodyPr/>
        <a:lstStyle/>
        <a:p>
          <a:r>
            <a:rPr lang="en-GB" sz="1600" dirty="0"/>
            <a:t>Male </a:t>
          </a:r>
          <a:r>
            <a:rPr lang="en-GB" sz="1600" dirty="0" err="1"/>
            <a:t>Satr</a:t>
          </a:r>
          <a:r>
            <a:rPr lang="en-GB" sz="1600" dirty="0"/>
            <a:t> – from the navel to the knees including the knees</a:t>
          </a:r>
          <a:endParaRPr lang="en-US" sz="1600" dirty="0"/>
        </a:p>
      </dgm:t>
    </dgm:pt>
    <dgm:pt modelId="{B7C92694-17F4-41BA-BCC8-F5227FB875C2}" type="parTrans" cxnId="{305DF427-AF38-4779-9D33-DD91A9779214}">
      <dgm:prSet/>
      <dgm:spPr/>
      <dgm:t>
        <a:bodyPr/>
        <a:lstStyle/>
        <a:p>
          <a:endParaRPr lang="en-US"/>
        </a:p>
      </dgm:t>
    </dgm:pt>
    <dgm:pt modelId="{590DDE83-B922-44E5-A2ED-16BDE1339DA7}" type="sibTrans" cxnId="{305DF427-AF38-4779-9D33-DD91A9779214}">
      <dgm:prSet/>
      <dgm:spPr/>
      <dgm:t>
        <a:bodyPr/>
        <a:lstStyle/>
        <a:p>
          <a:endParaRPr lang="en-US"/>
        </a:p>
      </dgm:t>
    </dgm:pt>
    <dgm:pt modelId="{289C5A68-FD7A-4840-9DD1-73FAE03AB192}">
      <dgm:prSet/>
      <dgm:spPr/>
      <dgm:t>
        <a:bodyPr/>
        <a:lstStyle/>
        <a:p>
          <a:r>
            <a:rPr lang="en-GB" dirty="0"/>
            <a:t>4)Body and clothes should be clean</a:t>
          </a:r>
          <a:endParaRPr lang="en-US" dirty="0"/>
        </a:p>
      </dgm:t>
    </dgm:pt>
    <dgm:pt modelId="{3AF4A55A-B01F-4258-8EF9-A68EEC6ABE55}" type="parTrans" cxnId="{81973C1C-5FC3-456A-B127-53719EF71A1C}">
      <dgm:prSet/>
      <dgm:spPr/>
      <dgm:t>
        <a:bodyPr/>
        <a:lstStyle/>
        <a:p>
          <a:endParaRPr lang="en-US"/>
        </a:p>
      </dgm:t>
    </dgm:pt>
    <dgm:pt modelId="{AFD19CAB-DAE3-43DD-B336-B8C8268DFBA4}" type="sibTrans" cxnId="{81973C1C-5FC3-456A-B127-53719EF71A1C}">
      <dgm:prSet/>
      <dgm:spPr/>
      <dgm:t>
        <a:bodyPr/>
        <a:lstStyle/>
        <a:p>
          <a:endParaRPr lang="en-US"/>
        </a:p>
      </dgm:t>
    </dgm:pt>
    <dgm:pt modelId="{E3E8D985-B811-4FBC-A842-3AF0A1EFD6B9}">
      <dgm:prSet custT="1"/>
      <dgm:spPr/>
      <dgm:t>
        <a:bodyPr/>
        <a:lstStyle/>
        <a:p>
          <a:r>
            <a:rPr lang="en-GB" sz="2800" dirty="0"/>
            <a:t>5)Place should be clean </a:t>
          </a:r>
          <a:endParaRPr lang="en-US" sz="2800" dirty="0"/>
        </a:p>
      </dgm:t>
    </dgm:pt>
    <dgm:pt modelId="{19EEF0C8-2923-4731-9773-6FBCA56E5731}" type="parTrans" cxnId="{B6C8B69A-81A3-4AB5-8EC8-3CAA3E4871C4}">
      <dgm:prSet/>
      <dgm:spPr/>
      <dgm:t>
        <a:bodyPr/>
        <a:lstStyle/>
        <a:p>
          <a:endParaRPr lang="en-US"/>
        </a:p>
      </dgm:t>
    </dgm:pt>
    <dgm:pt modelId="{D2C93D99-59A3-48AE-B6A1-6193BB98F3E6}" type="sibTrans" cxnId="{B6C8B69A-81A3-4AB5-8EC8-3CAA3E4871C4}">
      <dgm:prSet/>
      <dgm:spPr/>
      <dgm:t>
        <a:bodyPr/>
        <a:lstStyle/>
        <a:p>
          <a:endParaRPr lang="en-US"/>
        </a:p>
      </dgm:t>
    </dgm:pt>
    <dgm:pt modelId="{26234E79-9D41-4921-A65D-97292503F958}">
      <dgm:prSet custT="1"/>
      <dgm:spPr/>
      <dgm:t>
        <a:bodyPr/>
        <a:lstStyle/>
        <a:p>
          <a:r>
            <a:rPr lang="en-GB" sz="2800" dirty="0"/>
            <a:t>6)Face the </a:t>
          </a:r>
          <a:r>
            <a:rPr lang="en-GB" sz="2800" dirty="0" err="1"/>
            <a:t>Qiblah</a:t>
          </a:r>
          <a:endParaRPr lang="en-US" sz="2800" dirty="0"/>
        </a:p>
      </dgm:t>
    </dgm:pt>
    <dgm:pt modelId="{E77D32DF-9DBD-4CEF-A5C8-79F514C1AE1B}" type="parTrans" cxnId="{44D1A707-F2D9-48F8-8D9C-287493BFE445}">
      <dgm:prSet/>
      <dgm:spPr/>
      <dgm:t>
        <a:bodyPr/>
        <a:lstStyle/>
        <a:p>
          <a:endParaRPr lang="en-US"/>
        </a:p>
      </dgm:t>
    </dgm:pt>
    <dgm:pt modelId="{2D891123-D8C0-43D6-8A7A-E4FA00A40D08}" type="sibTrans" cxnId="{44D1A707-F2D9-48F8-8D9C-287493BFE445}">
      <dgm:prSet/>
      <dgm:spPr/>
      <dgm:t>
        <a:bodyPr/>
        <a:lstStyle/>
        <a:p>
          <a:endParaRPr lang="en-US"/>
        </a:p>
      </dgm:t>
    </dgm:pt>
    <dgm:pt modelId="{1B5BADC3-A14A-402D-AB16-3A1ED61B1AD4}">
      <dgm:prSet custT="1"/>
      <dgm:spPr/>
      <dgm:t>
        <a:bodyPr/>
        <a:lstStyle/>
        <a:p>
          <a:r>
            <a:rPr lang="en-GB" sz="2800" dirty="0"/>
            <a:t>7)Pray in the correct time</a:t>
          </a:r>
          <a:endParaRPr lang="en-US" sz="2800" dirty="0"/>
        </a:p>
      </dgm:t>
    </dgm:pt>
    <dgm:pt modelId="{7D7B7A47-59B5-4C17-8B6A-96493027AA65}" type="parTrans" cxnId="{1C8F1C94-1019-40D6-B560-390978FCA001}">
      <dgm:prSet/>
      <dgm:spPr/>
      <dgm:t>
        <a:bodyPr/>
        <a:lstStyle/>
        <a:p>
          <a:endParaRPr lang="en-US"/>
        </a:p>
      </dgm:t>
    </dgm:pt>
    <dgm:pt modelId="{1715B749-C49F-412C-9C74-E6798972950C}" type="sibTrans" cxnId="{1C8F1C94-1019-40D6-B560-390978FCA001}">
      <dgm:prSet/>
      <dgm:spPr/>
      <dgm:t>
        <a:bodyPr/>
        <a:lstStyle/>
        <a:p>
          <a:endParaRPr lang="en-US"/>
        </a:p>
      </dgm:t>
    </dgm:pt>
    <dgm:pt modelId="{F4B0E5B1-F711-4AC3-987B-D724BD80DC25}">
      <dgm:prSet custT="1"/>
      <dgm:spPr/>
      <dgm:t>
        <a:bodyPr/>
        <a:lstStyle/>
        <a:p>
          <a:r>
            <a:rPr lang="en-GB" sz="2800" dirty="0"/>
            <a:t>8)Make an intention </a:t>
          </a:r>
          <a:endParaRPr lang="en-US" sz="2800" dirty="0"/>
        </a:p>
      </dgm:t>
    </dgm:pt>
    <dgm:pt modelId="{0456CC47-A265-45C5-A52C-7EE6345EC79C}" type="parTrans" cxnId="{3C3D7BBF-1A54-4FD2-89FB-8E3E3B2E8CC5}">
      <dgm:prSet/>
      <dgm:spPr/>
      <dgm:t>
        <a:bodyPr/>
        <a:lstStyle/>
        <a:p>
          <a:endParaRPr lang="en-US"/>
        </a:p>
      </dgm:t>
    </dgm:pt>
    <dgm:pt modelId="{A0E17787-A858-4A13-9C7C-9C149EE1F51D}" type="sibTrans" cxnId="{3C3D7BBF-1A54-4FD2-89FB-8E3E3B2E8CC5}">
      <dgm:prSet/>
      <dgm:spPr/>
      <dgm:t>
        <a:bodyPr/>
        <a:lstStyle/>
        <a:p>
          <a:endParaRPr lang="en-US"/>
        </a:p>
      </dgm:t>
    </dgm:pt>
    <dgm:pt modelId="{978B36C3-CB99-FD45-9071-004331A01B0C}" type="pres">
      <dgm:prSet presAssocID="{434FF530-AB23-4B37-9743-3C1D86881D3F}" presName="linear" presStyleCnt="0">
        <dgm:presLayoutVars>
          <dgm:animLvl val="lvl"/>
          <dgm:resizeHandles val="exact"/>
        </dgm:presLayoutVars>
      </dgm:prSet>
      <dgm:spPr/>
      <dgm:t>
        <a:bodyPr/>
        <a:lstStyle/>
        <a:p>
          <a:endParaRPr lang="en-GB"/>
        </a:p>
      </dgm:t>
    </dgm:pt>
    <dgm:pt modelId="{3E7DB154-3588-C249-9EFD-7AF87F355A09}" type="pres">
      <dgm:prSet presAssocID="{C0EC312C-8E14-4E66-9A46-6F2F6CD1684F}" presName="parentText" presStyleLbl="node1" presStyleIdx="0" presStyleCnt="9">
        <dgm:presLayoutVars>
          <dgm:chMax val="0"/>
          <dgm:bulletEnabled val="1"/>
        </dgm:presLayoutVars>
      </dgm:prSet>
      <dgm:spPr/>
      <dgm:t>
        <a:bodyPr/>
        <a:lstStyle/>
        <a:p>
          <a:endParaRPr lang="en-GB"/>
        </a:p>
      </dgm:t>
    </dgm:pt>
    <dgm:pt modelId="{C646E107-BF12-3B4A-A498-F7F718412A6C}" type="pres">
      <dgm:prSet presAssocID="{CEA3DFC7-0E5A-4A82-B270-6F201E541C77}" presName="spacer" presStyleCnt="0"/>
      <dgm:spPr/>
    </dgm:pt>
    <dgm:pt modelId="{974482AE-5465-3941-938C-ED9416FB03F8}" type="pres">
      <dgm:prSet presAssocID="{461B1E6C-0503-4BD2-AF73-259737E3AB74}" presName="parentText" presStyleLbl="node1" presStyleIdx="1" presStyleCnt="9">
        <dgm:presLayoutVars>
          <dgm:chMax val="0"/>
          <dgm:bulletEnabled val="1"/>
        </dgm:presLayoutVars>
      </dgm:prSet>
      <dgm:spPr/>
      <dgm:t>
        <a:bodyPr/>
        <a:lstStyle/>
        <a:p>
          <a:endParaRPr lang="en-GB"/>
        </a:p>
      </dgm:t>
    </dgm:pt>
    <dgm:pt modelId="{5486BAFD-3A95-4549-919A-9AD31BD6F980}" type="pres">
      <dgm:prSet presAssocID="{79F2B547-CF81-4A22-87CF-5A2C6D406116}" presName="spacer" presStyleCnt="0"/>
      <dgm:spPr/>
    </dgm:pt>
    <dgm:pt modelId="{0E1A2B63-9DF5-F643-9553-9DD955BB279A}" type="pres">
      <dgm:prSet presAssocID="{9F282D24-9BA5-4EC5-9047-3BF181842D8A}" presName="parentText" presStyleLbl="node1" presStyleIdx="2" presStyleCnt="9">
        <dgm:presLayoutVars>
          <dgm:chMax val="0"/>
          <dgm:bulletEnabled val="1"/>
        </dgm:presLayoutVars>
      </dgm:prSet>
      <dgm:spPr/>
      <dgm:t>
        <a:bodyPr/>
        <a:lstStyle/>
        <a:p>
          <a:endParaRPr lang="en-GB"/>
        </a:p>
      </dgm:t>
    </dgm:pt>
    <dgm:pt modelId="{5D8A5EDB-10E1-4C48-868D-E50BF87EC09F}" type="pres">
      <dgm:prSet presAssocID="{093C64FC-A9AF-44D3-A752-83B32637CBD1}" presName="spacer" presStyleCnt="0"/>
      <dgm:spPr/>
    </dgm:pt>
    <dgm:pt modelId="{3EC8F882-ACC3-E140-94FD-6344CA6FC490}" type="pres">
      <dgm:prSet presAssocID="{D9F3E2A2-D685-47EA-983B-5FD39F69A623}" presName="parentText" presStyleLbl="node1" presStyleIdx="3" presStyleCnt="9">
        <dgm:presLayoutVars>
          <dgm:chMax val="0"/>
          <dgm:bulletEnabled val="1"/>
        </dgm:presLayoutVars>
      </dgm:prSet>
      <dgm:spPr/>
      <dgm:t>
        <a:bodyPr/>
        <a:lstStyle/>
        <a:p>
          <a:endParaRPr lang="en-GB"/>
        </a:p>
      </dgm:t>
    </dgm:pt>
    <dgm:pt modelId="{A6EE4294-6B55-9A46-973A-644DE3929E20}" type="pres">
      <dgm:prSet presAssocID="{590DDE83-B922-44E5-A2ED-16BDE1339DA7}" presName="spacer" presStyleCnt="0"/>
      <dgm:spPr/>
    </dgm:pt>
    <dgm:pt modelId="{1EAB8008-AFC8-C946-9626-18F56570C86C}" type="pres">
      <dgm:prSet presAssocID="{289C5A68-FD7A-4840-9DD1-73FAE03AB192}" presName="parentText" presStyleLbl="node1" presStyleIdx="4" presStyleCnt="9">
        <dgm:presLayoutVars>
          <dgm:chMax val="0"/>
          <dgm:bulletEnabled val="1"/>
        </dgm:presLayoutVars>
      </dgm:prSet>
      <dgm:spPr/>
      <dgm:t>
        <a:bodyPr/>
        <a:lstStyle/>
        <a:p>
          <a:endParaRPr lang="en-GB"/>
        </a:p>
      </dgm:t>
    </dgm:pt>
    <dgm:pt modelId="{23F1092B-C5D4-8946-9C5B-5461578F36B9}" type="pres">
      <dgm:prSet presAssocID="{AFD19CAB-DAE3-43DD-B336-B8C8268DFBA4}" presName="spacer" presStyleCnt="0"/>
      <dgm:spPr/>
    </dgm:pt>
    <dgm:pt modelId="{DDFCDB1E-7E9B-A944-8809-B8AA4DE5F362}" type="pres">
      <dgm:prSet presAssocID="{E3E8D985-B811-4FBC-A842-3AF0A1EFD6B9}" presName="parentText" presStyleLbl="node1" presStyleIdx="5" presStyleCnt="9">
        <dgm:presLayoutVars>
          <dgm:chMax val="0"/>
          <dgm:bulletEnabled val="1"/>
        </dgm:presLayoutVars>
      </dgm:prSet>
      <dgm:spPr/>
      <dgm:t>
        <a:bodyPr/>
        <a:lstStyle/>
        <a:p>
          <a:endParaRPr lang="en-GB"/>
        </a:p>
      </dgm:t>
    </dgm:pt>
    <dgm:pt modelId="{A55C91F3-50D5-484F-ACF0-6CC2FDAFDB94}" type="pres">
      <dgm:prSet presAssocID="{D2C93D99-59A3-48AE-B6A1-6193BB98F3E6}" presName="spacer" presStyleCnt="0"/>
      <dgm:spPr/>
    </dgm:pt>
    <dgm:pt modelId="{FE40CFE4-D598-F341-A09D-A4473CD1B933}" type="pres">
      <dgm:prSet presAssocID="{26234E79-9D41-4921-A65D-97292503F958}" presName="parentText" presStyleLbl="node1" presStyleIdx="6" presStyleCnt="9">
        <dgm:presLayoutVars>
          <dgm:chMax val="0"/>
          <dgm:bulletEnabled val="1"/>
        </dgm:presLayoutVars>
      </dgm:prSet>
      <dgm:spPr/>
      <dgm:t>
        <a:bodyPr/>
        <a:lstStyle/>
        <a:p>
          <a:endParaRPr lang="en-GB"/>
        </a:p>
      </dgm:t>
    </dgm:pt>
    <dgm:pt modelId="{17FD9399-AEB5-9B42-A5CD-1F1EAA61C798}" type="pres">
      <dgm:prSet presAssocID="{2D891123-D8C0-43D6-8A7A-E4FA00A40D08}" presName="spacer" presStyleCnt="0"/>
      <dgm:spPr/>
    </dgm:pt>
    <dgm:pt modelId="{E112D42B-B6E9-4045-9CB1-2C9EE747E402}" type="pres">
      <dgm:prSet presAssocID="{1B5BADC3-A14A-402D-AB16-3A1ED61B1AD4}" presName="parentText" presStyleLbl="node1" presStyleIdx="7" presStyleCnt="9">
        <dgm:presLayoutVars>
          <dgm:chMax val="0"/>
          <dgm:bulletEnabled val="1"/>
        </dgm:presLayoutVars>
      </dgm:prSet>
      <dgm:spPr/>
      <dgm:t>
        <a:bodyPr/>
        <a:lstStyle/>
        <a:p>
          <a:endParaRPr lang="en-GB"/>
        </a:p>
      </dgm:t>
    </dgm:pt>
    <dgm:pt modelId="{9C002A1F-F65B-9C4E-9CD1-22D3588D6885}" type="pres">
      <dgm:prSet presAssocID="{1715B749-C49F-412C-9C74-E6798972950C}" presName="spacer" presStyleCnt="0"/>
      <dgm:spPr/>
    </dgm:pt>
    <dgm:pt modelId="{BF4C079D-F029-014B-BE96-3E9BD529FCE6}" type="pres">
      <dgm:prSet presAssocID="{F4B0E5B1-F711-4AC3-987B-D724BD80DC25}" presName="parentText" presStyleLbl="node1" presStyleIdx="8" presStyleCnt="9">
        <dgm:presLayoutVars>
          <dgm:chMax val="0"/>
          <dgm:bulletEnabled val="1"/>
        </dgm:presLayoutVars>
      </dgm:prSet>
      <dgm:spPr/>
      <dgm:t>
        <a:bodyPr/>
        <a:lstStyle/>
        <a:p>
          <a:endParaRPr lang="en-GB"/>
        </a:p>
      </dgm:t>
    </dgm:pt>
  </dgm:ptLst>
  <dgm:cxnLst>
    <dgm:cxn modelId="{305DF427-AF38-4779-9D33-DD91A9779214}" srcId="{434FF530-AB23-4B37-9743-3C1D86881D3F}" destId="{D9F3E2A2-D685-47EA-983B-5FD39F69A623}" srcOrd="3" destOrd="0" parTransId="{B7C92694-17F4-41BA-BCC8-F5227FB875C2}" sibTransId="{590DDE83-B922-44E5-A2ED-16BDE1339DA7}"/>
    <dgm:cxn modelId="{EF52886D-CBAC-024F-8731-1E6B25FBA092}" type="presOf" srcId="{26234E79-9D41-4921-A65D-97292503F958}" destId="{FE40CFE4-D598-F341-A09D-A4473CD1B933}" srcOrd="0" destOrd="0" presId="urn:microsoft.com/office/officeart/2005/8/layout/vList2"/>
    <dgm:cxn modelId="{8C9AC3DA-F499-1948-A9F5-6483A7CF4B52}" type="presOf" srcId="{289C5A68-FD7A-4840-9DD1-73FAE03AB192}" destId="{1EAB8008-AFC8-C946-9626-18F56570C86C}" srcOrd="0" destOrd="0" presId="urn:microsoft.com/office/officeart/2005/8/layout/vList2"/>
    <dgm:cxn modelId="{1C8F1C94-1019-40D6-B560-390978FCA001}" srcId="{434FF530-AB23-4B37-9743-3C1D86881D3F}" destId="{1B5BADC3-A14A-402D-AB16-3A1ED61B1AD4}" srcOrd="7" destOrd="0" parTransId="{7D7B7A47-59B5-4C17-8B6A-96493027AA65}" sibTransId="{1715B749-C49F-412C-9C74-E6798972950C}"/>
    <dgm:cxn modelId="{44D1A707-F2D9-48F8-8D9C-287493BFE445}" srcId="{434FF530-AB23-4B37-9743-3C1D86881D3F}" destId="{26234E79-9D41-4921-A65D-97292503F958}" srcOrd="6" destOrd="0" parTransId="{E77D32DF-9DBD-4CEF-A5C8-79F514C1AE1B}" sibTransId="{2D891123-D8C0-43D6-8A7A-E4FA00A40D08}"/>
    <dgm:cxn modelId="{D61C9EF4-A583-E948-8B86-BAE319C53484}" type="presOf" srcId="{D9F3E2A2-D685-47EA-983B-5FD39F69A623}" destId="{3EC8F882-ACC3-E140-94FD-6344CA6FC490}" srcOrd="0" destOrd="0" presId="urn:microsoft.com/office/officeart/2005/8/layout/vList2"/>
    <dgm:cxn modelId="{3AFF7F21-06B1-644C-8D0C-7A8C1F639C87}" type="presOf" srcId="{F4B0E5B1-F711-4AC3-987B-D724BD80DC25}" destId="{BF4C079D-F029-014B-BE96-3E9BD529FCE6}" srcOrd="0" destOrd="0" presId="urn:microsoft.com/office/officeart/2005/8/layout/vList2"/>
    <dgm:cxn modelId="{9FC390E6-8DA9-B94B-8280-9E85375B5508}" type="presOf" srcId="{461B1E6C-0503-4BD2-AF73-259737E3AB74}" destId="{974482AE-5465-3941-938C-ED9416FB03F8}" srcOrd="0" destOrd="0" presId="urn:microsoft.com/office/officeart/2005/8/layout/vList2"/>
    <dgm:cxn modelId="{1B596AA2-8737-465F-BD04-33DF9754866F}" srcId="{434FF530-AB23-4B37-9743-3C1D86881D3F}" destId="{9F282D24-9BA5-4EC5-9047-3BF181842D8A}" srcOrd="2" destOrd="0" parTransId="{842D400D-D004-455D-8705-44E233BF2049}" sibTransId="{093C64FC-A9AF-44D3-A752-83B32637CBD1}"/>
    <dgm:cxn modelId="{0A30B22B-CD31-4E47-B86B-6B4D58901E31}" type="presOf" srcId="{9F282D24-9BA5-4EC5-9047-3BF181842D8A}" destId="{0E1A2B63-9DF5-F643-9553-9DD955BB279A}" srcOrd="0" destOrd="0" presId="urn:microsoft.com/office/officeart/2005/8/layout/vList2"/>
    <dgm:cxn modelId="{CE74EE81-B46E-BD4B-8A41-418A5566C761}" type="presOf" srcId="{E3E8D985-B811-4FBC-A842-3AF0A1EFD6B9}" destId="{DDFCDB1E-7E9B-A944-8809-B8AA4DE5F362}" srcOrd="0" destOrd="0" presId="urn:microsoft.com/office/officeart/2005/8/layout/vList2"/>
    <dgm:cxn modelId="{9D36EABA-70BD-4FFD-851A-DE7DBF8B95DD}" srcId="{434FF530-AB23-4B37-9743-3C1D86881D3F}" destId="{C0EC312C-8E14-4E66-9A46-6F2F6CD1684F}" srcOrd="0" destOrd="0" parTransId="{09161874-B67F-4FA1-8EC0-E73F01562086}" sibTransId="{CEA3DFC7-0E5A-4A82-B270-6F201E541C77}"/>
    <dgm:cxn modelId="{60BC0E0A-E4A6-0143-B89A-34E572B4F625}" type="presOf" srcId="{1B5BADC3-A14A-402D-AB16-3A1ED61B1AD4}" destId="{E112D42B-B6E9-4045-9CB1-2C9EE747E402}" srcOrd="0" destOrd="0" presId="urn:microsoft.com/office/officeart/2005/8/layout/vList2"/>
    <dgm:cxn modelId="{FA71B8E6-9A16-4314-A124-24A9AD387637}" srcId="{434FF530-AB23-4B37-9743-3C1D86881D3F}" destId="{461B1E6C-0503-4BD2-AF73-259737E3AB74}" srcOrd="1" destOrd="0" parTransId="{E70080CF-8E47-4DEB-8261-04912AAB08D1}" sibTransId="{79F2B547-CF81-4A22-87CF-5A2C6D406116}"/>
    <dgm:cxn modelId="{3C3D7BBF-1A54-4FD2-89FB-8E3E3B2E8CC5}" srcId="{434FF530-AB23-4B37-9743-3C1D86881D3F}" destId="{F4B0E5B1-F711-4AC3-987B-D724BD80DC25}" srcOrd="8" destOrd="0" parTransId="{0456CC47-A265-45C5-A52C-7EE6345EC79C}" sibTransId="{A0E17787-A858-4A13-9C7C-9C149EE1F51D}"/>
    <dgm:cxn modelId="{E246A1C1-C035-1D46-92E5-EB8B7CD4D84A}" type="presOf" srcId="{434FF530-AB23-4B37-9743-3C1D86881D3F}" destId="{978B36C3-CB99-FD45-9071-004331A01B0C}" srcOrd="0" destOrd="0" presId="urn:microsoft.com/office/officeart/2005/8/layout/vList2"/>
    <dgm:cxn modelId="{ADD75B4A-F9D8-9D42-9AB0-9823212319F2}" type="presOf" srcId="{C0EC312C-8E14-4E66-9A46-6F2F6CD1684F}" destId="{3E7DB154-3588-C249-9EFD-7AF87F355A09}" srcOrd="0" destOrd="0" presId="urn:microsoft.com/office/officeart/2005/8/layout/vList2"/>
    <dgm:cxn modelId="{81973C1C-5FC3-456A-B127-53719EF71A1C}" srcId="{434FF530-AB23-4B37-9743-3C1D86881D3F}" destId="{289C5A68-FD7A-4840-9DD1-73FAE03AB192}" srcOrd="4" destOrd="0" parTransId="{3AF4A55A-B01F-4258-8EF9-A68EEC6ABE55}" sibTransId="{AFD19CAB-DAE3-43DD-B336-B8C8268DFBA4}"/>
    <dgm:cxn modelId="{B6C8B69A-81A3-4AB5-8EC8-3CAA3E4871C4}" srcId="{434FF530-AB23-4B37-9743-3C1D86881D3F}" destId="{E3E8D985-B811-4FBC-A842-3AF0A1EFD6B9}" srcOrd="5" destOrd="0" parTransId="{19EEF0C8-2923-4731-9773-6FBCA56E5731}" sibTransId="{D2C93D99-59A3-48AE-B6A1-6193BB98F3E6}"/>
    <dgm:cxn modelId="{FE469971-15C4-8243-9145-B46D3918D31F}" type="presParOf" srcId="{978B36C3-CB99-FD45-9071-004331A01B0C}" destId="{3E7DB154-3588-C249-9EFD-7AF87F355A09}" srcOrd="0" destOrd="0" presId="urn:microsoft.com/office/officeart/2005/8/layout/vList2"/>
    <dgm:cxn modelId="{63A65A44-6514-CE4A-978E-34C453F26E13}" type="presParOf" srcId="{978B36C3-CB99-FD45-9071-004331A01B0C}" destId="{C646E107-BF12-3B4A-A498-F7F718412A6C}" srcOrd="1" destOrd="0" presId="urn:microsoft.com/office/officeart/2005/8/layout/vList2"/>
    <dgm:cxn modelId="{2256880C-FC88-1B43-B12E-A186A91AEAEC}" type="presParOf" srcId="{978B36C3-CB99-FD45-9071-004331A01B0C}" destId="{974482AE-5465-3941-938C-ED9416FB03F8}" srcOrd="2" destOrd="0" presId="urn:microsoft.com/office/officeart/2005/8/layout/vList2"/>
    <dgm:cxn modelId="{5AB3816C-510E-3F46-88A2-11276E7315B0}" type="presParOf" srcId="{978B36C3-CB99-FD45-9071-004331A01B0C}" destId="{5486BAFD-3A95-4549-919A-9AD31BD6F980}" srcOrd="3" destOrd="0" presId="urn:microsoft.com/office/officeart/2005/8/layout/vList2"/>
    <dgm:cxn modelId="{E2F4C3D1-5B2E-7346-9198-0F28817C4157}" type="presParOf" srcId="{978B36C3-CB99-FD45-9071-004331A01B0C}" destId="{0E1A2B63-9DF5-F643-9553-9DD955BB279A}" srcOrd="4" destOrd="0" presId="urn:microsoft.com/office/officeart/2005/8/layout/vList2"/>
    <dgm:cxn modelId="{7E4EC9AE-0BE1-A244-AAC5-4EF49BE6BF3D}" type="presParOf" srcId="{978B36C3-CB99-FD45-9071-004331A01B0C}" destId="{5D8A5EDB-10E1-4C48-868D-E50BF87EC09F}" srcOrd="5" destOrd="0" presId="urn:microsoft.com/office/officeart/2005/8/layout/vList2"/>
    <dgm:cxn modelId="{471075AB-4642-9244-987D-493BABE52E9B}" type="presParOf" srcId="{978B36C3-CB99-FD45-9071-004331A01B0C}" destId="{3EC8F882-ACC3-E140-94FD-6344CA6FC490}" srcOrd="6" destOrd="0" presId="urn:microsoft.com/office/officeart/2005/8/layout/vList2"/>
    <dgm:cxn modelId="{CDA91B18-D502-4D42-AE6D-3E1542FEFB11}" type="presParOf" srcId="{978B36C3-CB99-FD45-9071-004331A01B0C}" destId="{A6EE4294-6B55-9A46-973A-644DE3929E20}" srcOrd="7" destOrd="0" presId="urn:microsoft.com/office/officeart/2005/8/layout/vList2"/>
    <dgm:cxn modelId="{30FC02FA-8F58-3B4B-8B55-F4137B5825EB}" type="presParOf" srcId="{978B36C3-CB99-FD45-9071-004331A01B0C}" destId="{1EAB8008-AFC8-C946-9626-18F56570C86C}" srcOrd="8" destOrd="0" presId="urn:microsoft.com/office/officeart/2005/8/layout/vList2"/>
    <dgm:cxn modelId="{02E8646F-B2D9-7D42-98C5-7A3CD1C9B248}" type="presParOf" srcId="{978B36C3-CB99-FD45-9071-004331A01B0C}" destId="{23F1092B-C5D4-8946-9C5B-5461578F36B9}" srcOrd="9" destOrd="0" presId="urn:microsoft.com/office/officeart/2005/8/layout/vList2"/>
    <dgm:cxn modelId="{599445B7-1216-8E40-9D17-828891574BBA}" type="presParOf" srcId="{978B36C3-CB99-FD45-9071-004331A01B0C}" destId="{DDFCDB1E-7E9B-A944-8809-B8AA4DE5F362}" srcOrd="10" destOrd="0" presId="urn:microsoft.com/office/officeart/2005/8/layout/vList2"/>
    <dgm:cxn modelId="{A69EE8DA-9D63-9743-92E8-38CC4E5CFAB6}" type="presParOf" srcId="{978B36C3-CB99-FD45-9071-004331A01B0C}" destId="{A55C91F3-50D5-484F-ACF0-6CC2FDAFDB94}" srcOrd="11" destOrd="0" presId="urn:microsoft.com/office/officeart/2005/8/layout/vList2"/>
    <dgm:cxn modelId="{D9F8C52F-D6B3-584C-8BFF-507E182721A9}" type="presParOf" srcId="{978B36C3-CB99-FD45-9071-004331A01B0C}" destId="{FE40CFE4-D598-F341-A09D-A4473CD1B933}" srcOrd="12" destOrd="0" presId="urn:microsoft.com/office/officeart/2005/8/layout/vList2"/>
    <dgm:cxn modelId="{6F48F3B2-4F45-D943-BB37-F981A784E689}" type="presParOf" srcId="{978B36C3-CB99-FD45-9071-004331A01B0C}" destId="{17FD9399-AEB5-9B42-A5CD-1F1EAA61C798}" srcOrd="13" destOrd="0" presId="urn:microsoft.com/office/officeart/2005/8/layout/vList2"/>
    <dgm:cxn modelId="{CD27F5C6-FB01-224D-BA01-E49829692A3C}" type="presParOf" srcId="{978B36C3-CB99-FD45-9071-004331A01B0C}" destId="{E112D42B-B6E9-4045-9CB1-2C9EE747E402}" srcOrd="14" destOrd="0" presId="urn:microsoft.com/office/officeart/2005/8/layout/vList2"/>
    <dgm:cxn modelId="{B75461A8-F6C7-E64E-ACE0-7ABEFC71A551}" type="presParOf" srcId="{978B36C3-CB99-FD45-9071-004331A01B0C}" destId="{9C002A1F-F65B-9C4E-9CD1-22D3588D6885}" srcOrd="15" destOrd="0" presId="urn:microsoft.com/office/officeart/2005/8/layout/vList2"/>
    <dgm:cxn modelId="{B38A26F4-C43E-4C4C-BEBF-CFD8AA4DF632}" type="presParOf" srcId="{978B36C3-CB99-FD45-9071-004331A01B0C}" destId="{BF4C079D-F029-014B-BE96-3E9BD529FCE6}" srcOrd="1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691BE4-284A-419E-A89F-1998563977F5}"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FE2379D1-4BC9-4346-BEF8-5054A8CA1762}">
      <dgm:prSet custT="1"/>
      <dgm:spPr/>
      <dgm:t>
        <a:bodyPr/>
        <a:lstStyle/>
        <a:p>
          <a:pPr algn="ctr"/>
          <a:r>
            <a:rPr lang="en-GB" sz="4400" dirty="0" err="1"/>
            <a:t>Takbeer</a:t>
          </a:r>
          <a:r>
            <a:rPr lang="en-GB" sz="4400" dirty="0"/>
            <a:t> </a:t>
          </a:r>
          <a:r>
            <a:rPr lang="en-GB" sz="4400" dirty="0" err="1"/>
            <a:t>Tahrima</a:t>
          </a:r>
          <a:endParaRPr lang="en-US" sz="4400" dirty="0"/>
        </a:p>
      </dgm:t>
    </dgm:pt>
    <dgm:pt modelId="{855AB406-1648-4E3B-AA38-A0BE6677F3BD}" type="parTrans" cxnId="{2D001597-42F5-4709-BE88-B3C72F8F817A}">
      <dgm:prSet/>
      <dgm:spPr/>
      <dgm:t>
        <a:bodyPr/>
        <a:lstStyle/>
        <a:p>
          <a:endParaRPr lang="en-US"/>
        </a:p>
      </dgm:t>
    </dgm:pt>
    <dgm:pt modelId="{D187A21D-FB4C-474A-8DB5-9B0CFE9F53C3}" type="sibTrans" cxnId="{2D001597-42F5-4709-BE88-B3C72F8F817A}">
      <dgm:prSet/>
      <dgm:spPr/>
      <dgm:t>
        <a:bodyPr/>
        <a:lstStyle/>
        <a:p>
          <a:endParaRPr lang="en-US"/>
        </a:p>
      </dgm:t>
    </dgm:pt>
    <dgm:pt modelId="{0D331438-CCCE-4563-B7A1-7413C1CC723A}">
      <dgm:prSet custT="1"/>
      <dgm:spPr/>
      <dgm:t>
        <a:bodyPr/>
        <a:lstStyle/>
        <a:p>
          <a:pPr algn="ctr"/>
          <a:r>
            <a:rPr lang="en-GB" sz="4000" dirty="0" err="1"/>
            <a:t>Qiyam</a:t>
          </a:r>
          <a:r>
            <a:rPr lang="en-GB" sz="4000" dirty="0"/>
            <a:t> – To Stand up</a:t>
          </a:r>
          <a:endParaRPr lang="en-US" sz="4000" dirty="0"/>
        </a:p>
      </dgm:t>
    </dgm:pt>
    <dgm:pt modelId="{9048DC0F-8C65-480F-9DAD-9592C528FF80}" type="parTrans" cxnId="{7B56B0C3-D2A9-4358-AB04-C58E1CD63633}">
      <dgm:prSet/>
      <dgm:spPr/>
      <dgm:t>
        <a:bodyPr/>
        <a:lstStyle/>
        <a:p>
          <a:endParaRPr lang="en-US"/>
        </a:p>
      </dgm:t>
    </dgm:pt>
    <dgm:pt modelId="{757CD041-F88C-45A1-AE4B-DAD6EED5D5BC}" type="sibTrans" cxnId="{7B56B0C3-D2A9-4358-AB04-C58E1CD63633}">
      <dgm:prSet/>
      <dgm:spPr/>
      <dgm:t>
        <a:bodyPr/>
        <a:lstStyle/>
        <a:p>
          <a:endParaRPr lang="en-US"/>
        </a:p>
      </dgm:t>
    </dgm:pt>
    <dgm:pt modelId="{F71BD8F1-CAE4-4B93-A989-203B29B339DC}">
      <dgm:prSet custT="1"/>
      <dgm:spPr/>
      <dgm:t>
        <a:bodyPr/>
        <a:lstStyle/>
        <a:p>
          <a:pPr algn="ctr"/>
          <a:r>
            <a:rPr lang="en-GB" sz="3200" dirty="0" err="1"/>
            <a:t>Qira’ah</a:t>
          </a:r>
          <a:r>
            <a:rPr lang="en-GB" sz="3200" dirty="0"/>
            <a:t> – To recite any verse or Surah from the Qur’an.</a:t>
          </a:r>
          <a:endParaRPr lang="en-US" sz="3200" dirty="0"/>
        </a:p>
      </dgm:t>
    </dgm:pt>
    <dgm:pt modelId="{62D3B73E-799D-4915-BE82-F873BD705719}" type="parTrans" cxnId="{AC101CD3-630B-467C-9131-32019347715C}">
      <dgm:prSet/>
      <dgm:spPr/>
      <dgm:t>
        <a:bodyPr/>
        <a:lstStyle/>
        <a:p>
          <a:endParaRPr lang="en-US"/>
        </a:p>
      </dgm:t>
    </dgm:pt>
    <dgm:pt modelId="{18AD7B62-470D-45BF-B659-9AE164345E6A}" type="sibTrans" cxnId="{AC101CD3-630B-467C-9131-32019347715C}">
      <dgm:prSet/>
      <dgm:spPr/>
      <dgm:t>
        <a:bodyPr/>
        <a:lstStyle/>
        <a:p>
          <a:endParaRPr lang="en-US"/>
        </a:p>
      </dgm:t>
    </dgm:pt>
    <dgm:pt modelId="{E1E18B76-39B2-4551-970C-939402F57F98}">
      <dgm:prSet custT="1"/>
      <dgm:spPr/>
      <dgm:t>
        <a:bodyPr/>
        <a:lstStyle/>
        <a:p>
          <a:pPr algn="ctr"/>
          <a:r>
            <a:rPr lang="en-GB" sz="4000" dirty="0" err="1"/>
            <a:t>Ruku</a:t>
          </a:r>
          <a:r>
            <a:rPr lang="en-GB" sz="4000" dirty="0"/>
            <a:t> – To bow down</a:t>
          </a:r>
          <a:endParaRPr lang="en-US" sz="4000" dirty="0"/>
        </a:p>
      </dgm:t>
    </dgm:pt>
    <dgm:pt modelId="{3E0958E0-9142-40CD-B8C5-D26D701AADA8}" type="parTrans" cxnId="{A2D679AE-B227-4F7E-AF6E-D8A7F61435A6}">
      <dgm:prSet/>
      <dgm:spPr/>
      <dgm:t>
        <a:bodyPr/>
        <a:lstStyle/>
        <a:p>
          <a:endParaRPr lang="en-US"/>
        </a:p>
      </dgm:t>
    </dgm:pt>
    <dgm:pt modelId="{D422A9F9-4C09-4770-84C6-8D4E649AE7F0}" type="sibTrans" cxnId="{A2D679AE-B227-4F7E-AF6E-D8A7F61435A6}">
      <dgm:prSet/>
      <dgm:spPr/>
      <dgm:t>
        <a:bodyPr/>
        <a:lstStyle/>
        <a:p>
          <a:endParaRPr lang="en-US"/>
        </a:p>
      </dgm:t>
    </dgm:pt>
    <dgm:pt modelId="{AC385AA9-71E3-4640-B47F-4ED270EAEFF7}">
      <dgm:prSet custT="1"/>
      <dgm:spPr/>
      <dgm:t>
        <a:bodyPr/>
        <a:lstStyle/>
        <a:p>
          <a:r>
            <a:rPr lang="en-GB" sz="4400" dirty="0"/>
            <a:t>To make two </a:t>
          </a:r>
          <a:r>
            <a:rPr lang="en-GB" sz="4400" dirty="0" err="1"/>
            <a:t>Sajdahs</a:t>
          </a:r>
          <a:endParaRPr lang="en-US" sz="4400" dirty="0"/>
        </a:p>
      </dgm:t>
    </dgm:pt>
    <dgm:pt modelId="{0A995784-58A4-44A8-AF37-35FF1E05FE94}" type="parTrans" cxnId="{7292C4E6-F8E9-4680-96EC-7D64BE325E3D}">
      <dgm:prSet/>
      <dgm:spPr/>
      <dgm:t>
        <a:bodyPr/>
        <a:lstStyle/>
        <a:p>
          <a:endParaRPr lang="en-US"/>
        </a:p>
      </dgm:t>
    </dgm:pt>
    <dgm:pt modelId="{71D79665-02FD-4B1C-A635-4211E4F74650}" type="sibTrans" cxnId="{7292C4E6-F8E9-4680-96EC-7D64BE325E3D}">
      <dgm:prSet/>
      <dgm:spPr/>
      <dgm:t>
        <a:bodyPr/>
        <a:lstStyle/>
        <a:p>
          <a:endParaRPr lang="en-US"/>
        </a:p>
      </dgm:t>
    </dgm:pt>
    <dgm:pt modelId="{F3D1D1D8-894A-4EC0-B682-576FBC564CF9}">
      <dgm:prSet custT="1"/>
      <dgm:spPr/>
      <dgm:t>
        <a:bodyPr/>
        <a:lstStyle/>
        <a:p>
          <a:pPr algn="ctr"/>
          <a:r>
            <a:rPr lang="en-GB" sz="2800" dirty="0"/>
            <a:t>To sit down at the end of Salah for as long it takes one to recite the entire </a:t>
          </a:r>
          <a:r>
            <a:rPr lang="en-GB" sz="2800" dirty="0" err="1"/>
            <a:t>Tashahud</a:t>
          </a:r>
          <a:r>
            <a:rPr lang="en-GB" sz="2800" dirty="0"/>
            <a:t>.</a:t>
          </a:r>
          <a:endParaRPr lang="en-US" sz="2800" dirty="0"/>
        </a:p>
      </dgm:t>
    </dgm:pt>
    <dgm:pt modelId="{024D72A1-2947-46B7-A663-60D9F4F14D06}" type="parTrans" cxnId="{A680A69A-5093-4C28-8918-A6485AC24005}">
      <dgm:prSet/>
      <dgm:spPr/>
      <dgm:t>
        <a:bodyPr/>
        <a:lstStyle/>
        <a:p>
          <a:endParaRPr lang="en-US"/>
        </a:p>
      </dgm:t>
    </dgm:pt>
    <dgm:pt modelId="{30683431-6229-4572-AFA8-83A8CFCE85E1}" type="sibTrans" cxnId="{A680A69A-5093-4C28-8918-A6485AC24005}">
      <dgm:prSet/>
      <dgm:spPr/>
      <dgm:t>
        <a:bodyPr/>
        <a:lstStyle/>
        <a:p>
          <a:endParaRPr lang="en-US"/>
        </a:p>
      </dgm:t>
    </dgm:pt>
    <dgm:pt modelId="{EBDE8195-689E-9549-A2EB-8C77F33C8A22}" type="pres">
      <dgm:prSet presAssocID="{CF691BE4-284A-419E-A89F-1998563977F5}" presName="linear" presStyleCnt="0">
        <dgm:presLayoutVars>
          <dgm:animLvl val="lvl"/>
          <dgm:resizeHandles val="exact"/>
        </dgm:presLayoutVars>
      </dgm:prSet>
      <dgm:spPr/>
      <dgm:t>
        <a:bodyPr/>
        <a:lstStyle/>
        <a:p>
          <a:endParaRPr lang="en-GB"/>
        </a:p>
      </dgm:t>
    </dgm:pt>
    <dgm:pt modelId="{7F290233-9217-434E-9AE9-843CF7A2248D}" type="pres">
      <dgm:prSet presAssocID="{FE2379D1-4BC9-4346-BEF8-5054A8CA1762}" presName="parentText" presStyleLbl="node1" presStyleIdx="0" presStyleCnt="6" custScaleY="73063">
        <dgm:presLayoutVars>
          <dgm:chMax val="0"/>
          <dgm:bulletEnabled val="1"/>
        </dgm:presLayoutVars>
      </dgm:prSet>
      <dgm:spPr/>
      <dgm:t>
        <a:bodyPr/>
        <a:lstStyle/>
        <a:p>
          <a:endParaRPr lang="en-GB"/>
        </a:p>
      </dgm:t>
    </dgm:pt>
    <dgm:pt modelId="{D95D4BE6-8FE2-CB49-8CF5-1E7A494519BA}" type="pres">
      <dgm:prSet presAssocID="{D187A21D-FB4C-474A-8DB5-9B0CFE9F53C3}" presName="spacer" presStyleCnt="0"/>
      <dgm:spPr/>
    </dgm:pt>
    <dgm:pt modelId="{94083AD3-F042-9745-B0FD-EF0763C0404A}" type="pres">
      <dgm:prSet presAssocID="{0D331438-CCCE-4563-B7A1-7413C1CC723A}" presName="parentText" presStyleLbl="node1" presStyleIdx="1" presStyleCnt="6" custScaleY="90834">
        <dgm:presLayoutVars>
          <dgm:chMax val="0"/>
          <dgm:bulletEnabled val="1"/>
        </dgm:presLayoutVars>
      </dgm:prSet>
      <dgm:spPr/>
      <dgm:t>
        <a:bodyPr/>
        <a:lstStyle/>
        <a:p>
          <a:endParaRPr lang="en-GB"/>
        </a:p>
      </dgm:t>
    </dgm:pt>
    <dgm:pt modelId="{AD0E3D8C-FE97-B743-875C-B647BD1CD982}" type="pres">
      <dgm:prSet presAssocID="{757CD041-F88C-45A1-AE4B-DAD6EED5D5BC}" presName="spacer" presStyleCnt="0"/>
      <dgm:spPr/>
    </dgm:pt>
    <dgm:pt modelId="{50F2266D-C739-744D-BA6A-98727C142FB1}" type="pres">
      <dgm:prSet presAssocID="{F71BD8F1-CAE4-4B93-A989-203B29B339DC}" presName="parentText" presStyleLbl="node1" presStyleIdx="2" presStyleCnt="6">
        <dgm:presLayoutVars>
          <dgm:chMax val="0"/>
          <dgm:bulletEnabled val="1"/>
        </dgm:presLayoutVars>
      </dgm:prSet>
      <dgm:spPr/>
      <dgm:t>
        <a:bodyPr/>
        <a:lstStyle/>
        <a:p>
          <a:endParaRPr lang="en-GB"/>
        </a:p>
      </dgm:t>
    </dgm:pt>
    <dgm:pt modelId="{6C8A4C7E-DACE-F746-B4DD-3BE1C303A8BF}" type="pres">
      <dgm:prSet presAssocID="{18AD7B62-470D-45BF-B659-9AE164345E6A}" presName="spacer" presStyleCnt="0"/>
      <dgm:spPr/>
    </dgm:pt>
    <dgm:pt modelId="{4E111751-399A-1044-ABC5-AA6230A84EF3}" type="pres">
      <dgm:prSet presAssocID="{E1E18B76-39B2-4551-970C-939402F57F98}" presName="parentText" presStyleLbl="node1" presStyleIdx="3" presStyleCnt="6" custScaleY="69754">
        <dgm:presLayoutVars>
          <dgm:chMax val="0"/>
          <dgm:bulletEnabled val="1"/>
        </dgm:presLayoutVars>
      </dgm:prSet>
      <dgm:spPr/>
      <dgm:t>
        <a:bodyPr/>
        <a:lstStyle/>
        <a:p>
          <a:endParaRPr lang="en-GB"/>
        </a:p>
      </dgm:t>
    </dgm:pt>
    <dgm:pt modelId="{AC01765B-3611-194E-B58A-9966C1783B6B}" type="pres">
      <dgm:prSet presAssocID="{D422A9F9-4C09-4770-84C6-8D4E649AE7F0}" presName="spacer" presStyleCnt="0"/>
      <dgm:spPr/>
    </dgm:pt>
    <dgm:pt modelId="{DD11D4C1-9EFB-0148-B798-F1E344309B9B}" type="pres">
      <dgm:prSet presAssocID="{AC385AA9-71E3-4640-B47F-4ED270EAEFF7}" presName="parentText" presStyleLbl="node1" presStyleIdx="4" presStyleCnt="6" custScaleY="65360">
        <dgm:presLayoutVars>
          <dgm:chMax val="0"/>
          <dgm:bulletEnabled val="1"/>
        </dgm:presLayoutVars>
      </dgm:prSet>
      <dgm:spPr/>
      <dgm:t>
        <a:bodyPr/>
        <a:lstStyle/>
        <a:p>
          <a:endParaRPr lang="en-GB"/>
        </a:p>
      </dgm:t>
    </dgm:pt>
    <dgm:pt modelId="{9BF0F488-3CF3-D840-AFCD-001A55F2A4E8}" type="pres">
      <dgm:prSet presAssocID="{71D79665-02FD-4B1C-A635-4211E4F74650}" presName="spacer" presStyleCnt="0"/>
      <dgm:spPr/>
    </dgm:pt>
    <dgm:pt modelId="{EEDED151-5A00-9349-BA6C-07C257C64469}" type="pres">
      <dgm:prSet presAssocID="{F3D1D1D8-894A-4EC0-B682-576FBC564CF9}" presName="parentText" presStyleLbl="node1" presStyleIdx="5" presStyleCnt="6" custScaleY="132136">
        <dgm:presLayoutVars>
          <dgm:chMax val="0"/>
          <dgm:bulletEnabled val="1"/>
        </dgm:presLayoutVars>
      </dgm:prSet>
      <dgm:spPr/>
      <dgm:t>
        <a:bodyPr/>
        <a:lstStyle/>
        <a:p>
          <a:endParaRPr lang="en-GB"/>
        </a:p>
      </dgm:t>
    </dgm:pt>
  </dgm:ptLst>
  <dgm:cxnLst>
    <dgm:cxn modelId="{F9F7FA11-C43D-0843-BCB3-EBC80E315C9C}" type="presOf" srcId="{F3D1D1D8-894A-4EC0-B682-576FBC564CF9}" destId="{EEDED151-5A00-9349-BA6C-07C257C64469}" srcOrd="0" destOrd="0" presId="urn:microsoft.com/office/officeart/2005/8/layout/vList2"/>
    <dgm:cxn modelId="{7292C4E6-F8E9-4680-96EC-7D64BE325E3D}" srcId="{CF691BE4-284A-419E-A89F-1998563977F5}" destId="{AC385AA9-71E3-4640-B47F-4ED270EAEFF7}" srcOrd="4" destOrd="0" parTransId="{0A995784-58A4-44A8-AF37-35FF1E05FE94}" sibTransId="{71D79665-02FD-4B1C-A635-4211E4F74650}"/>
    <dgm:cxn modelId="{AC101CD3-630B-467C-9131-32019347715C}" srcId="{CF691BE4-284A-419E-A89F-1998563977F5}" destId="{F71BD8F1-CAE4-4B93-A989-203B29B339DC}" srcOrd="2" destOrd="0" parTransId="{62D3B73E-799D-4915-BE82-F873BD705719}" sibTransId="{18AD7B62-470D-45BF-B659-9AE164345E6A}"/>
    <dgm:cxn modelId="{A680A69A-5093-4C28-8918-A6485AC24005}" srcId="{CF691BE4-284A-419E-A89F-1998563977F5}" destId="{F3D1D1D8-894A-4EC0-B682-576FBC564CF9}" srcOrd="5" destOrd="0" parTransId="{024D72A1-2947-46B7-A663-60D9F4F14D06}" sibTransId="{30683431-6229-4572-AFA8-83A8CFCE85E1}"/>
    <dgm:cxn modelId="{DDD2FD31-2074-9C4A-983A-AE2691A72434}" type="presOf" srcId="{FE2379D1-4BC9-4346-BEF8-5054A8CA1762}" destId="{7F290233-9217-434E-9AE9-843CF7A2248D}" srcOrd="0" destOrd="0" presId="urn:microsoft.com/office/officeart/2005/8/layout/vList2"/>
    <dgm:cxn modelId="{2D001597-42F5-4709-BE88-B3C72F8F817A}" srcId="{CF691BE4-284A-419E-A89F-1998563977F5}" destId="{FE2379D1-4BC9-4346-BEF8-5054A8CA1762}" srcOrd="0" destOrd="0" parTransId="{855AB406-1648-4E3B-AA38-A0BE6677F3BD}" sibTransId="{D187A21D-FB4C-474A-8DB5-9B0CFE9F53C3}"/>
    <dgm:cxn modelId="{7B56B0C3-D2A9-4358-AB04-C58E1CD63633}" srcId="{CF691BE4-284A-419E-A89F-1998563977F5}" destId="{0D331438-CCCE-4563-B7A1-7413C1CC723A}" srcOrd="1" destOrd="0" parTransId="{9048DC0F-8C65-480F-9DAD-9592C528FF80}" sibTransId="{757CD041-F88C-45A1-AE4B-DAD6EED5D5BC}"/>
    <dgm:cxn modelId="{8664A57D-F979-944D-9C79-6E939F8EC452}" type="presOf" srcId="{F71BD8F1-CAE4-4B93-A989-203B29B339DC}" destId="{50F2266D-C739-744D-BA6A-98727C142FB1}" srcOrd="0" destOrd="0" presId="urn:microsoft.com/office/officeart/2005/8/layout/vList2"/>
    <dgm:cxn modelId="{3ED7EB94-F0D9-C34E-824A-D5CCA54CBAC3}" type="presOf" srcId="{AC385AA9-71E3-4640-B47F-4ED270EAEFF7}" destId="{DD11D4C1-9EFB-0148-B798-F1E344309B9B}" srcOrd="0" destOrd="0" presId="urn:microsoft.com/office/officeart/2005/8/layout/vList2"/>
    <dgm:cxn modelId="{114FC7E9-250D-AB41-9F49-34CE2EF199DF}" type="presOf" srcId="{E1E18B76-39B2-4551-970C-939402F57F98}" destId="{4E111751-399A-1044-ABC5-AA6230A84EF3}" srcOrd="0" destOrd="0" presId="urn:microsoft.com/office/officeart/2005/8/layout/vList2"/>
    <dgm:cxn modelId="{F556E3CD-3F62-CD45-99FA-3D29073F25F9}" type="presOf" srcId="{CF691BE4-284A-419E-A89F-1998563977F5}" destId="{EBDE8195-689E-9549-A2EB-8C77F33C8A22}" srcOrd="0" destOrd="0" presId="urn:microsoft.com/office/officeart/2005/8/layout/vList2"/>
    <dgm:cxn modelId="{79524337-017F-064B-9189-06F033B9ED32}" type="presOf" srcId="{0D331438-CCCE-4563-B7A1-7413C1CC723A}" destId="{94083AD3-F042-9745-B0FD-EF0763C0404A}" srcOrd="0" destOrd="0" presId="urn:microsoft.com/office/officeart/2005/8/layout/vList2"/>
    <dgm:cxn modelId="{A2D679AE-B227-4F7E-AF6E-D8A7F61435A6}" srcId="{CF691BE4-284A-419E-A89F-1998563977F5}" destId="{E1E18B76-39B2-4551-970C-939402F57F98}" srcOrd="3" destOrd="0" parTransId="{3E0958E0-9142-40CD-B8C5-D26D701AADA8}" sibTransId="{D422A9F9-4C09-4770-84C6-8D4E649AE7F0}"/>
    <dgm:cxn modelId="{7B8383EE-C3E0-B545-BFD2-7CCE1EE6A339}" type="presParOf" srcId="{EBDE8195-689E-9549-A2EB-8C77F33C8A22}" destId="{7F290233-9217-434E-9AE9-843CF7A2248D}" srcOrd="0" destOrd="0" presId="urn:microsoft.com/office/officeart/2005/8/layout/vList2"/>
    <dgm:cxn modelId="{25D1460E-0321-A444-A12A-A9661850BB02}" type="presParOf" srcId="{EBDE8195-689E-9549-A2EB-8C77F33C8A22}" destId="{D95D4BE6-8FE2-CB49-8CF5-1E7A494519BA}" srcOrd="1" destOrd="0" presId="urn:microsoft.com/office/officeart/2005/8/layout/vList2"/>
    <dgm:cxn modelId="{D13289F9-E74B-5441-8B19-7BD4447679B9}" type="presParOf" srcId="{EBDE8195-689E-9549-A2EB-8C77F33C8A22}" destId="{94083AD3-F042-9745-B0FD-EF0763C0404A}" srcOrd="2" destOrd="0" presId="urn:microsoft.com/office/officeart/2005/8/layout/vList2"/>
    <dgm:cxn modelId="{1D7B0480-219F-CA4F-894F-6AD75A4549BA}" type="presParOf" srcId="{EBDE8195-689E-9549-A2EB-8C77F33C8A22}" destId="{AD0E3D8C-FE97-B743-875C-B647BD1CD982}" srcOrd="3" destOrd="0" presId="urn:microsoft.com/office/officeart/2005/8/layout/vList2"/>
    <dgm:cxn modelId="{77CFDC98-2D83-214C-BD94-EE7AC9CA05F9}" type="presParOf" srcId="{EBDE8195-689E-9549-A2EB-8C77F33C8A22}" destId="{50F2266D-C739-744D-BA6A-98727C142FB1}" srcOrd="4" destOrd="0" presId="urn:microsoft.com/office/officeart/2005/8/layout/vList2"/>
    <dgm:cxn modelId="{E2A4F2C0-EDE4-5943-9BEB-5440DD1CD719}" type="presParOf" srcId="{EBDE8195-689E-9549-A2EB-8C77F33C8A22}" destId="{6C8A4C7E-DACE-F746-B4DD-3BE1C303A8BF}" srcOrd="5" destOrd="0" presId="urn:microsoft.com/office/officeart/2005/8/layout/vList2"/>
    <dgm:cxn modelId="{FD3ADE7E-D502-6846-BE5B-3B288D871C80}" type="presParOf" srcId="{EBDE8195-689E-9549-A2EB-8C77F33C8A22}" destId="{4E111751-399A-1044-ABC5-AA6230A84EF3}" srcOrd="6" destOrd="0" presId="urn:microsoft.com/office/officeart/2005/8/layout/vList2"/>
    <dgm:cxn modelId="{01355476-3901-F74C-8930-EC98EF85374A}" type="presParOf" srcId="{EBDE8195-689E-9549-A2EB-8C77F33C8A22}" destId="{AC01765B-3611-194E-B58A-9966C1783B6B}" srcOrd="7" destOrd="0" presId="urn:microsoft.com/office/officeart/2005/8/layout/vList2"/>
    <dgm:cxn modelId="{911C885E-747F-4E42-9CCD-2D2E450AC906}" type="presParOf" srcId="{EBDE8195-689E-9549-A2EB-8C77F33C8A22}" destId="{DD11D4C1-9EFB-0148-B798-F1E344309B9B}" srcOrd="8" destOrd="0" presId="urn:microsoft.com/office/officeart/2005/8/layout/vList2"/>
    <dgm:cxn modelId="{CC7AD284-F995-974B-BA20-A55C787DE77D}" type="presParOf" srcId="{EBDE8195-689E-9549-A2EB-8C77F33C8A22}" destId="{9BF0F488-3CF3-D840-AFCD-001A55F2A4E8}" srcOrd="9" destOrd="0" presId="urn:microsoft.com/office/officeart/2005/8/layout/vList2"/>
    <dgm:cxn modelId="{6A5190F6-65B0-314B-9F98-4BDB51E82635}" type="presParOf" srcId="{EBDE8195-689E-9549-A2EB-8C77F33C8A22}" destId="{EEDED151-5A00-9349-BA6C-07C257C64469}"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9958B0-FE51-4124-99F3-C58D6CECCD62}" type="doc">
      <dgm:prSet loTypeId="urn:microsoft.com/office/officeart/2008/layout/LinedList" loCatId="list" qsTypeId="urn:microsoft.com/office/officeart/2005/8/quickstyle/simple1" qsCatId="simple" csTypeId="urn:microsoft.com/office/officeart/2005/8/colors/colorful1#2" csCatId="colorful" phldr="1"/>
      <dgm:spPr/>
      <dgm:t>
        <a:bodyPr/>
        <a:lstStyle/>
        <a:p>
          <a:endParaRPr lang="en-US"/>
        </a:p>
      </dgm:t>
    </dgm:pt>
    <dgm:pt modelId="{6189FA21-D497-4DB1-8D5F-E4D2BEB7D8A3}">
      <dgm:prSet custT="1"/>
      <dgm:spPr/>
      <dgm:t>
        <a:bodyPr/>
        <a:lstStyle/>
        <a:p>
          <a:r>
            <a:rPr lang="en-GB" sz="2400" dirty="0" err="1"/>
            <a:t>Niyyat</a:t>
          </a:r>
          <a:r>
            <a:rPr lang="en-GB" sz="2400" dirty="0"/>
            <a:t>  (intention)</a:t>
          </a:r>
          <a:endParaRPr lang="en-US" sz="2400" dirty="0"/>
        </a:p>
      </dgm:t>
    </dgm:pt>
    <dgm:pt modelId="{D434FDCF-DC00-4788-889D-7D818410D81C}" type="parTrans" cxnId="{DB5BF484-F8C3-4F3C-9A02-046F3803B3DB}">
      <dgm:prSet/>
      <dgm:spPr/>
      <dgm:t>
        <a:bodyPr/>
        <a:lstStyle/>
        <a:p>
          <a:endParaRPr lang="en-US"/>
        </a:p>
      </dgm:t>
    </dgm:pt>
    <dgm:pt modelId="{A99C1385-F530-40C4-ADCF-F5B3EE55664F}" type="sibTrans" cxnId="{DB5BF484-F8C3-4F3C-9A02-046F3803B3DB}">
      <dgm:prSet/>
      <dgm:spPr/>
      <dgm:t>
        <a:bodyPr/>
        <a:lstStyle/>
        <a:p>
          <a:endParaRPr lang="en-US"/>
        </a:p>
      </dgm:t>
    </dgm:pt>
    <dgm:pt modelId="{B5B36DDF-B629-4381-82B8-C7EB08340A29}">
      <dgm:prSet custT="1"/>
      <dgm:spPr/>
      <dgm:t>
        <a:bodyPr/>
        <a:lstStyle/>
        <a:p>
          <a:r>
            <a:rPr lang="en-GB" sz="2400" dirty="0"/>
            <a:t>Facing the </a:t>
          </a:r>
          <a:r>
            <a:rPr lang="en-GB" sz="2400" dirty="0" err="1"/>
            <a:t>Qiblah</a:t>
          </a:r>
          <a:endParaRPr lang="en-US" sz="2400" dirty="0"/>
        </a:p>
      </dgm:t>
    </dgm:pt>
    <dgm:pt modelId="{6FBD5148-EB62-4392-9398-220D0BD76F44}" type="parTrans" cxnId="{E8C30ECB-6CCE-4AAA-BF62-546DCED4030F}">
      <dgm:prSet/>
      <dgm:spPr/>
      <dgm:t>
        <a:bodyPr/>
        <a:lstStyle/>
        <a:p>
          <a:endParaRPr lang="en-US"/>
        </a:p>
      </dgm:t>
    </dgm:pt>
    <dgm:pt modelId="{0242F963-AB11-405B-8FB8-EF529553F350}" type="sibTrans" cxnId="{E8C30ECB-6CCE-4AAA-BF62-546DCED4030F}">
      <dgm:prSet/>
      <dgm:spPr/>
      <dgm:t>
        <a:bodyPr/>
        <a:lstStyle/>
        <a:p>
          <a:endParaRPr lang="en-US"/>
        </a:p>
      </dgm:t>
    </dgm:pt>
    <dgm:pt modelId="{25007B04-4FE2-4BF5-BEF3-E1AA0F0E9ACD}">
      <dgm:prSet custT="1"/>
      <dgm:spPr/>
      <dgm:t>
        <a:bodyPr/>
        <a:lstStyle/>
        <a:p>
          <a:r>
            <a:rPr lang="en-GB" sz="2400" dirty="0"/>
            <a:t>Focus your gaze on the place you will prostrate.</a:t>
          </a:r>
          <a:endParaRPr lang="en-US" sz="2400" dirty="0"/>
        </a:p>
      </dgm:t>
    </dgm:pt>
    <dgm:pt modelId="{4F2F3FD9-A8E7-4816-95D9-E4860060303C}" type="parTrans" cxnId="{A68ABD77-4B91-4830-9CB1-F01FC9D1A51E}">
      <dgm:prSet/>
      <dgm:spPr/>
      <dgm:t>
        <a:bodyPr/>
        <a:lstStyle/>
        <a:p>
          <a:endParaRPr lang="en-US"/>
        </a:p>
      </dgm:t>
    </dgm:pt>
    <dgm:pt modelId="{A2FE4AF7-0D2D-43FF-BAEE-6E464AA417BD}" type="sibTrans" cxnId="{A68ABD77-4B91-4830-9CB1-F01FC9D1A51E}">
      <dgm:prSet/>
      <dgm:spPr/>
      <dgm:t>
        <a:bodyPr/>
        <a:lstStyle/>
        <a:p>
          <a:endParaRPr lang="en-US"/>
        </a:p>
      </dgm:t>
    </dgm:pt>
    <dgm:pt modelId="{2BF2CDA3-1741-4343-9581-A2D28F31BF84}">
      <dgm:prSet custT="1"/>
      <dgm:spPr/>
      <dgm:t>
        <a:bodyPr/>
        <a:lstStyle/>
        <a:p>
          <a:r>
            <a:rPr lang="en-GB" sz="2400" dirty="0"/>
            <a:t>Saying the </a:t>
          </a:r>
          <a:r>
            <a:rPr lang="en-GB" sz="2400" dirty="0" err="1"/>
            <a:t>Takbeer</a:t>
          </a:r>
          <a:r>
            <a:rPr lang="en-GB" sz="2400" dirty="0"/>
            <a:t> </a:t>
          </a:r>
          <a:r>
            <a:rPr lang="en-GB" sz="2400" dirty="0" err="1"/>
            <a:t>Tahrima</a:t>
          </a:r>
          <a:endParaRPr lang="en-US" sz="2400" dirty="0"/>
        </a:p>
      </dgm:t>
    </dgm:pt>
    <dgm:pt modelId="{E6608EF1-2BED-437B-BFED-E351DCBB36E2}" type="parTrans" cxnId="{105C7DCE-AD03-4BFA-91C2-5D05B6F087CF}">
      <dgm:prSet/>
      <dgm:spPr/>
      <dgm:t>
        <a:bodyPr/>
        <a:lstStyle/>
        <a:p>
          <a:endParaRPr lang="en-US"/>
        </a:p>
      </dgm:t>
    </dgm:pt>
    <dgm:pt modelId="{84E088A2-0298-43BB-9878-CC0A87527800}" type="sibTrans" cxnId="{105C7DCE-AD03-4BFA-91C2-5D05B6F087CF}">
      <dgm:prSet/>
      <dgm:spPr/>
      <dgm:t>
        <a:bodyPr/>
        <a:lstStyle/>
        <a:p>
          <a:endParaRPr lang="en-US"/>
        </a:p>
      </dgm:t>
    </dgm:pt>
    <dgm:pt modelId="{101B345C-2617-476B-85BD-9FB4BFAC6107}">
      <dgm:prSet custT="1"/>
      <dgm:spPr/>
      <dgm:t>
        <a:bodyPr/>
        <a:lstStyle/>
        <a:p>
          <a:r>
            <a:rPr lang="en-GB" sz="2400"/>
            <a:t>Raise your hands until they are level with the lobe of your ears</a:t>
          </a:r>
          <a:endParaRPr lang="en-US" sz="2400"/>
        </a:p>
      </dgm:t>
    </dgm:pt>
    <dgm:pt modelId="{F8FEF732-F366-4C77-AB60-BE1896C8F446}" type="parTrans" cxnId="{3619EA8A-6E2A-4171-BA4A-B156A2167E1C}">
      <dgm:prSet/>
      <dgm:spPr/>
      <dgm:t>
        <a:bodyPr/>
        <a:lstStyle/>
        <a:p>
          <a:endParaRPr lang="en-US"/>
        </a:p>
      </dgm:t>
    </dgm:pt>
    <dgm:pt modelId="{7CACD1B7-8D23-4405-BC85-F9C354FD1C4C}" type="sibTrans" cxnId="{3619EA8A-6E2A-4171-BA4A-B156A2167E1C}">
      <dgm:prSet/>
      <dgm:spPr/>
      <dgm:t>
        <a:bodyPr/>
        <a:lstStyle/>
        <a:p>
          <a:endParaRPr lang="en-US"/>
        </a:p>
      </dgm:t>
    </dgm:pt>
    <dgm:pt modelId="{12F4416C-D05A-49B0-B536-67C23D1E4E7C}">
      <dgm:prSet custT="1"/>
      <dgm:spPr/>
      <dgm:t>
        <a:bodyPr/>
        <a:lstStyle/>
        <a:p>
          <a:r>
            <a:rPr lang="en-GB" sz="2400" dirty="0"/>
            <a:t>Placing your right palm over the back of your left hand, wrist and lower arm</a:t>
          </a:r>
          <a:endParaRPr lang="en-US" sz="2400" dirty="0"/>
        </a:p>
      </dgm:t>
    </dgm:pt>
    <dgm:pt modelId="{D61317D7-3D0B-40BE-9EAB-833368E5C840}" type="parTrans" cxnId="{ACCF1899-F47F-41B2-BA4F-0D12215359C1}">
      <dgm:prSet/>
      <dgm:spPr/>
      <dgm:t>
        <a:bodyPr/>
        <a:lstStyle/>
        <a:p>
          <a:endParaRPr lang="en-US"/>
        </a:p>
      </dgm:t>
    </dgm:pt>
    <dgm:pt modelId="{D3309A4C-C87C-4FB4-80D6-4CD6E13FF3AC}" type="sibTrans" cxnId="{ACCF1899-F47F-41B2-BA4F-0D12215359C1}">
      <dgm:prSet/>
      <dgm:spPr/>
      <dgm:t>
        <a:bodyPr/>
        <a:lstStyle/>
        <a:p>
          <a:endParaRPr lang="en-US"/>
        </a:p>
      </dgm:t>
    </dgm:pt>
    <dgm:pt modelId="{D7F79A88-D4EA-49DB-AC01-7CA5854AC933}">
      <dgm:prSet custT="1"/>
      <dgm:spPr/>
      <dgm:t>
        <a:bodyPr/>
        <a:lstStyle/>
        <a:p>
          <a:r>
            <a:rPr lang="en-GB" sz="2400" dirty="0"/>
            <a:t>You should position both hands below the navel</a:t>
          </a:r>
          <a:endParaRPr lang="en-US" sz="2400" dirty="0"/>
        </a:p>
      </dgm:t>
    </dgm:pt>
    <dgm:pt modelId="{9E56F26A-B00E-4713-98DF-7793520C8EFE}" type="parTrans" cxnId="{1FECA9FB-08BB-459E-BAEE-76EB9ACED1DC}">
      <dgm:prSet/>
      <dgm:spPr/>
      <dgm:t>
        <a:bodyPr/>
        <a:lstStyle/>
        <a:p>
          <a:endParaRPr lang="en-US"/>
        </a:p>
      </dgm:t>
    </dgm:pt>
    <dgm:pt modelId="{BDF6BA85-4D51-4A79-8EB4-AF110395A5C6}" type="sibTrans" cxnId="{1FECA9FB-08BB-459E-BAEE-76EB9ACED1DC}">
      <dgm:prSet/>
      <dgm:spPr/>
      <dgm:t>
        <a:bodyPr/>
        <a:lstStyle/>
        <a:p>
          <a:endParaRPr lang="en-US"/>
        </a:p>
      </dgm:t>
    </dgm:pt>
    <dgm:pt modelId="{555529CA-97CC-A74D-B7EC-9726E11DBD28}" type="pres">
      <dgm:prSet presAssocID="{089958B0-FE51-4124-99F3-C58D6CECCD62}" presName="vert0" presStyleCnt="0">
        <dgm:presLayoutVars>
          <dgm:dir/>
          <dgm:animOne val="branch"/>
          <dgm:animLvl val="lvl"/>
        </dgm:presLayoutVars>
      </dgm:prSet>
      <dgm:spPr/>
      <dgm:t>
        <a:bodyPr/>
        <a:lstStyle/>
        <a:p>
          <a:endParaRPr lang="en-GB"/>
        </a:p>
      </dgm:t>
    </dgm:pt>
    <dgm:pt modelId="{203F4502-DB99-B643-9688-A023D3D28298}" type="pres">
      <dgm:prSet presAssocID="{6189FA21-D497-4DB1-8D5F-E4D2BEB7D8A3}" presName="thickLine" presStyleLbl="alignNode1" presStyleIdx="0" presStyleCnt="7"/>
      <dgm:spPr/>
    </dgm:pt>
    <dgm:pt modelId="{E51712AF-49A6-244D-8DA2-7711421122D0}" type="pres">
      <dgm:prSet presAssocID="{6189FA21-D497-4DB1-8D5F-E4D2BEB7D8A3}" presName="horz1" presStyleCnt="0"/>
      <dgm:spPr/>
    </dgm:pt>
    <dgm:pt modelId="{7C736149-8A0C-8048-A50F-FB5DDADBB868}" type="pres">
      <dgm:prSet presAssocID="{6189FA21-D497-4DB1-8D5F-E4D2BEB7D8A3}" presName="tx1" presStyleLbl="revTx" presStyleIdx="0" presStyleCnt="7" custScaleY="700171"/>
      <dgm:spPr/>
      <dgm:t>
        <a:bodyPr/>
        <a:lstStyle/>
        <a:p>
          <a:endParaRPr lang="en-GB"/>
        </a:p>
      </dgm:t>
    </dgm:pt>
    <dgm:pt modelId="{356D41FC-3BB2-6C4A-99C9-48B1D58CAD38}" type="pres">
      <dgm:prSet presAssocID="{6189FA21-D497-4DB1-8D5F-E4D2BEB7D8A3}" presName="vert1" presStyleCnt="0"/>
      <dgm:spPr/>
    </dgm:pt>
    <dgm:pt modelId="{D1F60121-7235-A24F-A5E3-53FB2ADF6655}" type="pres">
      <dgm:prSet presAssocID="{B5B36DDF-B629-4381-82B8-C7EB08340A29}" presName="thickLine" presStyleLbl="alignNode1" presStyleIdx="1" presStyleCnt="7"/>
      <dgm:spPr/>
    </dgm:pt>
    <dgm:pt modelId="{80248C98-1DDB-2043-BF3D-AD8692BC3A96}" type="pres">
      <dgm:prSet presAssocID="{B5B36DDF-B629-4381-82B8-C7EB08340A29}" presName="horz1" presStyleCnt="0"/>
      <dgm:spPr/>
    </dgm:pt>
    <dgm:pt modelId="{568F421C-C9D5-A047-9934-E967369F9D04}" type="pres">
      <dgm:prSet presAssocID="{B5B36DDF-B629-4381-82B8-C7EB08340A29}" presName="tx1" presStyleLbl="revTx" presStyleIdx="1" presStyleCnt="7" custScaleY="700171"/>
      <dgm:spPr/>
      <dgm:t>
        <a:bodyPr/>
        <a:lstStyle/>
        <a:p>
          <a:endParaRPr lang="en-GB"/>
        </a:p>
      </dgm:t>
    </dgm:pt>
    <dgm:pt modelId="{F096AA3F-E5F2-B443-8608-B71251385BDF}" type="pres">
      <dgm:prSet presAssocID="{B5B36DDF-B629-4381-82B8-C7EB08340A29}" presName="vert1" presStyleCnt="0"/>
      <dgm:spPr/>
    </dgm:pt>
    <dgm:pt modelId="{0FC32E31-2F8D-2E4E-A2E8-CCC4A4A0712D}" type="pres">
      <dgm:prSet presAssocID="{25007B04-4FE2-4BF5-BEF3-E1AA0F0E9ACD}" presName="thickLine" presStyleLbl="alignNode1" presStyleIdx="2" presStyleCnt="7"/>
      <dgm:spPr/>
    </dgm:pt>
    <dgm:pt modelId="{78D882E9-7478-2A43-B8AE-CDB8CA62DB6F}" type="pres">
      <dgm:prSet presAssocID="{25007B04-4FE2-4BF5-BEF3-E1AA0F0E9ACD}" presName="horz1" presStyleCnt="0"/>
      <dgm:spPr/>
    </dgm:pt>
    <dgm:pt modelId="{699237FD-DF58-BC4F-A8BD-B7681FECDBCF}" type="pres">
      <dgm:prSet presAssocID="{25007B04-4FE2-4BF5-BEF3-E1AA0F0E9ACD}" presName="tx1" presStyleLbl="revTx" presStyleIdx="2" presStyleCnt="7" custScaleY="700171"/>
      <dgm:spPr/>
      <dgm:t>
        <a:bodyPr/>
        <a:lstStyle/>
        <a:p>
          <a:endParaRPr lang="en-GB"/>
        </a:p>
      </dgm:t>
    </dgm:pt>
    <dgm:pt modelId="{25433A5E-EEA8-E842-A393-B811D3D81342}" type="pres">
      <dgm:prSet presAssocID="{25007B04-4FE2-4BF5-BEF3-E1AA0F0E9ACD}" presName="vert1" presStyleCnt="0"/>
      <dgm:spPr/>
    </dgm:pt>
    <dgm:pt modelId="{01F00FB6-5664-D94A-ADF5-C63A8EF0097D}" type="pres">
      <dgm:prSet presAssocID="{2BF2CDA3-1741-4343-9581-A2D28F31BF84}" presName="thickLine" presStyleLbl="alignNode1" presStyleIdx="3" presStyleCnt="7"/>
      <dgm:spPr/>
    </dgm:pt>
    <dgm:pt modelId="{D53352A9-C1D2-FD4D-BEA1-F83A1122D3C4}" type="pres">
      <dgm:prSet presAssocID="{2BF2CDA3-1741-4343-9581-A2D28F31BF84}" presName="horz1" presStyleCnt="0"/>
      <dgm:spPr/>
    </dgm:pt>
    <dgm:pt modelId="{3278EECF-AA52-8F45-842C-F65F727CDA1D}" type="pres">
      <dgm:prSet presAssocID="{2BF2CDA3-1741-4343-9581-A2D28F31BF84}" presName="tx1" presStyleLbl="revTx" presStyleIdx="3" presStyleCnt="7" custScaleY="700171"/>
      <dgm:spPr/>
      <dgm:t>
        <a:bodyPr/>
        <a:lstStyle/>
        <a:p>
          <a:endParaRPr lang="en-GB"/>
        </a:p>
      </dgm:t>
    </dgm:pt>
    <dgm:pt modelId="{16F83143-2C15-F546-9D84-ACD70AEC30BD}" type="pres">
      <dgm:prSet presAssocID="{2BF2CDA3-1741-4343-9581-A2D28F31BF84}" presName="vert1" presStyleCnt="0"/>
      <dgm:spPr/>
    </dgm:pt>
    <dgm:pt modelId="{A6BDBBAE-E97D-9044-A8D3-3E7EF29E8097}" type="pres">
      <dgm:prSet presAssocID="{101B345C-2617-476B-85BD-9FB4BFAC6107}" presName="thickLine" presStyleLbl="alignNode1" presStyleIdx="4" presStyleCnt="7"/>
      <dgm:spPr/>
    </dgm:pt>
    <dgm:pt modelId="{5B0B8502-7AD2-AD48-B1BA-0C91CB7C0939}" type="pres">
      <dgm:prSet presAssocID="{101B345C-2617-476B-85BD-9FB4BFAC6107}" presName="horz1" presStyleCnt="0"/>
      <dgm:spPr/>
    </dgm:pt>
    <dgm:pt modelId="{A5A80AB7-CD33-5749-9604-92A8FB5A9243}" type="pres">
      <dgm:prSet presAssocID="{101B345C-2617-476B-85BD-9FB4BFAC6107}" presName="tx1" presStyleLbl="revTx" presStyleIdx="4" presStyleCnt="7" custScaleY="700171"/>
      <dgm:spPr/>
      <dgm:t>
        <a:bodyPr/>
        <a:lstStyle/>
        <a:p>
          <a:endParaRPr lang="en-GB"/>
        </a:p>
      </dgm:t>
    </dgm:pt>
    <dgm:pt modelId="{3C389DD8-7C19-8A4A-BC2F-8308769B6461}" type="pres">
      <dgm:prSet presAssocID="{101B345C-2617-476B-85BD-9FB4BFAC6107}" presName="vert1" presStyleCnt="0"/>
      <dgm:spPr/>
    </dgm:pt>
    <dgm:pt modelId="{13825C1A-EAB0-F641-81EB-85ACBF64FBC0}" type="pres">
      <dgm:prSet presAssocID="{12F4416C-D05A-49B0-B536-67C23D1E4E7C}" presName="thickLine" presStyleLbl="alignNode1" presStyleIdx="5" presStyleCnt="7"/>
      <dgm:spPr/>
    </dgm:pt>
    <dgm:pt modelId="{8BF535B4-5E34-C84C-813F-0EAD140DDBC5}" type="pres">
      <dgm:prSet presAssocID="{12F4416C-D05A-49B0-B536-67C23D1E4E7C}" presName="horz1" presStyleCnt="0"/>
      <dgm:spPr/>
    </dgm:pt>
    <dgm:pt modelId="{92C37AAC-3ECA-9449-A6D0-E00CC83AA650}" type="pres">
      <dgm:prSet presAssocID="{12F4416C-D05A-49B0-B536-67C23D1E4E7C}" presName="tx1" presStyleLbl="revTx" presStyleIdx="5" presStyleCnt="7" custScaleY="700171"/>
      <dgm:spPr/>
      <dgm:t>
        <a:bodyPr/>
        <a:lstStyle/>
        <a:p>
          <a:endParaRPr lang="en-GB"/>
        </a:p>
      </dgm:t>
    </dgm:pt>
    <dgm:pt modelId="{4B808156-2435-5849-8DD5-F198BC17C4A8}" type="pres">
      <dgm:prSet presAssocID="{12F4416C-D05A-49B0-B536-67C23D1E4E7C}" presName="vert1" presStyleCnt="0"/>
      <dgm:spPr/>
    </dgm:pt>
    <dgm:pt modelId="{9E40C659-62C1-1945-96AB-D43DBC7D90C3}" type="pres">
      <dgm:prSet presAssocID="{D7F79A88-D4EA-49DB-AC01-7CA5854AC933}" presName="thickLine" presStyleLbl="alignNode1" presStyleIdx="6" presStyleCnt="7"/>
      <dgm:spPr/>
    </dgm:pt>
    <dgm:pt modelId="{1C6BEFF6-9974-C34D-8F4C-4BF4C9365FF9}" type="pres">
      <dgm:prSet presAssocID="{D7F79A88-D4EA-49DB-AC01-7CA5854AC933}" presName="horz1" presStyleCnt="0"/>
      <dgm:spPr/>
    </dgm:pt>
    <dgm:pt modelId="{F64442F0-74A1-204D-869F-A6E0098126CF}" type="pres">
      <dgm:prSet presAssocID="{D7F79A88-D4EA-49DB-AC01-7CA5854AC933}" presName="tx1" presStyleLbl="revTx" presStyleIdx="6" presStyleCnt="7" custScaleY="700171"/>
      <dgm:spPr/>
      <dgm:t>
        <a:bodyPr/>
        <a:lstStyle/>
        <a:p>
          <a:endParaRPr lang="en-GB"/>
        </a:p>
      </dgm:t>
    </dgm:pt>
    <dgm:pt modelId="{0E76775F-2F03-1047-B275-8E48B2243F83}" type="pres">
      <dgm:prSet presAssocID="{D7F79A88-D4EA-49DB-AC01-7CA5854AC933}" presName="vert1" presStyleCnt="0"/>
      <dgm:spPr/>
    </dgm:pt>
  </dgm:ptLst>
  <dgm:cxnLst>
    <dgm:cxn modelId="{105C7DCE-AD03-4BFA-91C2-5D05B6F087CF}" srcId="{089958B0-FE51-4124-99F3-C58D6CECCD62}" destId="{2BF2CDA3-1741-4343-9581-A2D28F31BF84}" srcOrd="3" destOrd="0" parTransId="{E6608EF1-2BED-437B-BFED-E351DCBB36E2}" sibTransId="{84E088A2-0298-43BB-9878-CC0A87527800}"/>
    <dgm:cxn modelId="{A68ABD77-4B91-4830-9CB1-F01FC9D1A51E}" srcId="{089958B0-FE51-4124-99F3-C58D6CECCD62}" destId="{25007B04-4FE2-4BF5-BEF3-E1AA0F0E9ACD}" srcOrd="2" destOrd="0" parTransId="{4F2F3FD9-A8E7-4816-95D9-E4860060303C}" sibTransId="{A2FE4AF7-0D2D-43FF-BAEE-6E464AA417BD}"/>
    <dgm:cxn modelId="{26FB9604-6A41-AD42-8676-111E6ED69AED}" type="presOf" srcId="{12F4416C-D05A-49B0-B536-67C23D1E4E7C}" destId="{92C37AAC-3ECA-9449-A6D0-E00CC83AA650}" srcOrd="0" destOrd="0" presId="urn:microsoft.com/office/officeart/2008/layout/LinedList"/>
    <dgm:cxn modelId="{ACCF1899-F47F-41B2-BA4F-0D12215359C1}" srcId="{089958B0-FE51-4124-99F3-C58D6CECCD62}" destId="{12F4416C-D05A-49B0-B536-67C23D1E4E7C}" srcOrd="5" destOrd="0" parTransId="{D61317D7-3D0B-40BE-9EAB-833368E5C840}" sibTransId="{D3309A4C-C87C-4FB4-80D6-4CD6E13FF3AC}"/>
    <dgm:cxn modelId="{3619EA8A-6E2A-4171-BA4A-B156A2167E1C}" srcId="{089958B0-FE51-4124-99F3-C58D6CECCD62}" destId="{101B345C-2617-476B-85BD-9FB4BFAC6107}" srcOrd="4" destOrd="0" parTransId="{F8FEF732-F366-4C77-AB60-BE1896C8F446}" sibTransId="{7CACD1B7-8D23-4405-BC85-F9C354FD1C4C}"/>
    <dgm:cxn modelId="{363DC997-E607-C341-820B-A8352659FC7A}" type="presOf" srcId="{B5B36DDF-B629-4381-82B8-C7EB08340A29}" destId="{568F421C-C9D5-A047-9934-E967369F9D04}" srcOrd="0" destOrd="0" presId="urn:microsoft.com/office/officeart/2008/layout/LinedList"/>
    <dgm:cxn modelId="{3CC03069-145F-344F-A0A8-A0A3C17D2C7C}" type="presOf" srcId="{089958B0-FE51-4124-99F3-C58D6CECCD62}" destId="{555529CA-97CC-A74D-B7EC-9726E11DBD28}" srcOrd="0" destOrd="0" presId="urn:microsoft.com/office/officeart/2008/layout/LinedList"/>
    <dgm:cxn modelId="{D6BBD907-3FEE-BA4A-80A1-D740011858B6}" type="presOf" srcId="{D7F79A88-D4EA-49DB-AC01-7CA5854AC933}" destId="{F64442F0-74A1-204D-869F-A6E0098126CF}" srcOrd="0" destOrd="0" presId="urn:microsoft.com/office/officeart/2008/layout/LinedList"/>
    <dgm:cxn modelId="{6A7B1268-34C0-FD4F-90BC-93103A4A25EC}" type="presOf" srcId="{2BF2CDA3-1741-4343-9581-A2D28F31BF84}" destId="{3278EECF-AA52-8F45-842C-F65F727CDA1D}" srcOrd="0" destOrd="0" presId="urn:microsoft.com/office/officeart/2008/layout/LinedList"/>
    <dgm:cxn modelId="{DB5BF484-F8C3-4F3C-9A02-046F3803B3DB}" srcId="{089958B0-FE51-4124-99F3-C58D6CECCD62}" destId="{6189FA21-D497-4DB1-8D5F-E4D2BEB7D8A3}" srcOrd="0" destOrd="0" parTransId="{D434FDCF-DC00-4788-889D-7D818410D81C}" sibTransId="{A99C1385-F530-40C4-ADCF-F5B3EE55664F}"/>
    <dgm:cxn modelId="{0A8EC1DE-ACA5-874F-A2DE-C92AFC21190C}" type="presOf" srcId="{6189FA21-D497-4DB1-8D5F-E4D2BEB7D8A3}" destId="{7C736149-8A0C-8048-A50F-FB5DDADBB868}" srcOrd="0" destOrd="0" presId="urn:microsoft.com/office/officeart/2008/layout/LinedList"/>
    <dgm:cxn modelId="{E8C30ECB-6CCE-4AAA-BF62-546DCED4030F}" srcId="{089958B0-FE51-4124-99F3-C58D6CECCD62}" destId="{B5B36DDF-B629-4381-82B8-C7EB08340A29}" srcOrd="1" destOrd="0" parTransId="{6FBD5148-EB62-4392-9398-220D0BD76F44}" sibTransId="{0242F963-AB11-405B-8FB8-EF529553F350}"/>
    <dgm:cxn modelId="{58C11BF1-60CC-0F4C-827E-ED08897488DF}" type="presOf" srcId="{101B345C-2617-476B-85BD-9FB4BFAC6107}" destId="{A5A80AB7-CD33-5749-9604-92A8FB5A9243}" srcOrd="0" destOrd="0" presId="urn:microsoft.com/office/officeart/2008/layout/LinedList"/>
    <dgm:cxn modelId="{49167BDE-BECB-364D-9826-0B5D13AA9F4B}" type="presOf" srcId="{25007B04-4FE2-4BF5-BEF3-E1AA0F0E9ACD}" destId="{699237FD-DF58-BC4F-A8BD-B7681FECDBCF}" srcOrd="0" destOrd="0" presId="urn:microsoft.com/office/officeart/2008/layout/LinedList"/>
    <dgm:cxn modelId="{1FECA9FB-08BB-459E-BAEE-76EB9ACED1DC}" srcId="{089958B0-FE51-4124-99F3-C58D6CECCD62}" destId="{D7F79A88-D4EA-49DB-AC01-7CA5854AC933}" srcOrd="6" destOrd="0" parTransId="{9E56F26A-B00E-4713-98DF-7793520C8EFE}" sibTransId="{BDF6BA85-4D51-4A79-8EB4-AF110395A5C6}"/>
    <dgm:cxn modelId="{9745AEC4-6E7B-3645-9E7D-2BF658099993}" type="presParOf" srcId="{555529CA-97CC-A74D-B7EC-9726E11DBD28}" destId="{203F4502-DB99-B643-9688-A023D3D28298}" srcOrd="0" destOrd="0" presId="urn:microsoft.com/office/officeart/2008/layout/LinedList"/>
    <dgm:cxn modelId="{911124A5-31CB-B748-BAC2-48032A2EBA41}" type="presParOf" srcId="{555529CA-97CC-A74D-B7EC-9726E11DBD28}" destId="{E51712AF-49A6-244D-8DA2-7711421122D0}" srcOrd="1" destOrd="0" presId="urn:microsoft.com/office/officeart/2008/layout/LinedList"/>
    <dgm:cxn modelId="{483C147A-CA13-E443-B012-80CC3BA6EC8E}" type="presParOf" srcId="{E51712AF-49A6-244D-8DA2-7711421122D0}" destId="{7C736149-8A0C-8048-A50F-FB5DDADBB868}" srcOrd="0" destOrd="0" presId="urn:microsoft.com/office/officeart/2008/layout/LinedList"/>
    <dgm:cxn modelId="{EEAB6311-69C5-4B46-B359-438008DC668D}" type="presParOf" srcId="{E51712AF-49A6-244D-8DA2-7711421122D0}" destId="{356D41FC-3BB2-6C4A-99C9-48B1D58CAD38}" srcOrd="1" destOrd="0" presId="urn:microsoft.com/office/officeart/2008/layout/LinedList"/>
    <dgm:cxn modelId="{613A630A-0FB2-E444-86F5-A857BCC5FBC9}" type="presParOf" srcId="{555529CA-97CC-A74D-B7EC-9726E11DBD28}" destId="{D1F60121-7235-A24F-A5E3-53FB2ADF6655}" srcOrd="2" destOrd="0" presId="urn:microsoft.com/office/officeart/2008/layout/LinedList"/>
    <dgm:cxn modelId="{D47EC3F0-29AF-094A-A98F-3D6CDF396DD0}" type="presParOf" srcId="{555529CA-97CC-A74D-B7EC-9726E11DBD28}" destId="{80248C98-1DDB-2043-BF3D-AD8692BC3A96}" srcOrd="3" destOrd="0" presId="urn:microsoft.com/office/officeart/2008/layout/LinedList"/>
    <dgm:cxn modelId="{055913B9-9BB9-1046-AA4D-D40F894D5A5B}" type="presParOf" srcId="{80248C98-1DDB-2043-BF3D-AD8692BC3A96}" destId="{568F421C-C9D5-A047-9934-E967369F9D04}" srcOrd="0" destOrd="0" presId="urn:microsoft.com/office/officeart/2008/layout/LinedList"/>
    <dgm:cxn modelId="{3C6058AC-5C8B-E74C-97E8-016C24E06545}" type="presParOf" srcId="{80248C98-1DDB-2043-BF3D-AD8692BC3A96}" destId="{F096AA3F-E5F2-B443-8608-B71251385BDF}" srcOrd="1" destOrd="0" presId="urn:microsoft.com/office/officeart/2008/layout/LinedList"/>
    <dgm:cxn modelId="{C2540828-95E7-8047-A23C-946AFB3426FD}" type="presParOf" srcId="{555529CA-97CC-A74D-B7EC-9726E11DBD28}" destId="{0FC32E31-2F8D-2E4E-A2E8-CCC4A4A0712D}" srcOrd="4" destOrd="0" presId="urn:microsoft.com/office/officeart/2008/layout/LinedList"/>
    <dgm:cxn modelId="{706FEE68-DD6A-0847-A89F-47D7034D7526}" type="presParOf" srcId="{555529CA-97CC-A74D-B7EC-9726E11DBD28}" destId="{78D882E9-7478-2A43-B8AE-CDB8CA62DB6F}" srcOrd="5" destOrd="0" presId="urn:microsoft.com/office/officeart/2008/layout/LinedList"/>
    <dgm:cxn modelId="{F7C74B9E-44C8-9749-9412-96E391D2C7B6}" type="presParOf" srcId="{78D882E9-7478-2A43-B8AE-CDB8CA62DB6F}" destId="{699237FD-DF58-BC4F-A8BD-B7681FECDBCF}" srcOrd="0" destOrd="0" presId="urn:microsoft.com/office/officeart/2008/layout/LinedList"/>
    <dgm:cxn modelId="{E086D6FE-02E1-E746-97DA-182E7DFDFA73}" type="presParOf" srcId="{78D882E9-7478-2A43-B8AE-CDB8CA62DB6F}" destId="{25433A5E-EEA8-E842-A393-B811D3D81342}" srcOrd="1" destOrd="0" presId="urn:microsoft.com/office/officeart/2008/layout/LinedList"/>
    <dgm:cxn modelId="{9CF8403F-2040-0F41-9DDF-E614116E5A5C}" type="presParOf" srcId="{555529CA-97CC-A74D-B7EC-9726E11DBD28}" destId="{01F00FB6-5664-D94A-ADF5-C63A8EF0097D}" srcOrd="6" destOrd="0" presId="urn:microsoft.com/office/officeart/2008/layout/LinedList"/>
    <dgm:cxn modelId="{5D6D6EB3-15EA-5242-A20B-0A0B6EE8BF2D}" type="presParOf" srcId="{555529CA-97CC-A74D-B7EC-9726E11DBD28}" destId="{D53352A9-C1D2-FD4D-BEA1-F83A1122D3C4}" srcOrd="7" destOrd="0" presId="urn:microsoft.com/office/officeart/2008/layout/LinedList"/>
    <dgm:cxn modelId="{A9135EF6-08AC-B549-A8C2-82B94FC24FE3}" type="presParOf" srcId="{D53352A9-C1D2-FD4D-BEA1-F83A1122D3C4}" destId="{3278EECF-AA52-8F45-842C-F65F727CDA1D}" srcOrd="0" destOrd="0" presId="urn:microsoft.com/office/officeart/2008/layout/LinedList"/>
    <dgm:cxn modelId="{933BED64-1A31-4D48-8615-4943F8C93915}" type="presParOf" srcId="{D53352A9-C1D2-FD4D-BEA1-F83A1122D3C4}" destId="{16F83143-2C15-F546-9D84-ACD70AEC30BD}" srcOrd="1" destOrd="0" presId="urn:microsoft.com/office/officeart/2008/layout/LinedList"/>
    <dgm:cxn modelId="{9CB90B26-785D-584C-A34C-D9EDC9B8CEE6}" type="presParOf" srcId="{555529CA-97CC-A74D-B7EC-9726E11DBD28}" destId="{A6BDBBAE-E97D-9044-A8D3-3E7EF29E8097}" srcOrd="8" destOrd="0" presId="urn:microsoft.com/office/officeart/2008/layout/LinedList"/>
    <dgm:cxn modelId="{0AC87130-BFAC-9842-9BA7-4439EDAEFF74}" type="presParOf" srcId="{555529CA-97CC-A74D-B7EC-9726E11DBD28}" destId="{5B0B8502-7AD2-AD48-B1BA-0C91CB7C0939}" srcOrd="9" destOrd="0" presId="urn:microsoft.com/office/officeart/2008/layout/LinedList"/>
    <dgm:cxn modelId="{0BCE0A87-53FD-0C42-B4B6-E1DAD8B2A852}" type="presParOf" srcId="{5B0B8502-7AD2-AD48-B1BA-0C91CB7C0939}" destId="{A5A80AB7-CD33-5749-9604-92A8FB5A9243}" srcOrd="0" destOrd="0" presId="urn:microsoft.com/office/officeart/2008/layout/LinedList"/>
    <dgm:cxn modelId="{1D5FCF3E-CC86-A64C-B160-F16B05E2E2A2}" type="presParOf" srcId="{5B0B8502-7AD2-AD48-B1BA-0C91CB7C0939}" destId="{3C389DD8-7C19-8A4A-BC2F-8308769B6461}" srcOrd="1" destOrd="0" presId="urn:microsoft.com/office/officeart/2008/layout/LinedList"/>
    <dgm:cxn modelId="{0C8119F7-A31C-5846-98D3-244273A24FBB}" type="presParOf" srcId="{555529CA-97CC-A74D-B7EC-9726E11DBD28}" destId="{13825C1A-EAB0-F641-81EB-85ACBF64FBC0}" srcOrd="10" destOrd="0" presId="urn:microsoft.com/office/officeart/2008/layout/LinedList"/>
    <dgm:cxn modelId="{7CAA81C2-C234-2043-AB73-203DEFB9105E}" type="presParOf" srcId="{555529CA-97CC-A74D-B7EC-9726E11DBD28}" destId="{8BF535B4-5E34-C84C-813F-0EAD140DDBC5}" srcOrd="11" destOrd="0" presId="urn:microsoft.com/office/officeart/2008/layout/LinedList"/>
    <dgm:cxn modelId="{63C5E810-DCFF-9049-9FA7-ABA8DB5428C3}" type="presParOf" srcId="{8BF535B4-5E34-C84C-813F-0EAD140DDBC5}" destId="{92C37AAC-3ECA-9449-A6D0-E00CC83AA650}" srcOrd="0" destOrd="0" presId="urn:microsoft.com/office/officeart/2008/layout/LinedList"/>
    <dgm:cxn modelId="{A83A9482-393E-7541-B7A1-ED1859C4CA8A}" type="presParOf" srcId="{8BF535B4-5E34-C84C-813F-0EAD140DDBC5}" destId="{4B808156-2435-5849-8DD5-F198BC17C4A8}" srcOrd="1" destOrd="0" presId="urn:microsoft.com/office/officeart/2008/layout/LinedList"/>
    <dgm:cxn modelId="{6674ADD1-BD91-7947-BE93-6C8A2A4E04FA}" type="presParOf" srcId="{555529CA-97CC-A74D-B7EC-9726E11DBD28}" destId="{9E40C659-62C1-1945-96AB-D43DBC7D90C3}" srcOrd="12" destOrd="0" presId="urn:microsoft.com/office/officeart/2008/layout/LinedList"/>
    <dgm:cxn modelId="{25011EE2-A870-1A4F-84E8-131FFC936AEA}" type="presParOf" srcId="{555529CA-97CC-A74D-B7EC-9726E11DBD28}" destId="{1C6BEFF6-9974-C34D-8F4C-4BF4C9365FF9}" srcOrd="13" destOrd="0" presId="urn:microsoft.com/office/officeart/2008/layout/LinedList"/>
    <dgm:cxn modelId="{A5EB13B3-A114-A643-9D03-1C285DFEB536}" type="presParOf" srcId="{1C6BEFF6-9974-C34D-8F4C-4BF4C9365FF9}" destId="{F64442F0-74A1-204D-869F-A6E0098126CF}" srcOrd="0" destOrd="0" presId="urn:microsoft.com/office/officeart/2008/layout/LinedList"/>
    <dgm:cxn modelId="{674F3DF1-6D16-0D46-A4FF-B057BE6E09A7}" type="presParOf" srcId="{1C6BEFF6-9974-C34D-8F4C-4BF4C9365FF9}" destId="{0E76775F-2F03-1047-B275-8E48B2243F83}"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704085-5827-45D3-B05A-789BDFEE75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C65BE26-4818-4130-81ED-8DC0198898F5}">
      <dgm:prSet/>
      <dgm:spPr/>
      <dgm:t>
        <a:bodyPr/>
        <a:lstStyle/>
        <a:p>
          <a:r>
            <a:rPr lang="en-GB"/>
            <a:t>Quietly read Thana.</a:t>
          </a:r>
          <a:endParaRPr lang="en-US"/>
        </a:p>
      </dgm:t>
    </dgm:pt>
    <dgm:pt modelId="{967C9F73-18EF-413B-BCC8-52BAA21E1ED4}" type="parTrans" cxnId="{13AF6109-846D-4303-804F-8C6227EA81A9}">
      <dgm:prSet/>
      <dgm:spPr/>
      <dgm:t>
        <a:bodyPr/>
        <a:lstStyle/>
        <a:p>
          <a:endParaRPr lang="en-US"/>
        </a:p>
      </dgm:t>
    </dgm:pt>
    <dgm:pt modelId="{4ABFBA9E-D142-450B-8B82-C075FE08264A}" type="sibTrans" cxnId="{13AF6109-846D-4303-804F-8C6227EA81A9}">
      <dgm:prSet/>
      <dgm:spPr/>
      <dgm:t>
        <a:bodyPr/>
        <a:lstStyle/>
        <a:p>
          <a:endParaRPr lang="en-US"/>
        </a:p>
      </dgm:t>
    </dgm:pt>
    <dgm:pt modelId="{45F96AAD-5F04-4029-81E5-818373ACA1C0}">
      <dgm:prSet/>
      <dgm:spPr/>
      <dgm:t>
        <a:bodyPr/>
        <a:lstStyle/>
        <a:p>
          <a:r>
            <a:rPr lang="en-GB"/>
            <a:t>Ta'awwudh</a:t>
          </a:r>
          <a:endParaRPr lang="en-US"/>
        </a:p>
      </dgm:t>
    </dgm:pt>
    <dgm:pt modelId="{386382DE-4A41-4ABB-A124-9B3D5F35AD1F}" type="parTrans" cxnId="{2F84A3D6-7A1B-4D2E-A790-5DECB9CB74B4}">
      <dgm:prSet/>
      <dgm:spPr/>
      <dgm:t>
        <a:bodyPr/>
        <a:lstStyle/>
        <a:p>
          <a:endParaRPr lang="en-US"/>
        </a:p>
      </dgm:t>
    </dgm:pt>
    <dgm:pt modelId="{ED9A93E4-FEAC-4412-AB22-8712EB55F5FE}" type="sibTrans" cxnId="{2F84A3D6-7A1B-4D2E-A790-5DECB9CB74B4}">
      <dgm:prSet/>
      <dgm:spPr/>
      <dgm:t>
        <a:bodyPr/>
        <a:lstStyle/>
        <a:p>
          <a:endParaRPr lang="en-US"/>
        </a:p>
      </dgm:t>
    </dgm:pt>
    <dgm:pt modelId="{E1A82682-5800-464C-91ED-11DD7AFB655D}">
      <dgm:prSet/>
      <dgm:spPr/>
      <dgm:t>
        <a:bodyPr/>
        <a:lstStyle/>
        <a:p>
          <a:r>
            <a:rPr lang="en-GB"/>
            <a:t>Basmalah</a:t>
          </a:r>
          <a:endParaRPr lang="en-US"/>
        </a:p>
      </dgm:t>
    </dgm:pt>
    <dgm:pt modelId="{98462853-285B-4DF5-8BBC-149AC66B18E3}" type="parTrans" cxnId="{39B7261E-2731-47E4-AC80-CE11EFADB9DA}">
      <dgm:prSet/>
      <dgm:spPr/>
      <dgm:t>
        <a:bodyPr/>
        <a:lstStyle/>
        <a:p>
          <a:endParaRPr lang="en-US"/>
        </a:p>
      </dgm:t>
    </dgm:pt>
    <dgm:pt modelId="{35709BC0-F8A5-4109-9C6D-97BD31FDBF98}" type="sibTrans" cxnId="{39B7261E-2731-47E4-AC80-CE11EFADB9DA}">
      <dgm:prSet/>
      <dgm:spPr/>
      <dgm:t>
        <a:bodyPr/>
        <a:lstStyle/>
        <a:p>
          <a:endParaRPr lang="en-US"/>
        </a:p>
      </dgm:t>
    </dgm:pt>
    <dgm:pt modelId="{DB08714D-E04E-4E9A-9569-9F3C2B94134B}">
      <dgm:prSet/>
      <dgm:spPr/>
      <dgm:t>
        <a:bodyPr/>
        <a:lstStyle/>
        <a:p>
          <a:r>
            <a:rPr lang="en-GB"/>
            <a:t>Rectie Surah Fathia</a:t>
          </a:r>
          <a:endParaRPr lang="en-US"/>
        </a:p>
      </dgm:t>
    </dgm:pt>
    <dgm:pt modelId="{4F3E7CAD-CC17-448B-8300-1E80509E22EF}" type="parTrans" cxnId="{32789C93-3688-4E81-B014-20A876304FF7}">
      <dgm:prSet/>
      <dgm:spPr/>
      <dgm:t>
        <a:bodyPr/>
        <a:lstStyle/>
        <a:p>
          <a:endParaRPr lang="en-US"/>
        </a:p>
      </dgm:t>
    </dgm:pt>
    <dgm:pt modelId="{309CECFD-3C78-49CF-BA84-5396FCD5C8F3}" type="sibTrans" cxnId="{32789C93-3688-4E81-B014-20A876304FF7}">
      <dgm:prSet/>
      <dgm:spPr/>
      <dgm:t>
        <a:bodyPr/>
        <a:lstStyle/>
        <a:p>
          <a:endParaRPr lang="en-US"/>
        </a:p>
      </dgm:t>
    </dgm:pt>
    <dgm:pt modelId="{2F60794A-E1CD-49B8-97AA-CE3ADE73E09C}">
      <dgm:prSet/>
      <dgm:spPr/>
      <dgm:t>
        <a:bodyPr/>
        <a:lstStyle/>
        <a:p>
          <a:r>
            <a:rPr lang="en-GB"/>
            <a:t>Recite a Surah</a:t>
          </a:r>
          <a:endParaRPr lang="en-US"/>
        </a:p>
      </dgm:t>
    </dgm:pt>
    <dgm:pt modelId="{2D2AF096-BBC9-4620-952A-8F56BF0ED211}" type="parTrans" cxnId="{4BE18C57-6368-4BFC-BD24-E2E28DE5B55D}">
      <dgm:prSet/>
      <dgm:spPr/>
      <dgm:t>
        <a:bodyPr/>
        <a:lstStyle/>
        <a:p>
          <a:endParaRPr lang="en-US"/>
        </a:p>
      </dgm:t>
    </dgm:pt>
    <dgm:pt modelId="{9B56BA71-ECEB-4449-809A-E435B6ADCA56}" type="sibTrans" cxnId="{4BE18C57-6368-4BFC-BD24-E2E28DE5B55D}">
      <dgm:prSet/>
      <dgm:spPr/>
      <dgm:t>
        <a:bodyPr/>
        <a:lstStyle/>
        <a:p>
          <a:endParaRPr lang="en-US"/>
        </a:p>
      </dgm:t>
    </dgm:pt>
    <dgm:pt modelId="{0B139B49-AF39-8A4C-B7AA-E09F7845C3E1}" type="pres">
      <dgm:prSet presAssocID="{77704085-5827-45D3-B05A-789BDFEE752A}" presName="linear" presStyleCnt="0">
        <dgm:presLayoutVars>
          <dgm:animLvl val="lvl"/>
          <dgm:resizeHandles val="exact"/>
        </dgm:presLayoutVars>
      </dgm:prSet>
      <dgm:spPr/>
      <dgm:t>
        <a:bodyPr/>
        <a:lstStyle/>
        <a:p>
          <a:endParaRPr lang="en-GB"/>
        </a:p>
      </dgm:t>
    </dgm:pt>
    <dgm:pt modelId="{EF2170DE-161B-0846-B34E-91D9B882EBD5}" type="pres">
      <dgm:prSet presAssocID="{AC65BE26-4818-4130-81ED-8DC0198898F5}" presName="parentText" presStyleLbl="node1" presStyleIdx="0" presStyleCnt="5">
        <dgm:presLayoutVars>
          <dgm:chMax val="0"/>
          <dgm:bulletEnabled val="1"/>
        </dgm:presLayoutVars>
      </dgm:prSet>
      <dgm:spPr/>
      <dgm:t>
        <a:bodyPr/>
        <a:lstStyle/>
        <a:p>
          <a:endParaRPr lang="en-GB"/>
        </a:p>
      </dgm:t>
    </dgm:pt>
    <dgm:pt modelId="{E24D0563-3859-E343-9B47-BAEBB8E042B1}" type="pres">
      <dgm:prSet presAssocID="{4ABFBA9E-D142-450B-8B82-C075FE08264A}" presName="spacer" presStyleCnt="0"/>
      <dgm:spPr/>
    </dgm:pt>
    <dgm:pt modelId="{5CF0BBF5-DC19-7B49-93CE-F623EEC72E62}" type="pres">
      <dgm:prSet presAssocID="{45F96AAD-5F04-4029-81E5-818373ACA1C0}" presName="parentText" presStyleLbl="node1" presStyleIdx="1" presStyleCnt="5">
        <dgm:presLayoutVars>
          <dgm:chMax val="0"/>
          <dgm:bulletEnabled val="1"/>
        </dgm:presLayoutVars>
      </dgm:prSet>
      <dgm:spPr/>
      <dgm:t>
        <a:bodyPr/>
        <a:lstStyle/>
        <a:p>
          <a:endParaRPr lang="en-GB"/>
        </a:p>
      </dgm:t>
    </dgm:pt>
    <dgm:pt modelId="{26229C4C-F674-CD45-A01C-163AC6DA0C2D}" type="pres">
      <dgm:prSet presAssocID="{ED9A93E4-FEAC-4412-AB22-8712EB55F5FE}" presName="spacer" presStyleCnt="0"/>
      <dgm:spPr/>
    </dgm:pt>
    <dgm:pt modelId="{217F2524-89CE-B74A-8BE6-15E4BCBB9D25}" type="pres">
      <dgm:prSet presAssocID="{E1A82682-5800-464C-91ED-11DD7AFB655D}" presName="parentText" presStyleLbl="node1" presStyleIdx="2" presStyleCnt="5">
        <dgm:presLayoutVars>
          <dgm:chMax val="0"/>
          <dgm:bulletEnabled val="1"/>
        </dgm:presLayoutVars>
      </dgm:prSet>
      <dgm:spPr/>
      <dgm:t>
        <a:bodyPr/>
        <a:lstStyle/>
        <a:p>
          <a:endParaRPr lang="en-GB"/>
        </a:p>
      </dgm:t>
    </dgm:pt>
    <dgm:pt modelId="{6B243DFD-FB06-2740-B815-49719546822E}" type="pres">
      <dgm:prSet presAssocID="{35709BC0-F8A5-4109-9C6D-97BD31FDBF98}" presName="spacer" presStyleCnt="0"/>
      <dgm:spPr/>
    </dgm:pt>
    <dgm:pt modelId="{A71DF369-3850-DF45-A501-9288BB168212}" type="pres">
      <dgm:prSet presAssocID="{DB08714D-E04E-4E9A-9569-9F3C2B94134B}" presName="parentText" presStyleLbl="node1" presStyleIdx="3" presStyleCnt="5">
        <dgm:presLayoutVars>
          <dgm:chMax val="0"/>
          <dgm:bulletEnabled val="1"/>
        </dgm:presLayoutVars>
      </dgm:prSet>
      <dgm:spPr/>
      <dgm:t>
        <a:bodyPr/>
        <a:lstStyle/>
        <a:p>
          <a:endParaRPr lang="en-GB"/>
        </a:p>
      </dgm:t>
    </dgm:pt>
    <dgm:pt modelId="{9CCB914E-9D2A-3F4C-ABB2-FCCEC172F930}" type="pres">
      <dgm:prSet presAssocID="{309CECFD-3C78-49CF-BA84-5396FCD5C8F3}" presName="spacer" presStyleCnt="0"/>
      <dgm:spPr/>
    </dgm:pt>
    <dgm:pt modelId="{A8C7BD4C-77FC-1847-80AA-5C846602FA63}" type="pres">
      <dgm:prSet presAssocID="{2F60794A-E1CD-49B8-97AA-CE3ADE73E09C}" presName="parentText" presStyleLbl="node1" presStyleIdx="4" presStyleCnt="5">
        <dgm:presLayoutVars>
          <dgm:chMax val="0"/>
          <dgm:bulletEnabled val="1"/>
        </dgm:presLayoutVars>
      </dgm:prSet>
      <dgm:spPr/>
      <dgm:t>
        <a:bodyPr/>
        <a:lstStyle/>
        <a:p>
          <a:endParaRPr lang="en-GB"/>
        </a:p>
      </dgm:t>
    </dgm:pt>
  </dgm:ptLst>
  <dgm:cxnLst>
    <dgm:cxn modelId="{18189054-4E94-C742-9576-92F860416277}" type="presOf" srcId="{2F60794A-E1CD-49B8-97AA-CE3ADE73E09C}" destId="{A8C7BD4C-77FC-1847-80AA-5C846602FA63}" srcOrd="0" destOrd="0" presId="urn:microsoft.com/office/officeart/2005/8/layout/vList2"/>
    <dgm:cxn modelId="{8DBFA493-9BAF-6748-B2B3-C013203B5D25}" type="presOf" srcId="{E1A82682-5800-464C-91ED-11DD7AFB655D}" destId="{217F2524-89CE-B74A-8BE6-15E4BCBB9D25}" srcOrd="0" destOrd="0" presId="urn:microsoft.com/office/officeart/2005/8/layout/vList2"/>
    <dgm:cxn modelId="{4BE18C57-6368-4BFC-BD24-E2E28DE5B55D}" srcId="{77704085-5827-45D3-B05A-789BDFEE752A}" destId="{2F60794A-E1CD-49B8-97AA-CE3ADE73E09C}" srcOrd="4" destOrd="0" parTransId="{2D2AF096-BBC9-4620-952A-8F56BF0ED211}" sibTransId="{9B56BA71-ECEB-4449-809A-E435B6ADCA56}"/>
    <dgm:cxn modelId="{2F84A3D6-7A1B-4D2E-A790-5DECB9CB74B4}" srcId="{77704085-5827-45D3-B05A-789BDFEE752A}" destId="{45F96AAD-5F04-4029-81E5-818373ACA1C0}" srcOrd="1" destOrd="0" parTransId="{386382DE-4A41-4ABB-A124-9B3D5F35AD1F}" sibTransId="{ED9A93E4-FEAC-4412-AB22-8712EB55F5FE}"/>
    <dgm:cxn modelId="{32789C93-3688-4E81-B014-20A876304FF7}" srcId="{77704085-5827-45D3-B05A-789BDFEE752A}" destId="{DB08714D-E04E-4E9A-9569-9F3C2B94134B}" srcOrd="3" destOrd="0" parTransId="{4F3E7CAD-CC17-448B-8300-1E80509E22EF}" sibTransId="{309CECFD-3C78-49CF-BA84-5396FCD5C8F3}"/>
    <dgm:cxn modelId="{43630DC3-026C-1A48-A6BF-B76F9E6BA83B}" type="presOf" srcId="{DB08714D-E04E-4E9A-9569-9F3C2B94134B}" destId="{A71DF369-3850-DF45-A501-9288BB168212}" srcOrd="0" destOrd="0" presId="urn:microsoft.com/office/officeart/2005/8/layout/vList2"/>
    <dgm:cxn modelId="{8D2064C3-E5AF-934D-BD5F-A2753A545F31}" type="presOf" srcId="{45F96AAD-5F04-4029-81E5-818373ACA1C0}" destId="{5CF0BBF5-DC19-7B49-93CE-F623EEC72E62}" srcOrd="0" destOrd="0" presId="urn:microsoft.com/office/officeart/2005/8/layout/vList2"/>
    <dgm:cxn modelId="{94F4035C-077F-6646-B3B9-C7A078500266}" type="presOf" srcId="{77704085-5827-45D3-B05A-789BDFEE752A}" destId="{0B139B49-AF39-8A4C-B7AA-E09F7845C3E1}" srcOrd="0" destOrd="0" presId="urn:microsoft.com/office/officeart/2005/8/layout/vList2"/>
    <dgm:cxn modelId="{39B7261E-2731-47E4-AC80-CE11EFADB9DA}" srcId="{77704085-5827-45D3-B05A-789BDFEE752A}" destId="{E1A82682-5800-464C-91ED-11DD7AFB655D}" srcOrd="2" destOrd="0" parTransId="{98462853-285B-4DF5-8BBC-149AC66B18E3}" sibTransId="{35709BC0-F8A5-4109-9C6D-97BD31FDBF98}"/>
    <dgm:cxn modelId="{13AF6109-846D-4303-804F-8C6227EA81A9}" srcId="{77704085-5827-45D3-B05A-789BDFEE752A}" destId="{AC65BE26-4818-4130-81ED-8DC0198898F5}" srcOrd="0" destOrd="0" parTransId="{967C9F73-18EF-413B-BCC8-52BAA21E1ED4}" sibTransId="{4ABFBA9E-D142-450B-8B82-C075FE08264A}"/>
    <dgm:cxn modelId="{1C67BD01-DCB7-9145-8040-BA70F86CC5FC}" type="presOf" srcId="{AC65BE26-4818-4130-81ED-8DC0198898F5}" destId="{EF2170DE-161B-0846-B34E-91D9B882EBD5}" srcOrd="0" destOrd="0" presId="urn:microsoft.com/office/officeart/2005/8/layout/vList2"/>
    <dgm:cxn modelId="{B5B583C9-6F4E-AB45-9047-621E82FF2D44}" type="presParOf" srcId="{0B139B49-AF39-8A4C-B7AA-E09F7845C3E1}" destId="{EF2170DE-161B-0846-B34E-91D9B882EBD5}" srcOrd="0" destOrd="0" presId="urn:microsoft.com/office/officeart/2005/8/layout/vList2"/>
    <dgm:cxn modelId="{134867E8-C71F-FB43-94E4-1F06D6733001}" type="presParOf" srcId="{0B139B49-AF39-8A4C-B7AA-E09F7845C3E1}" destId="{E24D0563-3859-E343-9B47-BAEBB8E042B1}" srcOrd="1" destOrd="0" presId="urn:microsoft.com/office/officeart/2005/8/layout/vList2"/>
    <dgm:cxn modelId="{C4E054EE-8176-4543-B6AB-5FD24ABB0423}" type="presParOf" srcId="{0B139B49-AF39-8A4C-B7AA-E09F7845C3E1}" destId="{5CF0BBF5-DC19-7B49-93CE-F623EEC72E62}" srcOrd="2" destOrd="0" presId="urn:microsoft.com/office/officeart/2005/8/layout/vList2"/>
    <dgm:cxn modelId="{2CEE944F-0413-1647-A293-17C7FB9AE92C}" type="presParOf" srcId="{0B139B49-AF39-8A4C-B7AA-E09F7845C3E1}" destId="{26229C4C-F674-CD45-A01C-163AC6DA0C2D}" srcOrd="3" destOrd="0" presId="urn:microsoft.com/office/officeart/2005/8/layout/vList2"/>
    <dgm:cxn modelId="{9D3A6F22-36E6-FD42-8532-D7878CB15E9D}" type="presParOf" srcId="{0B139B49-AF39-8A4C-B7AA-E09F7845C3E1}" destId="{217F2524-89CE-B74A-8BE6-15E4BCBB9D25}" srcOrd="4" destOrd="0" presId="urn:microsoft.com/office/officeart/2005/8/layout/vList2"/>
    <dgm:cxn modelId="{8CE2F82F-D444-C844-A771-C92166644BC7}" type="presParOf" srcId="{0B139B49-AF39-8A4C-B7AA-E09F7845C3E1}" destId="{6B243DFD-FB06-2740-B815-49719546822E}" srcOrd="5" destOrd="0" presId="urn:microsoft.com/office/officeart/2005/8/layout/vList2"/>
    <dgm:cxn modelId="{F0961022-00C8-6843-B419-FA2F7F27CB6C}" type="presParOf" srcId="{0B139B49-AF39-8A4C-B7AA-E09F7845C3E1}" destId="{A71DF369-3850-DF45-A501-9288BB168212}" srcOrd="6" destOrd="0" presId="urn:microsoft.com/office/officeart/2005/8/layout/vList2"/>
    <dgm:cxn modelId="{05D51B9B-4BAD-C34E-9383-9B3222E28D88}" type="presParOf" srcId="{0B139B49-AF39-8A4C-B7AA-E09F7845C3E1}" destId="{9CCB914E-9D2A-3F4C-ABB2-FCCEC172F930}" srcOrd="7" destOrd="0" presId="urn:microsoft.com/office/officeart/2005/8/layout/vList2"/>
    <dgm:cxn modelId="{92BD4426-F4AF-004C-97B5-626FC125560F}" type="presParOf" srcId="{0B139B49-AF39-8A4C-B7AA-E09F7845C3E1}" destId="{A8C7BD4C-77FC-1847-80AA-5C846602FA63}"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651CD-AB6C-4D90-AD65-9E06425030B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C9728D-04A4-4C25-823E-02544CE31B44}">
      <dgm:prSet custT="1"/>
      <dgm:spPr/>
      <dgm:t>
        <a:bodyPr/>
        <a:lstStyle/>
        <a:p>
          <a:r>
            <a:rPr lang="en-GB" sz="1700" dirty="0"/>
            <a:t>Hygienically, there is greater chance of infections, diseases and smell if a person stands and urinates. This is due to the reason that they cannot clean themselves properly. The person’s underwear as well as his body will become impure (</a:t>
          </a:r>
          <a:r>
            <a:rPr lang="en-GB" sz="1700" dirty="0" err="1"/>
            <a:t>Napaak</a:t>
          </a:r>
          <a:r>
            <a:rPr lang="en-GB" sz="1700" dirty="0"/>
            <a:t>).</a:t>
          </a:r>
          <a:endParaRPr lang="en-US" sz="1700" dirty="0"/>
        </a:p>
      </dgm:t>
    </dgm:pt>
    <dgm:pt modelId="{28DD3BE2-68B6-40BE-94EF-0FAE1D54D51A}" type="parTrans" cxnId="{ACF12391-353E-4CB0-951A-CCFF3C26F1EA}">
      <dgm:prSet/>
      <dgm:spPr/>
      <dgm:t>
        <a:bodyPr/>
        <a:lstStyle/>
        <a:p>
          <a:endParaRPr lang="en-US"/>
        </a:p>
      </dgm:t>
    </dgm:pt>
    <dgm:pt modelId="{022796EB-C936-41F7-A777-A830BA883FD8}" type="sibTrans" cxnId="{ACF12391-353E-4CB0-951A-CCFF3C26F1EA}">
      <dgm:prSet/>
      <dgm:spPr/>
      <dgm:t>
        <a:bodyPr/>
        <a:lstStyle/>
        <a:p>
          <a:endParaRPr lang="en-US"/>
        </a:p>
      </dgm:t>
    </dgm:pt>
    <dgm:pt modelId="{732885D6-33B6-493E-975F-53CF276A59F6}">
      <dgm:prSet/>
      <dgm:spPr/>
      <dgm:t>
        <a:bodyPr/>
        <a:lstStyle/>
        <a:p>
          <a:r>
            <a:rPr lang="en-GB" dirty="0"/>
            <a:t>The person will not be able to do </a:t>
          </a:r>
          <a:r>
            <a:rPr lang="en-GB" dirty="0" err="1"/>
            <a:t>istibra</a:t>
          </a:r>
          <a:r>
            <a:rPr lang="en-GB" dirty="0"/>
            <a:t>’ properly. This is the process in which a person </a:t>
          </a:r>
          <a:r>
            <a:rPr lang="en-GB" dirty="0" smtClean="0"/>
            <a:t>becomes </a:t>
          </a:r>
          <a:r>
            <a:rPr lang="en-GB" dirty="0"/>
            <a:t>sure that there are no more drops of urine left and he has relieved himself properly.</a:t>
          </a:r>
          <a:endParaRPr lang="en-US" dirty="0"/>
        </a:p>
      </dgm:t>
    </dgm:pt>
    <dgm:pt modelId="{1C159DA8-F924-4D12-BE9C-938967634B8D}" type="parTrans" cxnId="{5C737F63-8D90-4A3C-B217-0C436262FAAD}">
      <dgm:prSet/>
      <dgm:spPr/>
      <dgm:t>
        <a:bodyPr/>
        <a:lstStyle/>
        <a:p>
          <a:endParaRPr lang="en-US"/>
        </a:p>
      </dgm:t>
    </dgm:pt>
    <dgm:pt modelId="{4E7D1218-E4DA-4535-8D52-880C6FABC315}" type="sibTrans" cxnId="{5C737F63-8D90-4A3C-B217-0C436262FAAD}">
      <dgm:prSet/>
      <dgm:spPr/>
      <dgm:t>
        <a:bodyPr/>
        <a:lstStyle/>
        <a:p>
          <a:endParaRPr lang="en-US"/>
        </a:p>
      </dgm:t>
    </dgm:pt>
    <dgm:pt modelId="{9E5B7E6D-EEE0-4611-98C1-F5AD3B00A5AC}">
      <dgm:prSet/>
      <dgm:spPr/>
      <dgm:t>
        <a:bodyPr/>
        <a:lstStyle/>
        <a:p>
          <a:r>
            <a:rPr lang="en-GB" dirty="0"/>
            <a:t>The main reason will be that a person will not be able to attain cleanliness properly, thus raising the probability of </a:t>
          </a:r>
          <a:r>
            <a:rPr lang="en-GB" dirty="0" smtClean="0"/>
            <a:t>invalidating any </a:t>
          </a:r>
          <a:r>
            <a:rPr lang="en-GB" dirty="0"/>
            <a:t>worship carried out in this state.</a:t>
          </a:r>
          <a:endParaRPr lang="en-US" dirty="0"/>
        </a:p>
      </dgm:t>
    </dgm:pt>
    <dgm:pt modelId="{F740F378-60B9-4F4C-9DBD-ED27A2FDCF22}" type="parTrans" cxnId="{BF779716-F6C0-4D09-8B4A-7AB2A61931C9}">
      <dgm:prSet/>
      <dgm:spPr/>
      <dgm:t>
        <a:bodyPr/>
        <a:lstStyle/>
        <a:p>
          <a:endParaRPr lang="en-US"/>
        </a:p>
      </dgm:t>
    </dgm:pt>
    <dgm:pt modelId="{557EC1F2-28B0-473A-B260-1AFB0CD655D6}" type="sibTrans" cxnId="{BF779716-F6C0-4D09-8B4A-7AB2A61931C9}">
      <dgm:prSet/>
      <dgm:spPr/>
      <dgm:t>
        <a:bodyPr/>
        <a:lstStyle/>
        <a:p>
          <a:endParaRPr lang="en-US"/>
        </a:p>
      </dgm:t>
    </dgm:pt>
    <dgm:pt modelId="{2B425DC2-E437-4CEA-BEC5-6A8B1D0E9261}" type="pres">
      <dgm:prSet presAssocID="{BF2651CD-AB6C-4D90-AD65-9E06425030B9}" presName="root" presStyleCnt="0">
        <dgm:presLayoutVars>
          <dgm:dir/>
          <dgm:resizeHandles val="exact"/>
        </dgm:presLayoutVars>
      </dgm:prSet>
      <dgm:spPr/>
      <dgm:t>
        <a:bodyPr/>
        <a:lstStyle/>
        <a:p>
          <a:endParaRPr lang="en-GB"/>
        </a:p>
      </dgm:t>
    </dgm:pt>
    <dgm:pt modelId="{B43A2682-1735-4D75-8FF4-A7646CC4D80A}" type="pres">
      <dgm:prSet presAssocID="{3CC9728D-04A4-4C25-823E-02544CE31B44}" presName="compNode" presStyleCnt="0"/>
      <dgm:spPr/>
    </dgm:pt>
    <dgm:pt modelId="{1055D2CE-AA3C-4887-87F0-FF42F9F9A34A}" type="pres">
      <dgm:prSet presAssocID="{3CC9728D-04A4-4C25-823E-02544CE31B44}" presName="iconRect" presStyleLbl="node1" presStyleIdx="0" presStyleCnt="3" custLinFactNeighborX="39504" custLinFactNeighborY="-28657"/>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keleton"/>
        </a:ext>
      </dgm:extLst>
    </dgm:pt>
    <dgm:pt modelId="{2C0111E3-8082-4140-9785-26A964715178}" type="pres">
      <dgm:prSet presAssocID="{3CC9728D-04A4-4C25-823E-02544CE31B44}" presName="spaceRect" presStyleCnt="0"/>
      <dgm:spPr/>
    </dgm:pt>
    <dgm:pt modelId="{5C3F510C-E558-4DB6-A203-EE99EB6F01C3}" type="pres">
      <dgm:prSet presAssocID="{3CC9728D-04A4-4C25-823E-02544CE31B44}" presName="textRect" presStyleLbl="revTx" presStyleIdx="0" presStyleCnt="3" custScaleY="168464" custLinFactNeighborX="9422" custLinFactNeighborY="30760">
        <dgm:presLayoutVars>
          <dgm:chMax val="1"/>
          <dgm:chPref val="1"/>
        </dgm:presLayoutVars>
      </dgm:prSet>
      <dgm:spPr/>
      <dgm:t>
        <a:bodyPr/>
        <a:lstStyle/>
        <a:p>
          <a:endParaRPr lang="en-GB"/>
        </a:p>
      </dgm:t>
    </dgm:pt>
    <dgm:pt modelId="{C2BA78B6-712C-4D56-BEC6-E5619B442106}" type="pres">
      <dgm:prSet presAssocID="{022796EB-C936-41F7-A777-A830BA883FD8}" presName="sibTrans" presStyleCnt="0"/>
      <dgm:spPr/>
    </dgm:pt>
    <dgm:pt modelId="{355B28A0-1E50-473A-B0EB-A87BAE2382FB}" type="pres">
      <dgm:prSet presAssocID="{732885D6-33B6-493E-975F-53CF276A59F6}" presName="compNode" presStyleCnt="0"/>
      <dgm:spPr/>
    </dgm:pt>
    <dgm:pt modelId="{F8223862-0C03-4B85-B64D-7920B88D3907}" type="pres">
      <dgm:prSet presAssocID="{732885D6-33B6-493E-975F-53CF276A59F6}" presName="iconRect" presStyleLbl="node1" presStyleIdx="1" presStyleCnt="3" custLinFactNeighborX="-2492" custLinFactNeighborY="-89568"/>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IV"/>
        </a:ext>
      </dgm:extLst>
    </dgm:pt>
    <dgm:pt modelId="{88ADAD7A-7427-4CBB-9655-0A736A54A313}" type="pres">
      <dgm:prSet presAssocID="{732885D6-33B6-493E-975F-53CF276A59F6}" presName="spaceRect" presStyleCnt="0"/>
      <dgm:spPr/>
    </dgm:pt>
    <dgm:pt modelId="{003C8AB5-39B8-4F97-B804-61FCCAE92542}" type="pres">
      <dgm:prSet presAssocID="{732885D6-33B6-493E-975F-53CF276A59F6}" presName="textRect" presStyleLbl="revTx" presStyleIdx="1" presStyleCnt="3" custLinFactNeighborX="3969" custLinFactNeighborY="-24396">
        <dgm:presLayoutVars>
          <dgm:chMax val="1"/>
          <dgm:chPref val="1"/>
        </dgm:presLayoutVars>
      </dgm:prSet>
      <dgm:spPr/>
      <dgm:t>
        <a:bodyPr/>
        <a:lstStyle/>
        <a:p>
          <a:endParaRPr lang="en-GB"/>
        </a:p>
      </dgm:t>
    </dgm:pt>
    <dgm:pt modelId="{07EC5F87-D138-4E59-B44B-88BAB8B0F136}" type="pres">
      <dgm:prSet presAssocID="{4E7D1218-E4DA-4535-8D52-880C6FABC315}" presName="sibTrans" presStyleCnt="0"/>
      <dgm:spPr/>
    </dgm:pt>
    <dgm:pt modelId="{E8270C62-39D9-4989-9FB6-21193843070D}" type="pres">
      <dgm:prSet presAssocID="{9E5B7E6D-EEE0-4611-98C1-F5AD3B00A5AC}" presName="compNode" presStyleCnt="0"/>
      <dgm:spPr/>
    </dgm:pt>
    <dgm:pt modelId="{D4D07D7A-74A7-4141-B982-C839B62E2A04}" type="pres">
      <dgm:prSet presAssocID="{9E5B7E6D-EEE0-4611-98C1-F5AD3B00A5AC}" presName="iconRect" presStyleLbl="node1" presStyleIdx="2" presStyleCnt="3" custLinFactNeighborX="-4649" custLinFactNeighborY="-79608"/>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Irritant"/>
        </a:ext>
      </dgm:extLst>
    </dgm:pt>
    <dgm:pt modelId="{E22B1706-37A1-4F80-84E9-20B3E7009867}" type="pres">
      <dgm:prSet presAssocID="{9E5B7E6D-EEE0-4611-98C1-F5AD3B00A5AC}" presName="spaceRect" presStyleCnt="0"/>
      <dgm:spPr/>
    </dgm:pt>
    <dgm:pt modelId="{F8EC161C-F919-4A96-9B31-36A03527A6CC}" type="pres">
      <dgm:prSet presAssocID="{9E5B7E6D-EEE0-4611-98C1-F5AD3B00A5AC}" presName="textRect" presStyleLbl="revTx" presStyleIdx="2" presStyleCnt="3" custLinFactNeighborX="-1483" custLinFactNeighborY="-21991">
        <dgm:presLayoutVars>
          <dgm:chMax val="1"/>
          <dgm:chPref val="1"/>
        </dgm:presLayoutVars>
      </dgm:prSet>
      <dgm:spPr/>
      <dgm:t>
        <a:bodyPr/>
        <a:lstStyle/>
        <a:p>
          <a:endParaRPr lang="en-GB"/>
        </a:p>
      </dgm:t>
    </dgm:pt>
  </dgm:ptLst>
  <dgm:cxnLst>
    <dgm:cxn modelId="{ACF12391-353E-4CB0-951A-CCFF3C26F1EA}" srcId="{BF2651CD-AB6C-4D90-AD65-9E06425030B9}" destId="{3CC9728D-04A4-4C25-823E-02544CE31B44}" srcOrd="0" destOrd="0" parTransId="{28DD3BE2-68B6-40BE-94EF-0FAE1D54D51A}" sibTransId="{022796EB-C936-41F7-A777-A830BA883FD8}"/>
    <dgm:cxn modelId="{0C794C41-DA15-4516-8E69-DF7857390868}" type="presOf" srcId="{BF2651CD-AB6C-4D90-AD65-9E06425030B9}" destId="{2B425DC2-E437-4CEA-BEC5-6A8B1D0E9261}" srcOrd="0" destOrd="0" presId="urn:microsoft.com/office/officeart/2018/2/layout/IconLabelList"/>
    <dgm:cxn modelId="{BF779716-F6C0-4D09-8B4A-7AB2A61931C9}" srcId="{BF2651CD-AB6C-4D90-AD65-9E06425030B9}" destId="{9E5B7E6D-EEE0-4611-98C1-F5AD3B00A5AC}" srcOrd="2" destOrd="0" parTransId="{F740F378-60B9-4F4C-9DBD-ED27A2FDCF22}" sibTransId="{557EC1F2-28B0-473A-B260-1AFB0CD655D6}"/>
    <dgm:cxn modelId="{A9506234-E465-4CDE-B525-8F742F41C5F7}" type="presOf" srcId="{3CC9728D-04A4-4C25-823E-02544CE31B44}" destId="{5C3F510C-E558-4DB6-A203-EE99EB6F01C3}" srcOrd="0" destOrd="0" presId="urn:microsoft.com/office/officeart/2018/2/layout/IconLabelList"/>
    <dgm:cxn modelId="{1E7547AC-F455-4D55-AF4B-C322CC1FE84C}" type="presOf" srcId="{9E5B7E6D-EEE0-4611-98C1-F5AD3B00A5AC}" destId="{F8EC161C-F919-4A96-9B31-36A03527A6CC}" srcOrd="0" destOrd="0" presId="urn:microsoft.com/office/officeart/2018/2/layout/IconLabelList"/>
    <dgm:cxn modelId="{5C737F63-8D90-4A3C-B217-0C436262FAAD}" srcId="{BF2651CD-AB6C-4D90-AD65-9E06425030B9}" destId="{732885D6-33B6-493E-975F-53CF276A59F6}" srcOrd="1" destOrd="0" parTransId="{1C159DA8-F924-4D12-BE9C-938967634B8D}" sibTransId="{4E7D1218-E4DA-4535-8D52-880C6FABC315}"/>
    <dgm:cxn modelId="{CCE4264B-3513-4158-A33A-BA493BF80428}" type="presOf" srcId="{732885D6-33B6-493E-975F-53CF276A59F6}" destId="{003C8AB5-39B8-4F97-B804-61FCCAE92542}" srcOrd="0" destOrd="0" presId="urn:microsoft.com/office/officeart/2018/2/layout/IconLabelList"/>
    <dgm:cxn modelId="{0C8250E3-ABF5-4DBD-8B9F-62487E4B24CC}" type="presParOf" srcId="{2B425DC2-E437-4CEA-BEC5-6A8B1D0E9261}" destId="{B43A2682-1735-4D75-8FF4-A7646CC4D80A}" srcOrd="0" destOrd="0" presId="urn:microsoft.com/office/officeart/2018/2/layout/IconLabelList"/>
    <dgm:cxn modelId="{BD3EF3D1-8CCE-4175-B65E-9E04D1F8999F}" type="presParOf" srcId="{B43A2682-1735-4D75-8FF4-A7646CC4D80A}" destId="{1055D2CE-AA3C-4887-87F0-FF42F9F9A34A}" srcOrd="0" destOrd="0" presId="urn:microsoft.com/office/officeart/2018/2/layout/IconLabelList"/>
    <dgm:cxn modelId="{F745227D-1A4B-49AB-A609-36A88BE2A25D}" type="presParOf" srcId="{B43A2682-1735-4D75-8FF4-A7646CC4D80A}" destId="{2C0111E3-8082-4140-9785-26A964715178}" srcOrd="1" destOrd="0" presId="urn:microsoft.com/office/officeart/2018/2/layout/IconLabelList"/>
    <dgm:cxn modelId="{517C8059-3DFD-4244-853E-E2F33DE447AA}" type="presParOf" srcId="{B43A2682-1735-4D75-8FF4-A7646CC4D80A}" destId="{5C3F510C-E558-4DB6-A203-EE99EB6F01C3}" srcOrd="2" destOrd="0" presId="urn:microsoft.com/office/officeart/2018/2/layout/IconLabelList"/>
    <dgm:cxn modelId="{367EA5CD-80D4-4C31-B305-1D3E7B5ECDF6}" type="presParOf" srcId="{2B425DC2-E437-4CEA-BEC5-6A8B1D0E9261}" destId="{C2BA78B6-712C-4D56-BEC6-E5619B442106}" srcOrd="1" destOrd="0" presId="urn:microsoft.com/office/officeart/2018/2/layout/IconLabelList"/>
    <dgm:cxn modelId="{EF91D275-0EB8-423E-BD83-7CB77BDFF75E}" type="presParOf" srcId="{2B425DC2-E437-4CEA-BEC5-6A8B1D0E9261}" destId="{355B28A0-1E50-473A-B0EB-A87BAE2382FB}" srcOrd="2" destOrd="0" presId="urn:microsoft.com/office/officeart/2018/2/layout/IconLabelList"/>
    <dgm:cxn modelId="{3025DA4F-201E-4AE3-B5C3-2827033FEF48}" type="presParOf" srcId="{355B28A0-1E50-473A-B0EB-A87BAE2382FB}" destId="{F8223862-0C03-4B85-B64D-7920B88D3907}" srcOrd="0" destOrd="0" presId="urn:microsoft.com/office/officeart/2018/2/layout/IconLabelList"/>
    <dgm:cxn modelId="{87E96B84-D3EC-4E3C-9654-6214BFF3E55B}" type="presParOf" srcId="{355B28A0-1E50-473A-B0EB-A87BAE2382FB}" destId="{88ADAD7A-7427-4CBB-9655-0A736A54A313}" srcOrd="1" destOrd="0" presId="urn:microsoft.com/office/officeart/2018/2/layout/IconLabelList"/>
    <dgm:cxn modelId="{B4000C7B-059E-4B49-B341-8B29E850DB7C}" type="presParOf" srcId="{355B28A0-1E50-473A-B0EB-A87BAE2382FB}" destId="{003C8AB5-39B8-4F97-B804-61FCCAE92542}" srcOrd="2" destOrd="0" presId="urn:microsoft.com/office/officeart/2018/2/layout/IconLabelList"/>
    <dgm:cxn modelId="{CFF0E24D-5035-4FC9-A0E9-52E7FA2094FF}" type="presParOf" srcId="{2B425DC2-E437-4CEA-BEC5-6A8B1D0E9261}" destId="{07EC5F87-D138-4E59-B44B-88BAB8B0F136}" srcOrd="3" destOrd="0" presId="urn:microsoft.com/office/officeart/2018/2/layout/IconLabelList"/>
    <dgm:cxn modelId="{53194012-6735-4E4D-9651-FCFAC38572F6}" type="presParOf" srcId="{2B425DC2-E437-4CEA-BEC5-6A8B1D0E9261}" destId="{E8270C62-39D9-4989-9FB6-21193843070D}" srcOrd="4" destOrd="0" presId="urn:microsoft.com/office/officeart/2018/2/layout/IconLabelList"/>
    <dgm:cxn modelId="{B527A9D9-B901-440E-A613-CCB3F80377B0}" type="presParOf" srcId="{E8270C62-39D9-4989-9FB6-21193843070D}" destId="{D4D07D7A-74A7-4141-B982-C839B62E2A04}" srcOrd="0" destOrd="0" presId="urn:microsoft.com/office/officeart/2018/2/layout/IconLabelList"/>
    <dgm:cxn modelId="{9E910A1E-A199-441C-9ABC-096C6B9B3C1A}" type="presParOf" srcId="{E8270C62-39D9-4989-9FB6-21193843070D}" destId="{E22B1706-37A1-4F80-84E9-20B3E7009867}" srcOrd="1" destOrd="0" presId="urn:microsoft.com/office/officeart/2018/2/layout/IconLabelList"/>
    <dgm:cxn modelId="{CCFFE7DD-2FA9-49E9-86EA-6E02D6A62C3C}" type="presParOf" srcId="{E8270C62-39D9-4989-9FB6-21193843070D}" destId="{F8EC161C-F919-4A96-9B31-36A03527A6CC}" srcOrd="2" destOrd="0" presId="urn:microsoft.com/office/officeart/2018/2/layout/Icon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ED520F-31D8-48F4-B1F7-EDA1D5B77E16}" type="doc">
      <dgm:prSet loTypeId="urn:microsoft.com/office/officeart/2008/layout/LinedList" loCatId="list" qsTypeId="urn:microsoft.com/office/officeart/2005/8/quickstyle/simple1" qsCatId="simple" csTypeId="urn:microsoft.com/office/officeart/2005/8/colors/colorful1#3" csCatId="colorful" phldr="1"/>
      <dgm:spPr/>
      <dgm:t>
        <a:bodyPr/>
        <a:lstStyle/>
        <a:p>
          <a:endParaRPr lang="en-US"/>
        </a:p>
      </dgm:t>
    </dgm:pt>
    <dgm:pt modelId="{22A57E4F-7CD4-40BB-9540-9B0F6773E020}">
      <dgm:prSet/>
      <dgm:spPr/>
      <dgm:t>
        <a:bodyPr/>
        <a:lstStyle/>
        <a:p>
          <a:r>
            <a:rPr lang="en-GB" dirty="0"/>
            <a:t>Only the ones which are </a:t>
          </a:r>
          <a:r>
            <a:rPr lang="en-GB" dirty="0" err="1"/>
            <a:t>Fardh</a:t>
          </a:r>
          <a:r>
            <a:rPr lang="en-GB" dirty="0"/>
            <a:t> and </a:t>
          </a:r>
          <a:r>
            <a:rPr lang="en-GB" dirty="0" err="1"/>
            <a:t>Waajib</a:t>
          </a:r>
          <a:r>
            <a:rPr lang="en-GB" dirty="0"/>
            <a:t> which in the Hanafi Madhab are as follows:</a:t>
          </a:r>
          <a:endParaRPr lang="en-US" dirty="0"/>
        </a:p>
      </dgm:t>
    </dgm:pt>
    <dgm:pt modelId="{B08C4DCE-8248-49B5-ACDB-2674B891EC1E}" type="parTrans" cxnId="{4FC40D68-AE39-45AD-89BB-0073F219D6BF}">
      <dgm:prSet/>
      <dgm:spPr/>
      <dgm:t>
        <a:bodyPr/>
        <a:lstStyle/>
        <a:p>
          <a:endParaRPr lang="en-US"/>
        </a:p>
      </dgm:t>
    </dgm:pt>
    <dgm:pt modelId="{5B9AC53C-1EEE-4ACE-83C9-764F7C31B7A1}" type="sibTrans" cxnId="{4FC40D68-AE39-45AD-89BB-0073F219D6BF}">
      <dgm:prSet/>
      <dgm:spPr/>
      <dgm:t>
        <a:bodyPr/>
        <a:lstStyle/>
        <a:p>
          <a:endParaRPr lang="en-US"/>
        </a:p>
      </dgm:t>
    </dgm:pt>
    <dgm:pt modelId="{40E9B360-38F0-40BB-B4C1-1746A8279250}">
      <dgm:prSet/>
      <dgm:spPr/>
      <dgm:t>
        <a:bodyPr/>
        <a:lstStyle/>
        <a:p>
          <a:r>
            <a:rPr lang="en-GB" dirty="0"/>
            <a:t>2 </a:t>
          </a:r>
          <a:r>
            <a:rPr lang="en-GB" dirty="0" err="1"/>
            <a:t>Fardh</a:t>
          </a:r>
          <a:r>
            <a:rPr lang="en-GB" dirty="0"/>
            <a:t> of </a:t>
          </a:r>
          <a:r>
            <a:rPr lang="en-GB" dirty="0" err="1"/>
            <a:t>Fajr</a:t>
          </a:r>
          <a:endParaRPr lang="en-US" dirty="0"/>
        </a:p>
      </dgm:t>
    </dgm:pt>
    <dgm:pt modelId="{59EC4E93-C09E-4C81-B01E-A7482B7C770E}" type="parTrans" cxnId="{0BCD6F36-6AC8-44BA-A430-C2CE4B58DBF1}">
      <dgm:prSet/>
      <dgm:spPr/>
      <dgm:t>
        <a:bodyPr/>
        <a:lstStyle/>
        <a:p>
          <a:endParaRPr lang="en-US"/>
        </a:p>
      </dgm:t>
    </dgm:pt>
    <dgm:pt modelId="{47AD922D-18FA-41EA-89AD-CCFF8B7F0EA0}" type="sibTrans" cxnId="{0BCD6F36-6AC8-44BA-A430-C2CE4B58DBF1}">
      <dgm:prSet/>
      <dgm:spPr/>
      <dgm:t>
        <a:bodyPr/>
        <a:lstStyle/>
        <a:p>
          <a:endParaRPr lang="en-US"/>
        </a:p>
      </dgm:t>
    </dgm:pt>
    <dgm:pt modelId="{3CC2EAB8-697B-4CAC-9753-5FE659BA027E}">
      <dgm:prSet/>
      <dgm:spPr/>
      <dgm:t>
        <a:bodyPr/>
        <a:lstStyle/>
        <a:p>
          <a:r>
            <a:rPr lang="en-GB"/>
            <a:t>4 Fardh of Zuhr</a:t>
          </a:r>
          <a:br>
            <a:rPr lang="en-GB"/>
          </a:br>
          <a:r>
            <a:rPr lang="en-GB"/>
            <a:t>   </a:t>
          </a:r>
          <a:endParaRPr lang="en-US"/>
        </a:p>
      </dgm:t>
    </dgm:pt>
    <dgm:pt modelId="{C48AA150-B5A8-412C-B49B-FE7C5CBAF314}" type="parTrans" cxnId="{A624DF9B-1E70-4EAB-A752-29255750B7B8}">
      <dgm:prSet/>
      <dgm:spPr/>
      <dgm:t>
        <a:bodyPr/>
        <a:lstStyle/>
        <a:p>
          <a:endParaRPr lang="en-US"/>
        </a:p>
      </dgm:t>
    </dgm:pt>
    <dgm:pt modelId="{BB80CAF9-9B2B-4595-8DE7-D56814461E47}" type="sibTrans" cxnId="{A624DF9B-1E70-4EAB-A752-29255750B7B8}">
      <dgm:prSet/>
      <dgm:spPr/>
      <dgm:t>
        <a:bodyPr/>
        <a:lstStyle/>
        <a:p>
          <a:endParaRPr lang="en-US"/>
        </a:p>
      </dgm:t>
    </dgm:pt>
    <dgm:pt modelId="{6364F1CE-B707-4EEF-94E2-F072AB92928F}">
      <dgm:prSet/>
      <dgm:spPr/>
      <dgm:t>
        <a:bodyPr/>
        <a:lstStyle/>
        <a:p>
          <a:r>
            <a:rPr lang="en-GB"/>
            <a:t>4 Fardh of Asr</a:t>
          </a:r>
          <a:br>
            <a:rPr lang="en-GB"/>
          </a:br>
          <a:r>
            <a:rPr lang="en-GB"/>
            <a:t>   </a:t>
          </a:r>
          <a:endParaRPr lang="en-US"/>
        </a:p>
      </dgm:t>
    </dgm:pt>
    <dgm:pt modelId="{0BB93F7F-2E27-4EC4-8D47-B54048DF4104}" type="parTrans" cxnId="{EE1CC9CD-4995-41EB-B4ED-FB88D23640B8}">
      <dgm:prSet/>
      <dgm:spPr/>
      <dgm:t>
        <a:bodyPr/>
        <a:lstStyle/>
        <a:p>
          <a:endParaRPr lang="en-US"/>
        </a:p>
      </dgm:t>
    </dgm:pt>
    <dgm:pt modelId="{894DCFE7-94B8-45BC-8A91-DC220C44CC7C}" type="sibTrans" cxnId="{EE1CC9CD-4995-41EB-B4ED-FB88D23640B8}">
      <dgm:prSet/>
      <dgm:spPr/>
      <dgm:t>
        <a:bodyPr/>
        <a:lstStyle/>
        <a:p>
          <a:endParaRPr lang="en-US"/>
        </a:p>
      </dgm:t>
    </dgm:pt>
    <dgm:pt modelId="{A0ABE8C7-3342-4D87-B2D3-EBA40E81C511}">
      <dgm:prSet/>
      <dgm:spPr/>
      <dgm:t>
        <a:bodyPr/>
        <a:lstStyle/>
        <a:p>
          <a:r>
            <a:rPr lang="en-GB"/>
            <a:t>3 Fardh of Maghrib</a:t>
          </a:r>
          <a:endParaRPr lang="en-US"/>
        </a:p>
      </dgm:t>
    </dgm:pt>
    <dgm:pt modelId="{B2BAB72F-00B8-4B7D-89D9-5AF6D3F70CC4}" type="parTrans" cxnId="{5927FE01-3637-40E6-A34C-1D5C93A8D2F8}">
      <dgm:prSet/>
      <dgm:spPr/>
      <dgm:t>
        <a:bodyPr/>
        <a:lstStyle/>
        <a:p>
          <a:endParaRPr lang="en-US"/>
        </a:p>
      </dgm:t>
    </dgm:pt>
    <dgm:pt modelId="{A3C1F0D8-DFF0-4905-AE1D-CA0064B92794}" type="sibTrans" cxnId="{5927FE01-3637-40E6-A34C-1D5C93A8D2F8}">
      <dgm:prSet/>
      <dgm:spPr/>
      <dgm:t>
        <a:bodyPr/>
        <a:lstStyle/>
        <a:p>
          <a:endParaRPr lang="en-US"/>
        </a:p>
      </dgm:t>
    </dgm:pt>
    <dgm:pt modelId="{67FB1B8B-6677-4279-89E9-E4E2E8104FE5}">
      <dgm:prSet/>
      <dgm:spPr/>
      <dgm:t>
        <a:bodyPr/>
        <a:lstStyle/>
        <a:p>
          <a:r>
            <a:rPr lang="en-GB"/>
            <a:t>4 Fardh of Isha</a:t>
          </a:r>
          <a:endParaRPr lang="en-US"/>
        </a:p>
      </dgm:t>
    </dgm:pt>
    <dgm:pt modelId="{E6D73252-053B-4614-903B-9C7ACC697C59}" type="parTrans" cxnId="{103B3CE2-0F69-45E8-9470-E66E83879141}">
      <dgm:prSet/>
      <dgm:spPr/>
      <dgm:t>
        <a:bodyPr/>
        <a:lstStyle/>
        <a:p>
          <a:endParaRPr lang="en-US"/>
        </a:p>
      </dgm:t>
    </dgm:pt>
    <dgm:pt modelId="{3500B840-F6C7-409F-B97D-49829A1DB202}" type="sibTrans" cxnId="{103B3CE2-0F69-45E8-9470-E66E83879141}">
      <dgm:prSet/>
      <dgm:spPr/>
      <dgm:t>
        <a:bodyPr/>
        <a:lstStyle/>
        <a:p>
          <a:endParaRPr lang="en-US"/>
        </a:p>
      </dgm:t>
    </dgm:pt>
    <dgm:pt modelId="{CADAEBD5-90B9-4193-9A76-0DDBB715A8F3}">
      <dgm:prSet/>
      <dgm:spPr/>
      <dgm:t>
        <a:bodyPr/>
        <a:lstStyle/>
        <a:p>
          <a:r>
            <a:rPr lang="en-GB" dirty="0"/>
            <a:t>3 </a:t>
          </a:r>
          <a:r>
            <a:rPr lang="en-GB" dirty="0" err="1" smtClean="0"/>
            <a:t>Rakaats</a:t>
          </a:r>
          <a:r>
            <a:rPr lang="en-GB" dirty="0" smtClean="0"/>
            <a:t> </a:t>
          </a:r>
          <a:r>
            <a:rPr lang="en-GB" dirty="0" err="1" smtClean="0"/>
            <a:t>Waajib</a:t>
          </a:r>
          <a:r>
            <a:rPr lang="en-GB" dirty="0" smtClean="0"/>
            <a:t> </a:t>
          </a:r>
          <a:r>
            <a:rPr lang="en-GB" dirty="0"/>
            <a:t>of </a:t>
          </a:r>
          <a:r>
            <a:rPr lang="en-GB" dirty="0" err="1"/>
            <a:t>Wit'r</a:t>
          </a:r>
          <a:endParaRPr lang="en-US" dirty="0"/>
        </a:p>
      </dgm:t>
    </dgm:pt>
    <dgm:pt modelId="{2A2B3914-B23F-4078-9761-81800C124E59}" type="parTrans" cxnId="{E714EAB9-38A6-4334-A9A4-362C5454FA25}">
      <dgm:prSet/>
      <dgm:spPr/>
      <dgm:t>
        <a:bodyPr/>
        <a:lstStyle/>
        <a:p>
          <a:endParaRPr lang="en-US"/>
        </a:p>
      </dgm:t>
    </dgm:pt>
    <dgm:pt modelId="{8C989FF3-6FE4-4E73-90B5-74D7E2D11FA1}" type="sibTrans" cxnId="{E714EAB9-38A6-4334-A9A4-362C5454FA25}">
      <dgm:prSet/>
      <dgm:spPr/>
      <dgm:t>
        <a:bodyPr/>
        <a:lstStyle/>
        <a:p>
          <a:endParaRPr lang="en-US"/>
        </a:p>
      </dgm:t>
    </dgm:pt>
    <dgm:pt modelId="{A148FC0F-BA65-094A-8C4A-14738EEE239E}" type="pres">
      <dgm:prSet presAssocID="{05ED520F-31D8-48F4-B1F7-EDA1D5B77E16}" presName="vert0" presStyleCnt="0">
        <dgm:presLayoutVars>
          <dgm:dir/>
          <dgm:animOne val="branch"/>
          <dgm:animLvl val="lvl"/>
        </dgm:presLayoutVars>
      </dgm:prSet>
      <dgm:spPr/>
      <dgm:t>
        <a:bodyPr/>
        <a:lstStyle/>
        <a:p>
          <a:endParaRPr lang="en-GB"/>
        </a:p>
      </dgm:t>
    </dgm:pt>
    <dgm:pt modelId="{CEFAE6D9-B20F-A645-94FD-6A6CF5CCF2B6}" type="pres">
      <dgm:prSet presAssocID="{22A57E4F-7CD4-40BB-9540-9B0F6773E020}" presName="thickLine" presStyleLbl="alignNode1" presStyleIdx="0" presStyleCnt="7"/>
      <dgm:spPr/>
    </dgm:pt>
    <dgm:pt modelId="{BF60778E-364F-B24C-8EBE-8C08F13DE73D}" type="pres">
      <dgm:prSet presAssocID="{22A57E4F-7CD4-40BB-9540-9B0F6773E020}" presName="horz1" presStyleCnt="0"/>
      <dgm:spPr/>
    </dgm:pt>
    <dgm:pt modelId="{86BF4A6F-EF75-7647-A3D8-7816B7B63924}" type="pres">
      <dgm:prSet presAssocID="{22A57E4F-7CD4-40BB-9540-9B0F6773E020}" presName="tx1" presStyleLbl="revTx" presStyleIdx="0" presStyleCnt="7"/>
      <dgm:spPr/>
      <dgm:t>
        <a:bodyPr/>
        <a:lstStyle/>
        <a:p>
          <a:endParaRPr lang="en-GB"/>
        </a:p>
      </dgm:t>
    </dgm:pt>
    <dgm:pt modelId="{FDA9CC03-7ECB-3B4F-9D7F-5609632F77DC}" type="pres">
      <dgm:prSet presAssocID="{22A57E4F-7CD4-40BB-9540-9B0F6773E020}" presName="vert1" presStyleCnt="0"/>
      <dgm:spPr/>
    </dgm:pt>
    <dgm:pt modelId="{6138A514-76EE-AB49-9042-4113E25C7D69}" type="pres">
      <dgm:prSet presAssocID="{40E9B360-38F0-40BB-B4C1-1746A8279250}" presName="thickLine" presStyleLbl="alignNode1" presStyleIdx="1" presStyleCnt="7"/>
      <dgm:spPr/>
    </dgm:pt>
    <dgm:pt modelId="{AB09B76F-BCCD-8944-A6E3-89593B55C750}" type="pres">
      <dgm:prSet presAssocID="{40E9B360-38F0-40BB-B4C1-1746A8279250}" presName="horz1" presStyleCnt="0"/>
      <dgm:spPr/>
    </dgm:pt>
    <dgm:pt modelId="{11B1342A-DCAE-E041-8655-8FCB4739DD0B}" type="pres">
      <dgm:prSet presAssocID="{40E9B360-38F0-40BB-B4C1-1746A8279250}" presName="tx1" presStyleLbl="revTx" presStyleIdx="1" presStyleCnt="7"/>
      <dgm:spPr/>
      <dgm:t>
        <a:bodyPr/>
        <a:lstStyle/>
        <a:p>
          <a:endParaRPr lang="en-GB"/>
        </a:p>
      </dgm:t>
    </dgm:pt>
    <dgm:pt modelId="{B28E950F-D782-7D4F-AEAA-BB5A13B684B4}" type="pres">
      <dgm:prSet presAssocID="{40E9B360-38F0-40BB-B4C1-1746A8279250}" presName="vert1" presStyleCnt="0"/>
      <dgm:spPr/>
    </dgm:pt>
    <dgm:pt modelId="{A0AE94C6-B0C7-0A4C-A365-F44B983616B9}" type="pres">
      <dgm:prSet presAssocID="{3CC2EAB8-697B-4CAC-9753-5FE659BA027E}" presName="thickLine" presStyleLbl="alignNode1" presStyleIdx="2" presStyleCnt="7"/>
      <dgm:spPr/>
    </dgm:pt>
    <dgm:pt modelId="{C5F4B5E0-7954-294D-8B84-11B6DBF5E1E1}" type="pres">
      <dgm:prSet presAssocID="{3CC2EAB8-697B-4CAC-9753-5FE659BA027E}" presName="horz1" presStyleCnt="0"/>
      <dgm:spPr/>
    </dgm:pt>
    <dgm:pt modelId="{151B6655-5168-A940-AA34-9D7A39518374}" type="pres">
      <dgm:prSet presAssocID="{3CC2EAB8-697B-4CAC-9753-5FE659BA027E}" presName="tx1" presStyleLbl="revTx" presStyleIdx="2" presStyleCnt="7"/>
      <dgm:spPr/>
      <dgm:t>
        <a:bodyPr/>
        <a:lstStyle/>
        <a:p>
          <a:endParaRPr lang="en-GB"/>
        </a:p>
      </dgm:t>
    </dgm:pt>
    <dgm:pt modelId="{CD05A30D-11DC-3946-886F-EA5F268D8BE8}" type="pres">
      <dgm:prSet presAssocID="{3CC2EAB8-697B-4CAC-9753-5FE659BA027E}" presName="vert1" presStyleCnt="0"/>
      <dgm:spPr/>
    </dgm:pt>
    <dgm:pt modelId="{EFCCF5DC-65C1-0C41-9AF4-9AB5753894A2}" type="pres">
      <dgm:prSet presAssocID="{6364F1CE-B707-4EEF-94E2-F072AB92928F}" presName="thickLine" presStyleLbl="alignNode1" presStyleIdx="3" presStyleCnt="7"/>
      <dgm:spPr/>
    </dgm:pt>
    <dgm:pt modelId="{3ECA9299-647B-9349-877A-B2BD1DB7C313}" type="pres">
      <dgm:prSet presAssocID="{6364F1CE-B707-4EEF-94E2-F072AB92928F}" presName="horz1" presStyleCnt="0"/>
      <dgm:spPr/>
    </dgm:pt>
    <dgm:pt modelId="{8AF51CA2-743F-8741-AEF1-ACBF1604A00B}" type="pres">
      <dgm:prSet presAssocID="{6364F1CE-B707-4EEF-94E2-F072AB92928F}" presName="tx1" presStyleLbl="revTx" presStyleIdx="3" presStyleCnt="7"/>
      <dgm:spPr/>
      <dgm:t>
        <a:bodyPr/>
        <a:lstStyle/>
        <a:p>
          <a:endParaRPr lang="en-GB"/>
        </a:p>
      </dgm:t>
    </dgm:pt>
    <dgm:pt modelId="{FD03F5F3-4B91-EB4B-B298-CD8FEAC8B40B}" type="pres">
      <dgm:prSet presAssocID="{6364F1CE-B707-4EEF-94E2-F072AB92928F}" presName="vert1" presStyleCnt="0"/>
      <dgm:spPr/>
    </dgm:pt>
    <dgm:pt modelId="{B4B8178B-40F3-ED44-8F7B-43C8813DF0D7}" type="pres">
      <dgm:prSet presAssocID="{A0ABE8C7-3342-4D87-B2D3-EBA40E81C511}" presName="thickLine" presStyleLbl="alignNode1" presStyleIdx="4" presStyleCnt="7"/>
      <dgm:spPr/>
    </dgm:pt>
    <dgm:pt modelId="{EA3A2094-83BA-6444-8DA2-F9DD3281E988}" type="pres">
      <dgm:prSet presAssocID="{A0ABE8C7-3342-4D87-B2D3-EBA40E81C511}" presName="horz1" presStyleCnt="0"/>
      <dgm:spPr/>
    </dgm:pt>
    <dgm:pt modelId="{F7A0FEE8-FDD7-1E4C-A20D-F4AD68887AC0}" type="pres">
      <dgm:prSet presAssocID="{A0ABE8C7-3342-4D87-B2D3-EBA40E81C511}" presName="tx1" presStyleLbl="revTx" presStyleIdx="4" presStyleCnt="7"/>
      <dgm:spPr/>
      <dgm:t>
        <a:bodyPr/>
        <a:lstStyle/>
        <a:p>
          <a:endParaRPr lang="en-GB"/>
        </a:p>
      </dgm:t>
    </dgm:pt>
    <dgm:pt modelId="{2CE8C557-C99E-7D46-87E7-470A93F61736}" type="pres">
      <dgm:prSet presAssocID="{A0ABE8C7-3342-4D87-B2D3-EBA40E81C511}" presName="vert1" presStyleCnt="0"/>
      <dgm:spPr/>
    </dgm:pt>
    <dgm:pt modelId="{641CCB7F-0CA0-544A-8E54-D06FDCF2702A}" type="pres">
      <dgm:prSet presAssocID="{67FB1B8B-6677-4279-89E9-E4E2E8104FE5}" presName="thickLine" presStyleLbl="alignNode1" presStyleIdx="5" presStyleCnt="7"/>
      <dgm:spPr/>
    </dgm:pt>
    <dgm:pt modelId="{1E203583-97FE-BD4E-83A9-F53D29334164}" type="pres">
      <dgm:prSet presAssocID="{67FB1B8B-6677-4279-89E9-E4E2E8104FE5}" presName="horz1" presStyleCnt="0"/>
      <dgm:spPr/>
    </dgm:pt>
    <dgm:pt modelId="{E7429E6D-142D-2040-903F-BAA9C79E61E9}" type="pres">
      <dgm:prSet presAssocID="{67FB1B8B-6677-4279-89E9-E4E2E8104FE5}" presName="tx1" presStyleLbl="revTx" presStyleIdx="5" presStyleCnt="7"/>
      <dgm:spPr/>
      <dgm:t>
        <a:bodyPr/>
        <a:lstStyle/>
        <a:p>
          <a:endParaRPr lang="en-GB"/>
        </a:p>
      </dgm:t>
    </dgm:pt>
    <dgm:pt modelId="{B8401C35-FBE9-F54E-B207-D77376299F6D}" type="pres">
      <dgm:prSet presAssocID="{67FB1B8B-6677-4279-89E9-E4E2E8104FE5}" presName="vert1" presStyleCnt="0"/>
      <dgm:spPr/>
    </dgm:pt>
    <dgm:pt modelId="{D5D0EF61-0837-264E-B864-3FC85A0A31E0}" type="pres">
      <dgm:prSet presAssocID="{CADAEBD5-90B9-4193-9A76-0DDBB715A8F3}" presName="thickLine" presStyleLbl="alignNode1" presStyleIdx="6" presStyleCnt="7"/>
      <dgm:spPr/>
    </dgm:pt>
    <dgm:pt modelId="{1365DFAE-1E21-6043-976D-6C784FA9AA4B}" type="pres">
      <dgm:prSet presAssocID="{CADAEBD5-90B9-4193-9A76-0DDBB715A8F3}" presName="horz1" presStyleCnt="0"/>
      <dgm:spPr/>
    </dgm:pt>
    <dgm:pt modelId="{B05A7890-39BA-6B43-B3F2-2CFACDFB588C}" type="pres">
      <dgm:prSet presAssocID="{CADAEBD5-90B9-4193-9A76-0DDBB715A8F3}" presName="tx1" presStyleLbl="revTx" presStyleIdx="6" presStyleCnt="7"/>
      <dgm:spPr/>
      <dgm:t>
        <a:bodyPr/>
        <a:lstStyle/>
        <a:p>
          <a:endParaRPr lang="en-GB"/>
        </a:p>
      </dgm:t>
    </dgm:pt>
    <dgm:pt modelId="{3E7D20E9-00E0-1248-8B39-4F23EF883ABF}" type="pres">
      <dgm:prSet presAssocID="{CADAEBD5-90B9-4193-9A76-0DDBB715A8F3}" presName="vert1" presStyleCnt="0"/>
      <dgm:spPr/>
    </dgm:pt>
  </dgm:ptLst>
  <dgm:cxnLst>
    <dgm:cxn modelId="{7F7BB06B-2AD1-6A41-98A5-7A2306456379}" type="presOf" srcId="{A0ABE8C7-3342-4D87-B2D3-EBA40E81C511}" destId="{F7A0FEE8-FDD7-1E4C-A20D-F4AD68887AC0}" srcOrd="0" destOrd="0" presId="urn:microsoft.com/office/officeart/2008/layout/LinedList"/>
    <dgm:cxn modelId="{A1CA1FA8-D7CD-094B-A8C6-7EBA0357A2F7}" type="presOf" srcId="{3CC2EAB8-697B-4CAC-9753-5FE659BA027E}" destId="{151B6655-5168-A940-AA34-9D7A39518374}" srcOrd="0" destOrd="0" presId="urn:microsoft.com/office/officeart/2008/layout/LinedList"/>
    <dgm:cxn modelId="{EE1CC9CD-4995-41EB-B4ED-FB88D23640B8}" srcId="{05ED520F-31D8-48F4-B1F7-EDA1D5B77E16}" destId="{6364F1CE-B707-4EEF-94E2-F072AB92928F}" srcOrd="3" destOrd="0" parTransId="{0BB93F7F-2E27-4EC4-8D47-B54048DF4104}" sibTransId="{894DCFE7-94B8-45BC-8A91-DC220C44CC7C}"/>
    <dgm:cxn modelId="{98DDCB62-09C8-DF47-B9F4-821C6E90FF48}" type="presOf" srcId="{22A57E4F-7CD4-40BB-9540-9B0F6773E020}" destId="{86BF4A6F-EF75-7647-A3D8-7816B7B63924}" srcOrd="0" destOrd="0" presId="urn:microsoft.com/office/officeart/2008/layout/LinedList"/>
    <dgm:cxn modelId="{103B3CE2-0F69-45E8-9470-E66E83879141}" srcId="{05ED520F-31D8-48F4-B1F7-EDA1D5B77E16}" destId="{67FB1B8B-6677-4279-89E9-E4E2E8104FE5}" srcOrd="5" destOrd="0" parTransId="{E6D73252-053B-4614-903B-9C7ACC697C59}" sibTransId="{3500B840-F6C7-409F-B97D-49829A1DB202}"/>
    <dgm:cxn modelId="{2BEB7EC3-BB4A-3241-ABB3-AF7269F87AA2}" type="presOf" srcId="{67FB1B8B-6677-4279-89E9-E4E2E8104FE5}" destId="{E7429E6D-142D-2040-903F-BAA9C79E61E9}" srcOrd="0" destOrd="0" presId="urn:microsoft.com/office/officeart/2008/layout/LinedList"/>
    <dgm:cxn modelId="{E714EAB9-38A6-4334-A9A4-362C5454FA25}" srcId="{05ED520F-31D8-48F4-B1F7-EDA1D5B77E16}" destId="{CADAEBD5-90B9-4193-9A76-0DDBB715A8F3}" srcOrd="6" destOrd="0" parTransId="{2A2B3914-B23F-4078-9761-81800C124E59}" sibTransId="{8C989FF3-6FE4-4E73-90B5-74D7E2D11FA1}"/>
    <dgm:cxn modelId="{1148FA0D-9088-FD40-AE14-73E127541FA8}" type="presOf" srcId="{40E9B360-38F0-40BB-B4C1-1746A8279250}" destId="{11B1342A-DCAE-E041-8655-8FCB4739DD0B}" srcOrd="0" destOrd="0" presId="urn:microsoft.com/office/officeart/2008/layout/LinedList"/>
    <dgm:cxn modelId="{4FC40D68-AE39-45AD-89BB-0073F219D6BF}" srcId="{05ED520F-31D8-48F4-B1F7-EDA1D5B77E16}" destId="{22A57E4F-7CD4-40BB-9540-9B0F6773E020}" srcOrd="0" destOrd="0" parTransId="{B08C4DCE-8248-49B5-ACDB-2674B891EC1E}" sibTransId="{5B9AC53C-1EEE-4ACE-83C9-764F7C31B7A1}"/>
    <dgm:cxn modelId="{0BCD6F36-6AC8-44BA-A430-C2CE4B58DBF1}" srcId="{05ED520F-31D8-48F4-B1F7-EDA1D5B77E16}" destId="{40E9B360-38F0-40BB-B4C1-1746A8279250}" srcOrd="1" destOrd="0" parTransId="{59EC4E93-C09E-4C81-B01E-A7482B7C770E}" sibTransId="{47AD922D-18FA-41EA-89AD-CCFF8B7F0EA0}"/>
    <dgm:cxn modelId="{A624DF9B-1E70-4EAB-A752-29255750B7B8}" srcId="{05ED520F-31D8-48F4-B1F7-EDA1D5B77E16}" destId="{3CC2EAB8-697B-4CAC-9753-5FE659BA027E}" srcOrd="2" destOrd="0" parTransId="{C48AA150-B5A8-412C-B49B-FE7C5CBAF314}" sibTransId="{BB80CAF9-9B2B-4595-8DE7-D56814461E47}"/>
    <dgm:cxn modelId="{5927FE01-3637-40E6-A34C-1D5C93A8D2F8}" srcId="{05ED520F-31D8-48F4-B1F7-EDA1D5B77E16}" destId="{A0ABE8C7-3342-4D87-B2D3-EBA40E81C511}" srcOrd="4" destOrd="0" parTransId="{B2BAB72F-00B8-4B7D-89D9-5AF6D3F70CC4}" sibTransId="{A3C1F0D8-DFF0-4905-AE1D-CA0064B92794}"/>
    <dgm:cxn modelId="{E29F58B5-6943-E54E-B3FB-4D35D160BDF6}" type="presOf" srcId="{6364F1CE-B707-4EEF-94E2-F072AB92928F}" destId="{8AF51CA2-743F-8741-AEF1-ACBF1604A00B}" srcOrd="0" destOrd="0" presId="urn:microsoft.com/office/officeart/2008/layout/LinedList"/>
    <dgm:cxn modelId="{F6C8D64F-AEA9-254B-8E7A-533B70ED682C}" type="presOf" srcId="{CADAEBD5-90B9-4193-9A76-0DDBB715A8F3}" destId="{B05A7890-39BA-6B43-B3F2-2CFACDFB588C}" srcOrd="0" destOrd="0" presId="urn:microsoft.com/office/officeart/2008/layout/LinedList"/>
    <dgm:cxn modelId="{C1332770-9F20-6140-828E-CCC199F332EB}" type="presOf" srcId="{05ED520F-31D8-48F4-B1F7-EDA1D5B77E16}" destId="{A148FC0F-BA65-094A-8C4A-14738EEE239E}" srcOrd="0" destOrd="0" presId="urn:microsoft.com/office/officeart/2008/layout/LinedList"/>
    <dgm:cxn modelId="{91722037-28BF-8E43-83B3-82A3F48995D5}" type="presParOf" srcId="{A148FC0F-BA65-094A-8C4A-14738EEE239E}" destId="{CEFAE6D9-B20F-A645-94FD-6A6CF5CCF2B6}" srcOrd="0" destOrd="0" presId="urn:microsoft.com/office/officeart/2008/layout/LinedList"/>
    <dgm:cxn modelId="{8CFB607B-CE9D-624D-B95B-06263B397C2C}" type="presParOf" srcId="{A148FC0F-BA65-094A-8C4A-14738EEE239E}" destId="{BF60778E-364F-B24C-8EBE-8C08F13DE73D}" srcOrd="1" destOrd="0" presId="urn:microsoft.com/office/officeart/2008/layout/LinedList"/>
    <dgm:cxn modelId="{E7355192-C9D6-0C4D-83CD-84985F8A090B}" type="presParOf" srcId="{BF60778E-364F-B24C-8EBE-8C08F13DE73D}" destId="{86BF4A6F-EF75-7647-A3D8-7816B7B63924}" srcOrd="0" destOrd="0" presId="urn:microsoft.com/office/officeart/2008/layout/LinedList"/>
    <dgm:cxn modelId="{4B12B2B0-2EA3-5748-A413-4B53F8D2B200}" type="presParOf" srcId="{BF60778E-364F-B24C-8EBE-8C08F13DE73D}" destId="{FDA9CC03-7ECB-3B4F-9D7F-5609632F77DC}" srcOrd="1" destOrd="0" presId="urn:microsoft.com/office/officeart/2008/layout/LinedList"/>
    <dgm:cxn modelId="{4A3A0E8C-800F-E544-8408-153E385CE7F2}" type="presParOf" srcId="{A148FC0F-BA65-094A-8C4A-14738EEE239E}" destId="{6138A514-76EE-AB49-9042-4113E25C7D69}" srcOrd="2" destOrd="0" presId="urn:microsoft.com/office/officeart/2008/layout/LinedList"/>
    <dgm:cxn modelId="{4FFB1747-1B0A-5A4B-90BC-D21FB0C4426D}" type="presParOf" srcId="{A148FC0F-BA65-094A-8C4A-14738EEE239E}" destId="{AB09B76F-BCCD-8944-A6E3-89593B55C750}" srcOrd="3" destOrd="0" presId="urn:microsoft.com/office/officeart/2008/layout/LinedList"/>
    <dgm:cxn modelId="{E1EB9F65-6492-1B43-8F08-76C88DE0C3C7}" type="presParOf" srcId="{AB09B76F-BCCD-8944-A6E3-89593B55C750}" destId="{11B1342A-DCAE-E041-8655-8FCB4739DD0B}" srcOrd="0" destOrd="0" presId="urn:microsoft.com/office/officeart/2008/layout/LinedList"/>
    <dgm:cxn modelId="{04268681-A45E-5548-8ECC-D59AE776D3FF}" type="presParOf" srcId="{AB09B76F-BCCD-8944-A6E3-89593B55C750}" destId="{B28E950F-D782-7D4F-AEAA-BB5A13B684B4}" srcOrd="1" destOrd="0" presId="urn:microsoft.com/office/officeart/2008/layout/LinedList"/>
    <dgm:cxn modelId="{65886D32-FA87-E64B-AF33-ABB33E6F04C2}" type="presParOf" srcId="{A148FC0F-BA65-094A-8C4A-14738EEE239E}" destId="{A0AE94C6-B0C7-0A4C-A365-F44B983616B9}" srcOrd="4" destOrd="0" presId="urn:microsoft.com/office/officeart/2008/layout/LinedList"/>
    <dgm:cxn modelId="{6D2A643A-8AF0-7F44-BEF2-2151F23FA866}" type="presParOf" srcId="{A148FC0F-BA65-094A-8C4A-14738EEE239E}" destId="{C5F4B5E0-7954-294D-8B84-11B6DBF5E1E1}" srcOrd="5" destOrd="0" presId="urn:microsoft.com/office/officeart/2008/layout/LinedList"/>
    <dgm:cxn modelId="{A9695899-F493-564F-8CA9-C80552091114}" type="presParOf" srcId="{C5F4B5E0-7954-294D-8B84-11B6DBF5E1E1}" destId="{151B6655-5168-A940-AA34-9D7A39518374}" srcOrd="0" destOrd="0" presId="urn:microsoft.com/office/officeart/2008/layout/LinedList"/>
    <dgm:cxn modelId="{F8B9D624-29F3-4C4F-A52C-560564C04305}" type="presParOf" srcId="{C5F4B5E0-7954-294D-8B84-11B6DBF5E1E1}" destId="{CD05A30D-11DC-3946-886F-EA5F268D8BE8}" srcOrd="1" destOrd="0" presId="urn:microsoft.com/office/officeart/2008/layout/LinedList"/>
    <dgm:cxn modelId="{10952C80-5354-714E-BF3B-E0EC6EB9E4C9}" type="presParOf" srcId="{A148FC0F-BA65-094A-8C4A-14738EEE239E}" destId="{EFCCF5DC-65C1-0C41-9AF4-9AB5753894A2}" srcOrd="6" destOrd="0" presId="urn:microsoft.com/office/officeart/2008/layout/LinedList"/>
    <dgm:cxn modelId="{FEB6D631-FA84-3347-84EF-BD812F83BE9C}" type="presParOf" srcId="{A148FC0F-BA65-094A-8C4A-14738EEE239E}" destId="{3ECA9299-647B-9349-877A-B2BD1DB7C313}" srcOrd="7" destOrd="0" presId="urn:microsoft.com/office/officeart/2008/layout/LinedList"/>
    <dgm:cxn modelId="{0974E1C1-B5E5-E540-908F-D00F28466E9A}" type="presParOf" srcId="{3ECA9299-647B-9349-877A-B2BD1DB7C313}" destId="{8AF51CA2-743F-8741-AEF1-ACBF1604A00B}" srcOrd="0" destOrd="0" presId="urn:microsoft.com/office/officeart/2008/layout/LinedList"/>
    <dgm:cxn modelId="{58294395-A90A-364C-9E86-C47CCA045E95}" type="presParOf" srcId="{3ECA9299-647B-9349-877A-B2BD1DB7C313}" destId="{FD03F5F3-4B91-EB4B-B298-CD8FEAC8B40B}" srcOrd="1" destOrd="0" presId="urn:microsoft.com/office/officeart/2008/layout/LinedList"/>
    <dgm:cxn modelId="{7AD72D5A-5211-7D4F-A9EC-C87680AC0802}" type="presParOf" srcId="{A148FC0F-BA65-094A-8C4A-14738EEE239E}" destId="{B4B8178B-40F3-ED44-8F7B-43C8813DF0D7}" srcOrd="8" destOrd="0" presId="urn:microsoft.com/office/officeart/2008/layout/LinedList"/>
    <dgm:cxn modelId="{CE0E011C-17D2-424D-A6A8-D853A5A9E657}" type="presParOf" srcId="{A148FC0F-BA65-094A-8C4A-14738EEE239E}" destId="{EA3A2094-83BA-6444-8DA2-F9DD3281E988}" srcOrd="9" destOrd="0" presId="urn:microsoft.com/office/officeart/2008/layout/LinedList"/>
    <dgm:cxn modelId="{20B68AC9-A8FD-104E-B76E-CC4BCB1ABFAE}" type="presParOf" srcId="{EA3A2094-83BA-6444-8DA2-F9DD3281E988}" destId="{F7A0FEE8-FDD7-1E4C-A20D-F4AD68887AC0}" srcOrd="0" destOrd="0" presId="urn:microsoft.com/office/officeart/2008/layout/LinedList"/>
    <dgm:cxn modelId="{F7AA442E-BDFA-BB4F-8B89-3560C475ECF0}" type="presParOf" srcId="{EA3A2094-83BA-6444-8DA2-F9DD3281E988}" destId="{2CE8C557-C99E-7D46-87E7-470A93F61736}" srcOrd="1" destOrd="0" presId="urn:microsoft.com/office/officeart/2008/layout/LinedList"/>
    <dgm:cxn modelId="{98A81E3D-BE9E-6B4F-B5E9-2F6B4FBE0FCB}" type="presParOf" srcId="{A148FC0F-BA65-094A-8C4A-14738EEE239E}" destId="{641CCB7F-0CA0-544A-8E54-D06FDCF2702A}" srcOrd="10" destOrd="0" presId="urn:microsoft.com/office/officeart/2008/layout/LinedList"/>
    <dgm:cxn modelId="{3F104BCF-B836-7742-9563-8771FB0F92F4}" type="presParOf" srcId="{A148FC0F-BA65-094A-8C4A-14738EEE239E}" destId="{1E203583-97FE-BD4E-83A9-F53D29334164}" srcOrd="11" destOrd="0" presId="urn:microsoft.com/office/officeart/2008/layout/LinedList"/>
    <dgm:cxn modelId="{E762A5EC-711F-0741-A729-0D2B89AF1DEF}" type="presParOf" srcId="{1E203583-97FE-BD4E-83A9-F53D29334164}" destId="{E7429E6D-142D-2040-903F-BAA9C79E61E9}" srcOrd="0" destOrd="0" presId="urn:microsoft.com/office/officeart/2008/layout/LinedList"/>
    <dgm:cxn modelId="{043E2103-4C26-EF45-875F-2F5E83C7708B}" type="presParOf" srcId="{1E203583-97FE-BD4E-83A9-F53D29334164}" destId="{B8401C35-FBE9-F54E-B207-D77376299F6D}" srcOrd="1" destOrd="0" presId="urn:microsoft.com/office/officeart/2008/layout/LinedList"/>
    <dgm:cxn modelId="{5CE15D18-4A33-B546-B9B7-5F092D1555A5}" type="presParOf" srcId="{A148FC0F-BA65-094A-8C4A-14738EEE239E}" destId="{D5D0EF61-0837-264E-B864-3FC85A0A31E0}" srcOrd="12" destOrd="0" presId="urn:microsoft.com/office/officeart/2008/layout/LinedList"/>
    <dgm:cxn modelId="{F0A55D4B-AC50-E14C-8D6B-1377A8C3C77D}" type="presParOf" srcId="{A148FC0F-BA65-094A-8C4A-14738EEE239E}" destId="{1365DFAE-1E21-6043-976D-6C784FA9AA4B}" srcOrd="13" destOrd="0" presId="urn:microsoft.com/office/officeart/2008/layout/LinedList"/>
    <dgm:cxn modelId="{DBA9E939-B245-CA46-9B5F-088016095159}" type="presParOf" srcId="{1365DFAE-1E21-6043-976D-6C784FA9AA4B}" destId="{B05A7890-39BA-6B43-B3F2-2CFACDFB588C}" srcOrd="0" destOrd="0" presId="urn:microsoft.com/office/officeart/2008/layout/LinedList"/>
    <dgm:cxn modelId="{3D8A90DD-7450-9749-912A-3741C44EDBF1}" type="presParOf" srcId="{1365DFAE-1E21-6043-976D-6C784FA9AA4B}" destId="{3E7D20E9-00E0-1248-8B39-4F23EF883ABF}"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949CF7A-C0CC-416F-A102-61B1D821ECE4}"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DD92D55B-8212-4C2C-BFDF-349A3D9505C6}">
      <dgm:prSet/>
      <dgm:spPr/>
      <dgm:t>
        <a:bodyPr/>
        <a:lstStyle/>
        <a:p>
          <a:r>
            <a:rPr lang="en-GB"/>
            <a:t>Qaza-e-Umri in Urdu means estimating all the prayers in one’s lifetime and then making them up.</a:t>
          </a:r>
          <a:endParaRPr lang="en-US"/>
        </a:p>
      </dgm:t>
    </dgm:pt>
    <dgm:pt modelId="{85419A36-F499-4F17-B0A1-EFD8B4AAB886}" type="parTrans" cxnId="{D5E43664-979E-445E-A951-B6A62AC56E1B}">
      <dgm:prSet/>
      <dgm:spPr/>
      <dgm:t>
        <a:bodyPr/>
        <a:lstStyle/>
        <a:p>
          <a:endParaRPr lang="en-US"/>
        </a:p>
      </dgm:t>
    </dgm:pt>
    <dgm:pt modelId="{3EDA6867-7828-49E2-BF02-FF8F8360F090}" type="sibTrans" cxnId="{D5E43664-979E-445E-A951-B6A62AC56E1B}">
      <dgm:prSet/>
      <dgm:spPr/>
      <dgm:t>
        <a:bodyPr/>
        <a:lstStyle/>
        <a:p>
          <a:endParaRPr lang="en-US"/>
        </a:p>
      </dgm:t>
    </dgm:pt>
    <dgm:pt modelId="{106F6C66-5425-4DC4-BB20-62DB51903C4A}">
      <dgm:prSet/>
      <dgm:spPr/>
      <dgm:t>
        <a:bodyPr/>
        <a:lstStyle/>
        <a:p>
          <a:r>
            <a:rPr lang="en-GB"/>
            <a:t>Work out when you became baligh</a:t>
          </a:r>
          <a:endParaRPr lang="en-US"/>
        </a:p>
      </dgm:t>
    </dgm:pt>
    <dgm:pt modelId="{2012B5CB-5A4B-4197-8616-AF5F15F28888}" type="parTrans" cxnId="{07873A5C-8178-40DD-95F9-218324DCDB0C}">
      <dgm:prSet/>
      <dgm:spPr/>
      <dgm:t>
        <a:bodyPr/>
        <a:lstStyle/>
        <a:p>
          <a:endParaRPr lang="en-US"/>
        </a:p>
      </dgm:t>
    </dgm:pt>
    <dgm:pt modelId="{2C0FEC6A-D320-4C07-B3D3-ACE77D96DA9D}" type="sibTrans" cxnId="{07873A5C-8178-40DD-95F9-218324DCDB0C}">
      <dgm:prSet/>
      <dgm:spPr/>
      <dgm:t>
        <a:bodyPr/>
        <a:lstStyle/>
        <a:p>
          <a:endParaRPr lang="en-US"/>
        </a:p>
      </dgm:t>
    </dgm:pt>
    <dgm:pt modelId="{2598471A-DD82-48E3-9ECE-1446AFFAD61D}">
      <dgm:prSet/>
      <dgm:spPr/>
      <dgm:t>
        <a:bodyPr/>
        <a:lstStyle/>
        <a:p>
          <a:r>
            <a:rPr lang="en-GB"/>
            <a:t>Work out how many days its been since then until now</a:t>
          </a:r>
          <a:endParaRPr lang="en-US"/>
        </a:p>
      </dgm:t>
    </dgm:pt>
    <dgm:pt modelId="{1AC344D2-9475-43FE-B0D8-C92E4D3903DA}" type="parTrans" cxnId="{C242FC63-D5D6-4604-BA7A-84CEAE5590FF}">
      <dgm:prSet/>
      <dgm:spPr/>
      <dgm:t>
        <a:bodyPr/>
        <a:lstStyle/>
        <a:p>
          <a:endParaRPr lang="en-US"/>
        </a:p>
      </dgm:t>
    </dgm:pt>
    <dgm:pt modelId="{B02D2128-C371-489F-9513-35A53E79CBA1}" type="sibTrans" cxnId="{C242FC63-D5D6-4604-BA7A-84CEAE5590FF}">
      <dgm:prSet/>
      <dgm:spPr/>
      <dgm:t>
        <a:bodyPr/>
        <a:lstStyle/>
        <a:p>
          <a:endParaRPr lang="en-US"/>
        </a:p>
      </dgm:t>
    </dgm:pt>
    <dgm:pt modelId="{D6B19117-7C2D-40F3-BC36-7A93376EB35C}">
      <dgm:prSet/>
      <dgm:spPr/>
      <dgm:t>
        <a:bodyPr/>
        <a:lstStyle/>
        <a:p>
          <a:r>
            <a:rPr lang="en-GB"/>
            <a:t>Work out how many Salaah you must have missed</a:t>
          </a:r>
          <a:endParaRPr lang="en-US"/>
        </a:p>
      </dgm:t>
    </dgm:pt>
    <dgm:pt modelId="{8AA1BFEB-6814-4B89-8EDB-45683896BBA0}" type="parTrans" cxnId="{622D2E03-1CE2-4DA1-B16E-0FF322A072AB}">
      <dgm:prSet/>
      <dgm:spPr/>
      <dgm:t>
        <a:bodyPr/>
        <a:lstStyle/>
        <a:p>
          <a:endParaRPr lang="en-US"/>
        </a:p>
      </dgm:t>
    </dgm:pt>
    <dgm:pt modelId="{DF6698FF-630C-4167-9C49-5B2A3B0C3141}" type="sibTrans" cxnId="{622D2E03-1CE2-4DA1-B16E-0FF322A072AB}">
      <dgm:prSet/>
      <dgm:spPr/>
      <dgm:t>
        <a:bodyPr/>
        <a:lstStyle/>
        <a:p>
          <a:endParaRPr lang="en-US"/>
        </a:p>
      </dgm:t>
    </dgm:pt>
    <dgm:pt modelId="{F87DD55F-5F10-C943-A626-54452D8705CC}" type="pres">
      <dgm:prSet presAssocID="{E949CF7A-C0CC-416F-A102-61B1D821ECE4}" presName="linear" presStyleCnt="0">
        <dgm:presLayoutVars>
          <dgm:animLvl val="lvl"/>
          <dgm:resizeHandles val="exact"/>
        </dgm:presLayoutVars>
      </dgm:prSet>
      <dgm:spPr/>
      <dgm:t>
        <a:bodyPr/>
        <a:lstStyle/>
        <a:p>
          <a:endParaRPr lang="en-GB"/>
        </a:p>
      </dgm:t>
    </dgm:pt>
    <dgm:pt modelId="{BD737475-90A5-6C49-9557-9C2D64955ECC}" type="pres">
      <dgm:prSet presAssocID="{DD92D55B-8212-4C2C-BFDF-349A3D9505C6}" presName="parentText" presStyleLbl="node1" presStyleIdx="0" presStyleCnt="4">
        <dgm:presLayoutVars>
          <dgm:chMax val="0"/>
          <dgm:bulletEnabled val="1"/>
        </dgm:presLayoutVars>
      </dgm:prSet>
      <dgm:spPr/>
      <dgm:t>
        <a:bodyPr/>
        <a:lstStyle/>
        <a:p>
          <a:endParaRPr lang="en-GB"/>
        </a:p>
      </dgm:t>
    </dgm:pt>
    <dgm:pt modelId="{3EE7CAF8-9674-9747-BBB6-2DF96E01ED64}" type="pres">
      <dgm:prSet presAssocID="{3EDA6867-7828-49E2-BF02-FF8F8360F090}" presName="spacer" presStyleCnt="0"/>
      <dgm:spPr/>
    </dgm:pt>
    <dgm:pt modelId="{02E98326-A989-2F43-AC87-A14F2D35CA51}" type="pres">
      <dgm:prSet presAssocID="{106F6C66-5425-4DC4-BB20-62DB51903C4A}" presName="parentText" presStyleLbl="node1" presStyleIdx="1" presStyleCnt="4">
        <dgm:presLayoutVars>
          <dgm:chMax val="0"/>
          <dgm:bulletEnabled val="1"/>
        </dgm:presLayoutVars>
      </dgm:prSet>
      <dgm:spPr/>
      <dgm:t>
        <a:bodyPr/>
        <a:lstStyle/>
        <a:p>
          <a:endParaRPr lang="en-GB"/>
        </a:p>
      </dgm:t>
    </dgm:pt>
    <dgm:pt modelId="{F7064E3F-8E33-AE49-B956-B9A900F93F83}" type="pres">
      <dgm:prSet presAssocID="{2C0FEC6A-D320-4C07-B3D3-ACE77D96DA9D}" presName="spacer" presStyleCnt="0"/>
      <dgm:spPr/>
    </dgm:pt>
    <dgm:pt modelId="{5E5A9569-3CDE-E847-A2BC-8DF55A69086D}" type="pres">
      <dgm:prSet presAssocID="{2598471A-DD82-48E3-9ECE-1446AFFAD61D}" presName="parentText" presStyleLbl="node1" presStyleIdx="2" presStyleCnt="4">
        <dgm:presLayoutVars>
          <dgm:chMax val="0"/>
          <dgm:bulletEnabled val="1"/>
        </dgm:presLayoutVars>
      </dgm:prSet>
      <dgm:spPr/>
      <dgm:t>
        <a:bodyPr/>
        <a:lstStyle/>
        <a:p>
          <a:endParaRPr lang="en-GB"/>
        </a:p>
      </dgm:t>
    </dgm:pt>
    <dgm:pt modelId="{60F20A73-C25F-1D41-AAFD-E64DDFA98142}" type="pres">
      <dgm:prSet presAssocID="{B02D2128-C371-489F-9513-35A53E79CBA1}" presName="spacer" presStyleCnt="0"/>
      <dgm:spPr/>
    </dgm:pt>
    <dgm:pt modelId="{289D95AE-31E8-CE4C-AD77-6E14145859F1}" type="pres">
      <dgm:prSet presAssocID="{D6B19117-7C2D-40F3-BC36-7A93376EB35C}" presName="parentText" presStyleLbl="node1" presStyleIdx="3" presStyleCnt="4">
        <dgm:presLayoutVars>
          <dgm:chMax val="0"/>
          <dgm:bulletEnabled val="1"/>
        </dgm:presLayoutVars>
      </dgm:prSet>
      <dgm:spPr/>
      <dgm:t>
        <a:bodyPr/>
        <a:lstStyle/>
        <a:p>
          <a:endParaRPr lang="en-GB"/>
        </a:p>
      </dgm:t>
    </dgm:pt>
  </dgm:ptLst>
  <dgm:cxnLst>
    <dgm:cxn modelId="{C8FB3013-5E91-1447-ABE3-2F89FA317690}" type="presOf" srcId="{DD92D55B-8212-4C2C-BFDF-349A3D9505C6}" destId="{BD737475-90A5-6C49-9557-9C2D64955ECC}" srcOrd="0" destOrd="0" presId="urn:microsoft.com/office/officeart/2005/8/layout/vList2"/>
    <dgm:cxn modelId="{F69A3986-BF4A-6641-B49C-D78505E295D7}" type="presOf" srcId="{D6B19117-7C2D-40F3-BC36-7A93376EB35C}" destId="{289D95AE-31E8-CE4C-AD77-6E14145859F1}" srcOrd="0" destOrd="0" presId="urn:microsoft.com/office/officeart/2005/8/layout/vList2"/>
    <dgm:cxn modelId="{70FE4F04-E814-C647-B224-D7453AA35769}" type="presOf" srcId="{E949CF7A-C0CC-416F-A102-61B1D821ECE4}" destId="{F87DD55F-5F10-C943-A626-54452D8705CC}" srcOrd="0" destOrd="0" presId="urn:microsoft.com/office/officeart/2005/8/layout/vList2"/>
    <dgm:cxn modelId="{07873A5C-8178-40DD-95F9-218324DCDB0C}" srcId="{E949CF7A-C0CC-416F-A102-61B1D821ECE4}" destId="{106F6C66-5425-4DC4-BB20-62DB51903C4A}" srcOrd="1" destOrd="0" parTransId="{2012B5CB-5A4B-4197-8616-AF5F15F28888}" sibTransId="{2C0FEC6A-D320-4C07-B3D3-ACE77D96DA9D}"/>
    <dgm:cxn modelId="{D5E43664-979E-445E-A951-B6A62AC56E1B}" srcId="{E949CF7A-C0CC-416F-A102-61B1D821ECE4}" destId="{DD92D55B-8212-4C2C-BFDF-349A3D9505C6}" srcOrd="0" destOrd="0" parTransId="{85419A36-F499-4F17-B0A1-EFD8B4AAB886}" sibTransId="{3EDA6867-7828-49E2-BF02-FF8F8360F090}"/>
    <dgm:cxn modelId="{C242FC63-D5D6-4604-BA7A-84CEAE5590FF}" srcId="{E949CF7A-C0CC-416F-A102-61B1D821ECE4}" destId="{2598471A-DD82-48E3-9ECE-1446AFFAD61D}" srcOrd="2" destOrd="0" parTransId="{1AC344D2-9475-43FE-B0D8-C92E4D3903DA}" sibTransId="{B02D2128-C371-489F-9513-35A53E79CBA1}"/>
    <dgm:cxn modelId="{622D2E03-1CE2-4DA1-B16E-0FF322A072AB}" srcId="{E949CF7A-C0CC-416F-A102-61B1D821ECE4}" destId="{D6B19117-7C2D-40F3-BC36-7A93376EB35C}" srcOrd="3" destOrd="0" parTransId="{8AA1BFEB-6814-4B89-8EDB-45683896BBA0}" sibTransId="{DF6698FF-630C-4167-9C49-5B2A3B0C3141}"/>
    <dgm:cxn modelId="{5D2A1A88-DD3D-4B47-8EBD-B4CD71E965C2}" type="presOf" srcId="{106F6C66-5425-4DC4-BB20-62DB51903C4A}" destId="{02E98326-A989-2F43-AC87-A14F2D35CA51}" srcOrd="0" destOrd="0" presId="urn:microsoft.com/office/officeart/2005/8/layout/vList2"/>
    <dgm:cxn modelId="{15CC1345-D544-0B42-B93C-763B68DF1E70}" type="presOf" srcId="{2598471A-DD82-48E3-9ECE-1446AFFAD61D}" destId="{5E5A9569-3CDE-E847-A2BC-8DF55A69086D}" srcOrd="0" destOrd="0" presId="urn:microsoft.com/office/officeart/2005/8/layout/vList2"/>
    <dgm:cxn modelId="{370C643F-C310-FD46-A060-889099938FB2}" type="presParOf" srcId="{F87DD55F-5F10-C943-A626-54452D8705CC}" destId="{BD737475-90A5-6C49-9557-9C2D64955ECC}" srcOrd="0" destOrd="0" presId="urn:microsoft.com/office/officeart/2005/8/layout/vList2"/>
    <dgm:cxn modelId="{F713185F-B336-9147-BF4E-A08E58AAAAB8}" type="presParOf" srcId="{F87DD55F-5F10-C943-A626-54452D8705CC}" destId="{3EE7CAF8-9674-9747-BBB6-2DF96E01ED64}" srcOrd="1" destOrd="0" presId="urn:microsoft.com/office/officeart/2005/8/layout/vList2"/>
    <dgm:cxn modelId="{77EBBD5F-7E37-4C44-9D22-4DAFDD63A564}" type="presParOf" srcId="{F87DD55F-5F10-C943-A626-54452D8705CC}" destId="{02E98326-A989-2F43-AC87-A14F2D35CA51}" srcOrd="2" destOrd="0" presId="urn:microsoft.com/office/officeart/2005/8/layout/vList2"/>
    <dgm:cxn modelId="{692AE8F7-7A1F-6942-934B-95BDCCE46977}" type="presParOf" srcId="{F87DD55F-5F10-C943-A626-54452D8705CC}" destId="{F7064E3F-8E33-AE49-B956-B9A900F93F83}" srcOrd="3" destOrd="0" presId="urn:microsoft.com/office/officeart/2005/8/layout/vList2"/>
    <dgm:cxn modelId="{DDDE4C15-5314-304C-A6D6-6CFF69507024}" type="presParOf" srcId="{F87DD55F-5F10-C943-A626-54452D8705CC}" destId="{5E5A9569-3CDE-E847-A2BC-8DF55A69086D}" srcOrd="4" destOrd="0" presId="urn:microsoft.com/office/officeart/2005/8/layout/vList2"/>
    <dgm:cxn modelId="{924925EB-6CC1-D14C-94CA-3C4960A5ABD7}" type="presParOf" srcId="{F87DD55F-5F10-C943-A626-54452D8705CC}" destId="{60F20A73-C25F-1D41-AAFD-E64DDFA98142}" srcOrd="5" destOrd="0" presId="urn:microsoft.com/office/officeart/2005/8/layout/vList2"/>
    <dgm:cxn modelId="{BCC68E11-35AE-354B-B1CE-954E0DD944A3}" type="presParOf" srcId="{F87DD55F-5F10-C943-A626-54452D8705CC}" destId="{289D95AE-31E8-CE4C-AD77-6E14145859F1}"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C223B-6F1F-4DA0-AC26-5DA08DE25E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9E8320-6681-4367-A0DA-56D8B5C8D0D5}">
      <dgm:prSet/>
      <dgm:spPr/>
      <dgm:t>
        <a:bodyPr/>
        <a:lstStyle/>
        <a:p>
          <a:pPr algn="ctr"/>
          <a:r>
            <a:rPr lang="en-GB" dirty="0"/>
            <a:t>Before we go to the toilet, we should recite the supplication mentioned in the Hadith below and we should enter with our left foot.</a:t>
          </a:r>
          <a:endParaRPr lang="en-US" dirty="0"/>
        </a:p>
      </dgm:t>
    </dgm:pt>
    <dgm:pt modelId="{6E1CC4CA-1644-4051-B570-EFA3CE697707}" type="parTrans" cxnId="{6C62136E-4B9B-4283-80F7-C2756AB54B6E}">
      <dgm:prSet/>
      <dgm:spPr/>
      <dgm:t>
        <a:bodyPr/>
        <a:lstStyle/>
        <a:p>
          <a:endParaRPr lang="en-US"/>
        </a:p>
      </dgm:t>
    </dgm:pt>
    <dgm:pt modelId="{078743C0-7634-4A03-8F1B-F909F5BBA780}" type="sibTrans" cxnId="{6C62136E-4B9B-4283-80F7-C2756AB54B6E}">
      <dgm:prSet/>
      <dgm:spPr/>
      <dgm:t>
        <a:bodyPr/>
        <a:lstStyle/>
        <a:p>
          <a:endParaRPr lang="en-US"/>
        </a:p>
      </dgm:t>
    </dgm:pt>
    <dgm:pt modelId="{E9FE232C-F5C9-4DBF-8B01-29F34EE79581}">
      <dgm:prSet/>
      <dgm:spPr/>
      <dgm:t>
        <a:bodyPr/>
        <a:lstStyle/>
        <a:p>
          <a:pPr algn="ctr"/>
          <a:r>
            <a:rPr lang="ar-SA" b="1" dirty="0"/>
            <a:t>حَدَّثَنَا مُحَمَّدُ بْنُ عَرْعَرَةَ، حَدَّثَنَا شُعْبَةُ، عَنْ عَبْدِ الْعَزِيزِ بْنِ صُهَيْبٍ، عَنْ أَنَسِ بْنِ مَالِكٍ ـ رضى الله عنه ـ قَالَ كَانَ النَّبِيُّ صلى الله عليه وسلم إِذَا دَخَلَ الْخَلاَءَ قَالَ اللَّهُمَّ إِنِّي أَعُوذُ بِكَ مِنَ الْخُبُثِ وَالْخَبَائِثِ </a:t>
          </a:r>
          <a:r>
            <a:rPr lang="ar-SA" dirty="0"/>
            <a:t>‏</a:t>
          </a:r>
          <a:endParaRPr lang="en-US" dirty="0"/>
        </a:p>
      </dgm:t>
    </dgm:pt>
    <dgm:pt modelId="{D62ACB90-BB18-4180-8F75-CBF4FB9EC9BB}" type="parTrans" cxnId="{8044213D-F73B-4957-BB9B-EF98DD0D0F3D}">
      <dgm:prSet/>
      <dgm:spPr/>
      <dgm:t>
        <a:bodyPr/>
        <a:lstStyle/>
        <a:p>
          <a:endParaRPr lang="en-US"/>
        </a:p>
      </dgm:t>
    </dgm:pt>
    <dgm:pt modelId="{32CAB199-B5B1-4749-915C-AE151EFC1E9A}" type="sibTrans" cxnId="{8044213D-F73B-4957-BB9B-EF98DD0D0F3D}">
      <dgm:prSet/>
      <dgm:spPr/>
      <dgm:t>
        <a:bodyPr/>
        <a:lstStyle/>
        <a:p>
          <a:endParaRPr lang="en-US"/>
        </a:p>
      </dgm:t>
    </dgm:pt>
    <dgm:pt modelId="{AD63238A-1FF8-4EEE-83F3-39F6D04540CA}">
      <dgm:prSet/>
      <dgm:spPr/>
      <dgm:t>
        <a:bodyPr/>
        <a:lstStyle/>
        <a:p>
          <a:pPr algn="ctr"/>
          <a:r>
            <a:rPr lang="en-GB" dirty="0" err="1"/>
            <a:t>Hadhrat</a:t>
          </a:r>
          <a:r>
            <a:rPr lang="en-GB" dirty="0"/>
            <a:t> Anas (R.A)  said Whenever the Prophet Muhammad </a:t>
          </a:r>
          <a:r>
            <a:rPr lang="ar-SA" dirty="0"/>
            <a:t>صلى الله عليه وسلم</a:t>
          </a:r>
          <a:r>
            <a:rPr lang="en-GB" dirty="0"/>
            <a:t> went to answer the call of nature, he used to say, “</a:t>
          </a:r>
          <a:r>
            <a:rPr lang="en-GB" dirty="0" err="1"/>
            <a:t>Allāh-humma</a:t>
          </a:r>
          <a:r>
            <a:rPr lang="en-GB" dirty="0"/>
            <a:t> </a:t>
          </a:r>
          <a:r>
            <a:rPr lang="en-GB" dirty="0" err="1"/>
            <a:t>inni</a:t>
          </a:r>
          <a:r>
            <a:rPr lang="en-GB" dirty="0"/>
            <a:t> </a:t>
          </a:r>
          <a:r>
            <a:rPr lang="en-GB" dirty="0" err="1"/>
            <a:t>a’udhu</a:t>
          </a:r>
          <a:r>
            <a:rPr lang="en-GB" dirty="0"/>
            <a:t> </a:t>
          </a:r>
          <a:r>
            <a:rPr lang="en-GB" dirty="0" err="1"/>
            <a:t>bika</a:t>
          </a:r>
          <a:r>
            <a:rPr lang="en-GB" dirty="0"/>
            <a:t> </a:t>
          </a:r>
          <a:r>
            <a:rPr lang="en-GB" dirty="0" err="1"/>
            <a:t>minal</a:t>
          </a:r>
          <a:r>
            <a:rPr lang="en-GB" dirty="0"/>
            <a:t> </a:t>
          </a:r>
          <a:r>
            <a:rPr lang="en-GB" dirty="0" err="1"/>
            <a:t>khubuthi</a:t>
          </a:r>
          <a:r>
            <a:rPr lang="en-GB" dirty="0"/>
            <a:t> </a:t>
          </a:r>
          <a:r>
            <a:rPr lang="en-GB" dirty="0" err="1"/>
            <a:t>wal</a:t>
          </a:r>
          <a:r>
            <a:rPr lang="en-GB" dirty="0"/>
            <a:t> </a:t>
          </a:r>
          <a:r>
            <a:rPr lang="en-GB" dirty="0" err="1"/>
            <a:t>khaba’ith</a:t>
          </a:r>
          <a:r>
            <a:rPr lang="en-GB" dirty="0"/>
            <a:t>” (Bukhari) .</a:t>
          </a:r>
          <a:endParaRPr lang="en-US" dirty="0"/>
        </a:p>
      </dgm:t>
    </dgm:pt>
    <dgm:pt modelId="{D5B9D613-E85B-45A3-A909-EE1296A026AD}" type="parTrans" cxnId="{4CABB197-36D5-40AC-BBA2-BB6D2591F02A}">
      <dgm:prSet/>
      <dgm:spPr/>
      <dgm:t>
        <a:bodyPr/>
        <a:lstStyle/>
        <a:p>
          <a:endParaRPr lang="en-US"/>
        </a:p>
      </dgm:t>
    </dgm:pt>
    <dgm:pt modelId="{3B3642C0-418B-42B7-A6F8-2BAE4629B2D4}" type="sibTrans" cxnId="{4CABB197-36D5-40AC-BBA2-BB6D2591F02A}">
      <dgm:prSet/>
      <dgm:spPr/>
      <dgm:t>
        <a:bodyPr/>
        <a:lstStyle/>
        <a:p>
          <a:endParaRPr lang="en-US"/>
        </a:p>
      </dgm:t>
    </dgm:pt>
    <dgm:pt modelId="{9BE8B5CF-CF85-454E-BF4B-BC7A4AD1D99B}">
      <dgm:prSet custT="1"/>
      <dgm:spPr/>
      <dgm:t>
        <a:bodyPr/>
        <a:lstStyle/>
        <a:p>
          <a:pPr algn="ctr"/>
          <a:r>
            <a:rPr lang="ar-SA" sz="2800" b="1" dirty="0"/>
            <a:t>اللَّهُمَّ إِنِّي أَعُوذُ بِكَ مِنَ الْخُبُثِ وَالْخَبَائِثِ </a:t>
          </a:r>
          <a:endParaRPr lang="en-GB" sz="2800" b="1" dirty="0"/>
        </a:p>
        <a:p>
          <a:pPr algn="ctr"/>
          <a:r>
            <a:rPr lang="en-GB" sz="1700" dirty="0"/>
            <a:t>O </a:t>
          </a:r>
          <a:r>
            <a:rPr lang="en-GB" sz="1700" dirty="0" err="1"/>
            <a:t>Allāh</a:t>
          </a:r>
          <a:r>
            <a:rPr lang="en-GB" sz="1700" dirty="0"/>
            <a:t>, I seek Refuge with you from all offensive and wicked things (evil deeds and evil spirits).</a:t>
          </a:r>
          <a:endParaRPr lang="en-US" sz="1700" dirty="0"/>
        </a:p>
      </dgm:t>
    </dgm:pt>
    <dgm:pt modelId="{CE74473D-91BC-4A3B-A15E-052D49B202E9}" type="parTrans" cxnId="{41F090BA-D7FF-453D-ACF7-9579E15ABD0B}">
      <dgm:prSet/>
      <dgm:spPr/>
      <dgm:t>
        <a:bodyPr/>
        <a:lstStyle/>
        <a:p>
          <a:endParaRPr lang="en-US"/>
        </a:p>
      </dgm:t>
    </dgm:pt>
    <dgm:pt modelId="{82FEAA7F-3FDC-4C1B-8ADF-821D920F4124}" type="sibTrans" cxnId="{41F090BA-D7FF-453D-ACF7-9579E15ABD0B}">
      <dgm:prSet/>
      <dgm:spPr/>
      <dgm:t>
        <a:bodyPr/>
        <a:lstStyle/>
        <a:p>
          <a:endParaRPr lang="en-US"/>
        </a:p>
      </dgm:t>
    </dgm:pt>
    <dgm:pt modelId="{5AD9326D-B989-4540-A9A9-E5649364106B}" type="pres">
      <dgm:prSet presAssocID="{33BC223B-6F1F-4DA0-AC26-5DA08DE25EFB}" presName="linear" presStyleCnt="0">
        <dgm:presLayoutVars>
          <dgm:animLvl val="lvl"/>
          <dgm:resizeHandles val="exact"/>
        </dgm:presLayoutVars>
      </dgm:prSet>
      <dgm:spPr/>
      <dgm:t>
        <a:bodyPr/>
        <a:lstStyle/>
        <a:p>
          <a:endParaRPr lang="en-GB"/>
        </a:p>
      </dgm:t>
    </dgm:pt>
    <dgm:pt modelId="{7987DAC9-B450-6B42-B4B7-E1A975F116A6}" type="pres">
      <dgm:prSet presAssocID="{809E8320-6681-4367-A0DA-56D8B5C8D0D5}" presName="parentText" presStyleLbl="node1" presStyleIdx="0" presStyleCnt="4">
        <dgm:presLayoutVars>
          <dgm:chMax val="0"/>
          <dgm:bulletEnabled val="1"/>
        </dgm:presLayoutVars>
      </dgm:prSet>
      <dgm:spPr/>
      <dgm:t>
        <a:bodyPr/>
        <a:lstStyle/>
        <a:p>
          <a:endParaRPr lang="en-GB"/>
        </a:p>
      </dgm:t>
    </dgm:pt>
    <dgm:pt modelId="{80180ED6-EC09-D14C-809A-025BBD3F44B4}" type="pres">
      <dgm:prSet presAssocID="{078743C0-7634-4A03-8F1B-F909F5BBA780}" presName="spacer" presStyleCnt="0"/>
      <dgm:spPr/>
    </dgm:pt>
    <dgm:pt modelId="{1AC3650E-EEFB-0740-B3BD-E3DB08EA1E66}" type="pres">
      <dgm:prSet presAssocID="{E9FE232C-F5C9-4DBF-8B01-29F34EE79581}" presName="parentText" presStyleLbl="node1" presStyleIdx="1" presStyleCnt="4">
        <dgm:presLayoutVars>
          <dgm:chMax val="0"/>
          <dgm:bulletEnabled val="1"/>
        </dgm:presLayoutVars>
      </dgm:prSet>
      <dgm:spPr/>
      <dgm:t>
        <a:bodyPr/>
        <a:lstStyle/>
        <a:p>
          <a:endParaRPr lang="en-GB"/>
        </a:p>
      </dgm:t>
    </dgm:pt>
    <dgm:pt modelId="{E048822D-3158-D64C-A95E-922F639E61D1}" type="pres">
      <dgm:prSet presAssocID="{32CAB199-B5B1-4749-915C-AE151EFC1E9A}" presName="spacer" presStyleCnt="0"/>
      <dgm:spPr/>
    </dgm:pt>
    <dgm:pt modelId="{79528CC5-4DD7-CE4F-832E-9F458D1984BB}" type="pres">
      <dgm:prSet presAssocID="{AD63238A-1FF8-4EEE-83F3-39F6D04540CA}" presName="parentText" presStyleLbl="node1" presStyleIdx="2" presStyleCnt="4">
        <dgm:presLayoutVars>
          <dgm:chMax val="0"/>
          <dgm:bulletEnabled val="1"/>
        </dgm:presLayoutVars>
      </dgm:prSet>
      <dgm:spPr/>
      <dgm:t>
        <a:bodyPr/>
        <a:lstStyle/>
        <a:p>
          <a:endParaRPr lang="en-GB"/>
        </a:p>
      </dgm:t>
    </dgm:pt>
    <dgm:pt modelId="{A05E00C5-E9E3-A343-9047-2C93B30FDA1D}" type="pres">
      <dgm:prSet presAssocID="{3B3642C0-418B-42B7-A6F8-2BAE4629B2D4}" presName="spacer" presStyleCnt="0"/>
      <dgm:spPr/>
    </dgm:pt>
    <dgm:pt modelId="{EDE26105-61A4-3142-B320-81E4A487EBB4}" type="pres">
      <dgm:prSet presAssocID="{9BE8B5CF-CF85-454E-BF4B-BC7A4AD1D99B}" presName="parentText" presStyleLbl="node1" presStyleIdx="3" presStyleCnt="4">
        <dgm:presLayoutVars>
          <dgm:chMax val="0"/>
          <dgm:bulletEnabled val="1"/>
        </dgm:presLayoutVars>
      </dgm:prSet>
      <dgm:spPr/>
      <dgm:t>
        <a:bodyPr/>
        <a:lstStyle/>
        <a:p>
          <a:endParaRPr lang="en-GB"/>
        </a:p>
      </dgm:t>
    </dgm:pt>
  </dgm:ptLst>
  <dgm:cxnLst>
    <dgm:cxn modelId="{41F090BA-D7FF-453D-ACF7-9579E15ABD0B}" srcId="{33BC223B-6F1F-4DA0-AC26-5DA08DE25EFB}" destId="{9BE8B5CF-CF85-454E-BF4B-BC7A4AD1D99B}" srcOrd="3" destOrd="0" parTransId="{CE74473D-91BC-4A3B-A15E-052D49B202E9}" sibTransId="{82FEAA7F-3FDC-4C1B-8ADF-821D920F4124}"/>
    <dgm:cxn modelId="{23CF35BB-4E33-CE40-B746-7FFE835FFF02}" type="presOf" srcId="{E9FE232C-F5C9-4DBF-8B01-29F34EE79581}" destId="{1AC3650E-EEFB-0740-B3BD-E3DB08EA1E66}" srcOrd="0" destOrd="0" presId="urn:microsoft.com/office/officeart/2005/8/layout/vList2"/>
    <dgm:cxn modelId="{725E27AB-406D-E54E-8FB1-FC1E73730C6C}" type="presOf" srcId="{9BE8B5CF-CF85-454E-BF4B-BC7A4AD1D99B}" destId="{EDE26105-61A4-3142-B320-81E4A487EBB4}" srcOrd="0" destOrd="0" presId="urn:microsoft.com/office/officeart/2005/8/layout/vList2"/>
    <dgm:cxn modelId="{6C62136E-4B9B-4283-80F7-C2756AB54B6E}" srcId="{33BC223B-6F1F-4DA0-AC26-5DA08DE25EFB}" destId="{809E8320-6681-4367-A0DA-56D8B5C8D0D5}" srcOrd="0" destOrd="0" parTransId="{6E1CC4CA-1644-4051-B570-EFA3CE697707}" sibTransId="{078743C0-7634-4A03-8F1B-F909F5BBA780}"/>
    <dgm:cxn modelId="{A062F37F-6D71-9640-A93C-1A17460396E1}" type="presOf" srcId="{AD63238A-1FF8-4EEE-83F3-39F6D04540CA}" destId="{79528CC5-4DD7-CE4F-832E-9F458D1984BB}" srcOrd="0" destOrd="0" presId="urn:microsoft.com/office/officeart/2005/8/layout/vList2"/>
    <dgm:cxn modelId="{5D10E8E3-3D77-B247-BED5-48BDB9638ECC}" type="presOf" srcId="{809E8320-6681-4367-A0DA-56D8B5C8D0D5}" destId="{7987DAC9-B450-6B42-B4B7-E1A975F116A6}" srcOrd="0" destOrd="0" presId="urn:microsoft.com/office/officeart/2005/8/layout/vList2"/>
    <dgm:cxn modelId="{F13346DE-7289-9C45-AA52-D8EE8FC142F4}" type="presOf" srcId="{33BC223B-6F1F-4DA0-AC26-5DA08DE25EFB}" destId="{5AD9326D-B989-4540-A9A9-E5649364106B}" srcOrd="0" destOrd="0" presId="urn:microsoft.com/office/officeart/2005/8/layout/vList2"/>
    <dgm:cxn modelId="{4CABB197-36D5-40AC-BBA2-BB6D2591F02A}" srcId="{33BC223B-6F1F-4DA0-AC26-5DA08DE25EFB}" destId="{AD63238A-1FF8-4EEE-83F3-39F6D04540CA}" srcOrd="2" destOrd="0" parTransId="{D5B9D613-E85B-45A3-A909-EE1296A026AD}" sibTransId="{3B3642C0-418B-42B7-A6F8-2BAE4629B2D4}"/>
    <dgm:cxn modelId="{8044213D-F73B-4957-BB9B-EF98DD0D0F3D}" srcId="{33BC223B-6F1F-4DA0-AC26-5DA08DE25EFB}" destId="{E9FE232C-F5C9-4DBF-8B01-29F34EE79581}" srcOrd="1" destOrd="0" parTransId="{D62ACB90-BB18-4180-8F75-CBF4FB9EC9BB}" sibTransId="{32CAB199-B5B1-4749-915C-AE151EFC1E9A}"/>
    <dgm:cxn modelId="{F302293D-5A49-5340-B1DD-6683331FBADE}" type="presParOf" srcId="{5AD9326D-B989-4540-A9A9-E5649364106B}" destId="{7987DAC9-B450-6B42-B4B7-E1A975F116A6}" srcOrd="0" destOrd="0" presId="urn:microsoft.com/office/officeart/2005/8/layout/vList2"/>
    <dgm:cxn modelId="{E49A2BE2-2A51-8C46-8C94-CC6E48E6B17A}" type="presParOf" srcId="{5AD9326D-B989-4540-A9A9-E5649364106B}" destId="{80180ED6-EC09-D14C-809A-025BBD3F44B4}" srcOrd="1" destOrd="0" presId="urn:microsoft.com/office/officeart/2005/8/layout/vList2"/>
    <dgm:cxn modelId="{A56835D9-6AAB-A04C-BB7B-6E78B5E23DEF}" type="presParOf" srcId="{5AD9326D-B989-4540-A9A9-E5649364106B}" destId="{1AC3650E-EEFB-0740-B3BD-E3DB08EA1E66}" srcOrd="2" destOrd="0" presId="urn:microsoft.com/office/officeart/2005/8/layout/vList2"/>
    <dgm:cxn modelId="{26560C83-215F-104C-92DF-13B0F10875D4}" type="presParOf" srcId="{5AD9326D-B989-4540-A9A9-E5649364106B}" destId="{E048822D-3158-D64C-A95E-922F639E61D1}" srcOrd="3" destOrd="0" presId="urn:microsoft.com/office/officeart/2005/8/layout/vList2"/>
    <dgm:cxn modelId="{B8373B20-3202-F74D-A91C-EDA9DA6C0610}" type="presParOf" srcId="{5AD9326D-B989-4540-A9A9-E5649364106B}" destId="{79528CC5-4DD7-CE4F-832E-9F458D1984BB}" srcOrd="4" destOrd="0" presId="urn:microsoft.com/office/officeart/2005/8/layout/vList2"/>
    <dgm:cxn modelId="{86194B78-BD85-8C45-A587-2AA63134653E}" type="presParOf" srcId="{5AD9326D-B989-4540-A9A9-E5649364106B}" destId="{A05E00C5-E9E3-A343-9047-2C93B30FDA1D}" srcOrd="5" destOrd="0" presId="urn:microsoft.com/office/officeart/2005/8/layout/vList2"/>
    <dgm:cxn modelId="{D214DB13-175A-5E4A-B68F-744C3EDF21C0}" type="presParOf" srcId="{5AD9326D-B989-4540-A9A9-E5649364106B}" destId="{EDE26105-61A4-3142-B320-81E4A487EBB4}"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4DC8D7-8224-4E8D-AF1D-18F993E27AD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4CD5A9BB-BD06-4B2D-8E0A-A725432C8D35}">
      <dgm:prSet custT="1"/>
      <dgm:spPr/>
      <dgm:t>
        <a:bodyPr/>
        <a:lstStyle/>
        <a:p>
          <a:pPr algn="ctr"/>
          <a:r>
            <a:rPr lang="en-GB" sz="2400" dirty="0"/>
            <a:t>Once we have entered the toilet, we should try </a:t>
          </a:r>
          <a:r>
            <a:rPr lang="en-GB" sz="2400" dirty="0" smtClean="0"/>
            <a:t>not </a:t>
          </a:r>
          <a:r>
            <a:rPr lang="en-GB" sz="2400" dirty="0"/>
            <a:t>talk to anyone while we are relieving ourselves.</a:t>
          </a:r>
          <a:endParaRPr lang="en-US" sz="2400" dirty="0"/>
        </a:p>
      </dgm:t>
    </dgm:pt>
    <dgm:pt modelId="{70C382B5-660F-4C8D-899D-6F2EB49A1162}" type="parTrans" cxnId="{0F2A5EFA-6F0F-4B19-ABA4-64BAC24CADDB}">
      <dgm:prSet/>
      <dgm:spPr/>
      <dgm:t>
        <a:bodyPr/>
        <a:lstStyle/>
        <a:p>
          <a:endParaRPr lang="en-US"/>
        </a:p>
      </dgm:t>
    </dgm:pt>
    <dgm:pt modelId="{1B3C880D-9F6E-4F89-8898-731B739663B3}" type="sibTrans" cxnId="{0F2A5EFA-6F0F-4B19-ABA4-64BAC24CADDB}">
      <dgm:prSet/>
      <dgm:spPr/>
      <dgm:t>
        <a:bodyPr/>
        <a:lstStyle/>
        <a:p>
          <a:endParaRPr lang="en-US"/>
        </a:p>
      </dgm:t>
    </dgm:pt>
    <dgm:pt modelId="{4BD6E217-412C-49BB-A761-C4F388AB241D}">
      <dgm:prSet custT="1"/>
      <dgm:spPr/>
      <dgm:t>
        <a:bodyPr/>
        <a:lstStyle/>
        <a:p>
          <a:pPr algn="ctr"/>
          <a:r>
            <a:rPr lang="en-GB" sz="2400" dirty="0"/>
            <a:t>We should not read anything inside or use any devices including mobile phones and hand held gaming devices.</a:t>
          </a:r>
          <a:endParaRPr lang="en-US" sz="2400" dirty="0"/>
        </a:p>
      </dgm:t>
    </dgm:pt>
    <dgm:pt modelId="{1C838676-181D-427F-82E0-A43B71E33723}" type="parTrans" cxnId="{00A7AD4C-E7B4-4BCC-B12A-DB60F85461E6}">
      <dgm:prSet/>
      <dgm:spPr/>
      <dgm:t>
        <a:bodyPr/>
        <a:lstStyle/>
        <a:p>
          <a:endParaRPr lang="en-US"/>
        </a:p>
      </dgm:t>
    </dgm:pt>
    <dgm:pt modelId="{37DB6FF8-4E09-4D93-BD51-C7B772E4C6AC}" type="sibTrans" cxnId="{00A7AD4C-E7B4-4BCC-B12A-DB60F85461E6}">
      <dgm:prSet/>
      <dgm:spPr/>
      <dgm:t>
        <a:bodyPr/>
        <a:lstStyle/>
        <a:p>
          <a:endParaRPr lang="en-US"/>
        </a:p>
      </dgm:t>
    </dgm:pt>
    <dgm:pt modelId="{4F49C46B-47AF-4F6B-A173-FD3CD2275CAA}">
      <dgm:prSet custT="1"/>
      <dgm:spPr/>
      <dgm:t>
        <a:bodyPr/>
        <a:lstStyle/>
        <a:p>
          <a:pPr algn="ctr"/>
          <a:r>
            <a:rPr lang="en-GB" sz="2400" dirty="0"/>
            <a:t>Try and spend the least </a:t>
          </a:r>
        </a:p>
        <a:p>
          <a:pPr algn="ctr"/>
          <a:r>
            <a:rPr lang="en-GB" sz="2400" dirty="0"/>
            <a:t>time inside as possible.</a:t>
          </a:r>
          <a:endParaRPr lang="en-US" sz="2400" dirty="0"/>
        </a:p>
      </dgm:t>
    </dgm:pt>
    <dgm:pt modelId="{CA0B1254-422F-4842-99EA-4865F4B6AFC0}" type="parTrans" cxnId="{B50A1866-D6FA-416A-8CD1-E4C0077D446A}">
      <dgm:prSet/>
      <dgm:spPr/>
      <dgm:t>
        <a:bodyPr/>
        <a:lstStyle/>
        <a:p>
          <a:endParaRPr lang="en-US"/>
        </a:p>
      </dgm:t>
    </dgm:pt>
    <dgm:pt modelId="{4851F8C9-0A5F-4A35-A9D2-2CE8416A6160}" type="sibTrans" cxnId="{B50A1866-D6FA-416A-8CD1-E4C0077D446A}">
      <dgm:prSet/>
      <dgm:spPr/>
      <dgm:t>
        <a:bodyPr/>
        <a:lstStyle/>
        <a:p>
          <a:endParaRPr lang="en-US"/>
        </a:p>
      </dgm:t>
    </dgm:pt>
    <dgm:pt modelId="{F004ECC9-145D-423C-87B6-09627034632B}">
      <dgm:prSet custT="1"/>
      <dgm:spPr/>
      <dgm:t>
        <a:bodyPr/>
        <a:lstStyle/>
        <a:p>
          <a:pPr algn="ctr"/>
          <a:r>
            <a:rPr lang="en-GB" sz="1800" dirty="0"/>
            <a:t>When removing your clothes, or lowering your garments, make sure that they do not touch the floor or there is a risk that some uncleanliness can transfer onto your clothes. Some toilets can be very dirty and very often there is urine on the floor as </a:t>
          </a:r>
          <a:r>
            <a:rPr lang="en-GB" sz="1800" dirty="0" smtClean="0"/>
            <a:t>well, </a:t>
          </a:r>
          <a:r>
            <a:rPr lang="en-GB" sz="1800" dirty="0"/>
            <a:t>so take extra care.</a:t>
          </a:r>
          <a:endParaRPr lang="en-US" sz="1800" dirty="0"/>
        </a:p>
      </dgm:t>
    </dgm:pt>
    <dgm:pt modelId="{E9D1DC41-578A-4B8B-A122-EE74834FDD4C}" type="parTrans" cxnId="{2F035CF4-B92D-41CA-A19B-BFBCCFEC77D6}">
      <dgm:prSet/>
      <dgm:spPr/>
      <dgm:t>
        <a:bodyPr/>
        <a:lstStyle/>
        <a:p>
          <a:endParaRPr lang="en-US"/>
        </a:p>
      </dgm:t>
    </dgm:pt>
    <dgm:pt modelId="{E0799E6A-A2C3-494D-A75B-28B6E4E4B91A}" type="sibTrans" cxnId="{2F035CF4-B92D-41CA-A19B-BFBCCFEC77D6}">
      <dgm:prSet/>
      <dgm:spPr/>
      <dgm:t>
        <a:bodyPr/>
        <a:lstStyle/>
        <a:p>
          <a:endParaRPr lang="en-US"/>
        </a:p>
      </dgm:t>
    </dgm:pt>
    <dgm:pt modelId="{973226C4-63B5-874E-9CC5-A39978323A6C}" type="pres">
      <dgm:prSet presAssocID="{C64DC8D7-8224-4E8D-AF1D-18F993E27AD6}" presName="linear" presStyleCnt="0">
        <dgm:presLayoutVars>
          <dgm:animLvl val="lvl"/>
          <dgm:resizeHandles val="exact"/>
        </dgm:presLayoutVars>
      </dgm:prSet>
      <dgm:spPr/>
      <dgm:t>
        <a:bodyPr/>
        <a:lstStyle/>
        <a:p>
          <a:endParaRPr lang="en-GB"/>
        </a:p>
      </dgm:t>
    </dgm:pt>
    <dgm:pt modelId="{8E36810C-EEA6-E043-A62D-BD068D24F1C0}" type="pres">
      <dgm:prSet presAssocID="{4CD5A9BB-BD06-4B2D-8E0A-A725432C8D35}" presName="parentText" presStyleLbl="node1" presStyleIdx="0" presStyleCnt="4">
        <dgm:presLayoutVars>
          <dgm:chMax val="0"/>
          <dgm:bulletEnabled val="1"/>
        </dgm:presLayoutVars>
      </dgm:prSet>
      <dgm:spPr/>
      <dgm:t>
        <a:bodyPr/>
        <a:lstStyle/>
        <a:p>
          <a:endParaRPr lang="en-GB"/>
        </a:p>
      </dgm:t>
    </dgm:pt>
    <dgm:pt modelId="{016411D3-E963-4B46-955A-DB23B75D0EA4}" type="pres">
      <dgm:prSet presAssocID="{1B3C880D-9F6E-4F89-8898-731B739663B3}" presName="spacer" presStyleCnt="0"/>
      <dgm:spPr/>
    </dgm:pt>
    <dgm:pt modelId="{16D23D0A-4B69-E840-B25C-31758A50DB6A}" type="pres">
      <dgm:prSet presAssocID="{4BD6E217-412C-49BB-A761-C4F388AB241D}" presName="parentText" presStyleLbl="node1" presStyleIdx="1" presStyleCnt="4">
        <dgm:presLayoutVars>
          <dgm:chMax val="0"/>
          <dgm:bulletEnabled val="1"/>
        </dgm:presLayoutVars>
      </dgm:prSet>
      <dgm:spPr/>
      <dgm:t>
        <a:bodyPr/>
        <a:lstStyle/>
        <a:p>
          <a:endParaRPr lang="en-GB"/>
        </a:p>
      </dgm:t>
    </dgm:pt>
    <dgm:pt modelId="{390DBF04-E6F9-A246-AF2C-826105924A50}" type="pres">
      <dgm:prSet presAssocID="{37DB6FF8-4E09-4D93-BD51-C7B772E4C6AC}" presName="spacer" presStyleCnt="0"/>
      <dgm:spPr/>
    </dgm:pt>
    <dgm:pt modelId="{8B329BDF-8606-E249-8F7B-9DB97DB299A9}" type="pres">
      <dgm:prSet presAssocID="{4F49C46B-47AF-4F6B-A173-FD3CD2275CAA}" presName="parentText" presStyleLbl="node1" presStyleIdx="2" presStyleCnt="4" custScaleY="81780">
        <dgm:presLayoutVars>
          <dgm:chMax val="0"/>
          <dgm:bulletEnabled val="1"/>
        </dgm:presLayoutVars>
      </dgm:prSet>
      <dgm:spPr/>
      <dgm:t>
        <a:bodyPr/>
        <a:lstStyle/>
        <a:p>
          <a:endParaRPr lang="en-GB"/>
        </a:p>
      </dgm:t>
    </dgm:pt>
    <dgm:pt modelId="{B8CB6AEB-B7A5-8F4B-AED1-EAD1F20D75AF}" type="pres">
      <dgm:prSet presAssocID="{4851F8C9-0A5F-4A35-A9D2-2CE8416A6160}" presName="spacer" presStyleCnt="0"/>
      <dgm:spPr/>
    </dgm:pt>
    <dgm:pt modelId="{5404672F-45E3-EC47-B941-1A5B4BD643C7}" type="pres">
      <dgm:prSet presAssocID="{F004ECC9-145D-423C-87B6-09627034632B}" presName="parentText" presStyleLbl="node1" presStyleIdx="3" presStyleCnt="4">
        <dgm:presLayoutVars>
          <dgm:chMax val="0"/>
          <dgm:bulletEnabled val="1"/>
        </dgm:presLayoutVars>
      </dgm:prSet>
      <dgm:spPr/>
      <dgm:t>
        <a:bodyPr/>
        <a:lstStyle/>
        <a:p>
          <a:endParaRPr lang="en-GB"/>
        </a:p>
      </dgm:t>
    </dgm:pt>
  </dgm:ptLst>
  <dgm:cxnLst>
    <dgm:cxn modelId="{0F2A5EFA-6F0F-4B19-ABA4-64BAC24CADDB}" srcId="{C64DC8D7-8224-4E8D-AF1D-18F993E27AD6}" destId="{4CD5A9BB-BD06-4B2D-8E0A-A725432C8D35}" srcOrd="0" destOrd="0" parTransId="{70C382B5-660F-4C8D-899D-6F2EB49A1162}" sibTransId="{1B3C880D-9F6E-4F89-8898-731B739663B3}"/>
    <dgm:cxn modelId="{00A7AD4C-E7B4-4BCC-B12A-DB60F85461E6}" srcId="{C64DC8D7-8224-4E8D-AF1D-18F993E27AD6}" destId="{4BD6E217-412C-49BB-A761-C4F388AB241D}" srcOrd="1" destOrd="0" parTransId="{1C838676-181D-427F-82E0-A43B71E33723}" sibTransId="{37DB6FF8-4E09-4D93-BD51-C7B772E4C6AC}"/>
    <dgm:cxn modelId="{B3E2E66C-3009-D144-AD06-C5D3498AECAF}" type="presOf" srcId="{4F49C46B-47AF-4F6B-A173-FD3CD2275CAA}" destId="{8B329BDF-8606-E249-8F7B-9DB97DB299A9}" srcOrd="0" destOrd="0" presId="urn:microsoft.com/office/officeart/2005/8/layout/vList2"/>
    <dgm:cxn modelId="{D2CFA1FC-3F27-4A4E-A0C4-7D1EDA5E3AFD}" type="presOf" srcId="{C64DC8D7-8224-4E8D-AF1D-18F993E27AD6}" destId="{973226C4-63B5-874E-9CC5-A39978323A6C}" srcOrd="0" destOrd="0" presId="urn:microsoft.com/office/officeart/2005/8/layout/vList2"/>
    <dgm:cxn modelId="{46444898-2F30-8844-8886-2892CD715F1A}" type="presOf" srcId="{4BD6E217-412C-49BB-A761-C4F388AB241D}" destId="{16D23D0A-4B69-E840-B25C-31758A50DB6A}" srcOrd="0" destOrd="0" presId="urn:microsoft.com/office/officeart/2005/8/layout/vList2"/>
    <dgm:cxn modelId="{B50A1866-D6FA-416A-8CD1-E4C0077D446A}" srcId="{C64DC8D7-8224-4E8D-AF1D-18F993E27AD6}" destId="{4F49C46B-47AF-4F6B-A173-FD3CD2275CAA}" srcOrd="2" destOrd="0" parTransId="{CA0B1254-422F-4842-99EA-4865F4B6AFC0}" sibTransId="{4851F8C9-0A5F-4A35-A9D2-2CE8416A6160}"/>
    <dgm:cxn modelId="{8C2B30DB-8721-5246-B8B8-5EB61671551B}" type="presOf" srcId="{4CD5A9BB-BD06-4B2D-8E0A-A725432C8D35}" destId="{8E36810C-EEA6-E043-A62D-BD068D24F1C0}" srcOrd="0" destOrd="0" presId="urn:microsoft.com/office/officeart/2005/8/layout/vList2"/>
    <dgm:cxn modelId="{ACD6AF22-37A9-B949-9094-CD383C88F07A}" type="presOf" srcId="{F004ECC9-145D-423C-87B6-09627034632B}" destId="{5404672F-45E3-EC47-B941-1A5B4BD643C7}" srcOrd="0" destOrd="0" presId="urn:microsoft.com/office/officeart/2005/8/layout/vList2"/>
    <dgm:cxn modelId="{2F035CF4-B92D-41CA-A19B-BFBCCFEC77D6}" srcId="{C64DC8D7-8224-4E8D-AF1D-18F993E27AD6}" destId="{F004ECC9-145D-423C-87B6-09627034632B}" srcOrd="3" destOrd="0" parTransId="{E9D1DC41-578A-4B8B-A122-EE74834FDD4C}" sibTransId="{E0799E6A-A2C3-494D-A75B-28B6E4E4B91A}"/>
    <dgm:cxn modelId="{EC3759DD-9656-EC4B-A7FF-03A9912E9761}" type="presParOf" srcId="{973226C4-63B5-874E-9CC5-A39978323A6C}" destId="{8E36810C-EEA6-E043-A62D-BD068D24F1C0}" srcOrd="0" destOrd="0" presId="urn:microsoft.com/office/officeart/2005/8/layout/vList2"/>
    <dgm:cxn modelId="{59718D72-B8BD-6F4A-8051-413E956359E8}" type="presParOf" srcId="{973226C4-63B5-874E-9CC5-A39978323A6C}" destId="{016411D3-E963-4B46-955A-DB23B75D0EA4}" srcOrd="1" destOrd="0" presId="urn:microsoft.com/office/officeart/2005/8/layout/vList2"/>
    <dgm:cxn modelId="{0061D5FE-0F74-4C45-916D-08FC10D4159A}" type="presParOf" srcId="{973226C4-63B5-874E-9CC5-A39978323A6C}" destId="{16D23D0A-4B69-E840-B25C-31758A50DB6A}" srcOrd="2" destOrd="0" presId="urn:microsoft.com/office/officeart/2005/8/layout/vList2"/>
    <dgm:cxn modelId="{93682850-D141-B540-B6E8-9BC86CA652AB}" type="presParOf" srcId="{973226C4-63B5-874E-9CC5-A39978323A6C}" destId="{390DBF04-E6F9-A246-AF2C-826105924A50}" srcOrd="3" destOrd="0" presId="urn:microsoft.com/office/officeart/2005/8/layout/vList2"/>
    <dgm:cxn modelId="{5AB34003-62E6-AB40-9EB9-8F728BD3BBE5}" type="presParOf" srcId="{973226C4-63B5-874E-9CC5-A39978323A6C}" destId="{8B329BDF-8606-E249-8F7B-9DB97DB299A9}" srcOrd="4" destOrd="0" presId="urn:microsoft.com/office/officeart/2005/8/layout/vList2"/>
    <dgm:cxn modelId="{2EF3A9D7-AD7F-C74F-A78D-37EF25FD0B32}" type="presParOf" srcId="{973226C4-63B5-874E-9CC5-A39978323A6C}" destId="{B8CB6AEB-B7A5-8F4B-AED1-EAD1F20D75AF}" srcOrd="5" destOrd="0" presId="urn:microsoft.com/office/officeart/2005/8/layout/vList2"/>
    <dgm:cxn modelId="{1310EF88-EA5A-3A41-ABC2-DE146E197FD0}" type="presParOf" srcId="{973226C4-63B5-874E-9CC5-A39978323A6C}" destId="{5404672F-45E3-EC47-B941-1A5B4BD643C7}"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742A11-8980-4232-B864-1CFF4667FA8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18431E-0FFB-4977-8C92-6FF7874D5CFF}">
      <dgm:prSet/>
      <dgm:spPr/>
      <dgm:t>
        <a:bodyPr/>
        <a:lstStyle/>
        <a:p>
          <a:pPr algn="ctr"/>
          <a:r>
            <a:rPr lang="en-GB" dirty="0"/>
            <a:t>Remove your socks before wearing any slippers which are used especially for going to the toilet, especially in a Masjid or </a:t>
          </a:r>
          <a:r>
            <a:rPr lang="en-GB" dirty="0" err="1"/>
            <a:t>Madrasah</a:t>
          </a:r>
          <a:r>
            <a:rPr lang="en-GB" dirty="0"/>
            <a:t>. A very common problem nowadays is people wear their socks while they are in the toilet. The slippers  may have some uncleanliness on them and when the person leaves their socks on inside the Masjid or </a:t>
          </a:r>
          <a:r>
            <a:rPr lang="en-GB" dirty="0" err="1" smtClean="0"/>
            <a:t>Madrasah</a:t>
          </a:r>
          <a:r>
            <a:rPr lang="en-GB" dirty="0" smtClean="0"/>
            <a:t>, the </a:t>
          </a:r>
          <a:r>
            <a:rPr lang="en-GB" dirty="0"/>
            <a:t>uncleanliness can spread.</a:t>
          </a:r>
          <a:endParaRPr lang="en-US" dirty="0"/>
        </a:p>
      </dgm:t>
    </dgm:pt>
    <dgm:pt modelId="{96484448-1A9F-432F-9651-0809F7985FA1}" type="parTrans" cxnId="{3195E5B6-9272-40A1-9733-5F1114C453C4}">
      <dgm:prSet/>
      <dgm:spPr/>
      <dgm:t>
        <a:bodyPr/>
        <a:lstStyle/>
        <a:p>
          <a:endParaRPr lang="en-US"/>
        </a:p>
      </dgm:t>
    </dgm:pt>
    <dgm:pt modelId="{94A84511-9665-4EE2-87AB-49AD809B0D9A}" type="sibTrans" cxnId="{3195E5B6-9272-40A1-9733-5F1114C453C4}">
      <dgm:prSet/>
      <dgm:spPr/>
      <dgm:t>
        <a:bodyPr/>
        <a:lstStyle/>
        <a:p>
          <a:endParaRPr lang="en-US"/>
        </a:p>
      </dgm:t>
    </dgm:pt>
    <dgm:pt modelId="{A5A135E4-DBBF-4BB9-B8A5-3CD3A717AEA7}">
      <dgm:prSet custT="1"/>
      <dgm:spPr/>
      <dgm:t>
        <a:bodyPr/>
        <a:lstStyle/>
        <a:p>
          <a:r>
            <a:rPr lang="en-GB" sz="2400" dirty="0"/>
            <a:t>Make sure you have no rings or amulets with </a:t>
          </a:r>
          <a:r>
            <a:rPr lang="en-GB" sz="2400" dirty="0" err="1"/>
            <a:t>Allāh’s</a:t>
          </a:r>
          <a:r>
            <a:rPr lang="en-GB" sz="2400" dirty="0"/>
            <a:t> name on it, or the Quran, or any other prayer material when we go inside the toilet.</a:t>
          </a:r>
          <a:endParaRPr lang="en-US" sz="2400" dirty="0"/>
        </a:p>
      </dgm:t>
    </dgm:pt>
    <dgm:pt modelId="{E0A0660D-AB58-4CE8-950C-C2DDC953F66A}" type="parTrans" cxnId="{880BE5ED-8496-4D29-9174-EFCC12B9EA10}">
      <dgm:prSet/>
      <dgm:spPr/>
      <dgm:t>
        <a:bodyPr/>
        <a:lstStyle/>
        <a:p>
          <a:endParaRPr lang="en-US"/>
        </a:p>
      </dgm:t>
    </dgm:pt>
    <dgm:pt modelId="{F07F9F0E-226B-4080-ABBD-614CAB40838E}" type="sibTrans" cxnId="{880BE5ED-8496-4D29-9174-EFCC12B9EA10}">
      <dgm:prSet/>
      <dgm:spPr/>
      <dgm:t>
        <a:bodyPr/>
        <a:lstStyle/>
        <a:p>
          <a:endParaRPr lang="en-US"/>
        </a:p>
      </dgm:t>
    </dgm:pt>
    <dgm:pt modelId="{48860951-8325-3049-A7E7-67CFEE07E003}" type="pres">
      <dgm:prSet presAssocID="{70742A11-8980-4232-B864-1CFF4667FA82}" presName="linear" presStyleCnt="0">
        <dgm:presLayoutVars>
          <dgm:animLvl val="lvl"/>
          <dgm:resizeHandles val="exact"/>
        </dgm:presLayoutVars>
      </dgm:prSet>
      <dgm:spPr/>
      <dgm:t>
        <a:bodyPr/>
        <a:lstStyle/>
        <a:p>
          <a:endParaRPr lang="en-GB"/>
        </a:p>
      </dgm:t>
    </dgm:pt>
    <dgm:pt modelId="{98524B67-6A37-4A4A-8EEF-85BD6B82C096}" type="pres">
      <dgm:prSet presAssocID="{FC18431E-0FFB-4977-8C92-6FF7874D5CFF}" presName="parentText" presStyleLbl="node1" presStyleIdx="0" presStyleCnt="2">
        <dgm:presLayoutVars>
          <dgm:chMax val="0"/>
          <dgm:bulletEnabled val="1"/>
        </dgm:presLayoutVars>
      </dgm:prSet>
      <dgm:spPr/>
      <dgm:t>
        <a:bodyPr/>
        <a:lstStyle/>
        <a:p>
          <a:endParaRPr lang="en-GB"/>
        </a:p>
      </dgm:t>
    </dgm:pt>
    <dgm:pt modelId="{214F3B9B-8A6A-DB45-822F-45C62BB850A3}" type="pres">
      <dgm:prSet presAssocID="{94A84511-9665-4EE2-87AB-49AD809B0D9A}" presName="spacer" presStyleCnt="0"/>
      <dgm:spPr/>
    </dgm:pt>
    <dgm:pt modelId="{9B09368C-7F0D-904C-B10D-249EA55BBA04}" type="pres">
      <dgm:prSet presAssocID="{A5A135E4-DBBF-4BB9-B8A5-3CD3A717AEA7}" presName="parentText" presStyleLbl="node1" presStyleIdx="1" presStyleCnt="2">
        <dgm:presLayoutVars>
          <dgm:chMax val="0"/>
          <dgm:bulletEnabled val="1"/>
        </dgm:presLayoutVars>
      </dgm:prSet>
      <dgm:spPr/>
      <dgm:t>
        <a:bodyPr/>
        <a:lstStyle/>
        <a:p>
          <a:endParaRPr lang="en-GB"/>
        </a:p>
      </dgm:t>
    </dgm:pt>
  </dgm:ptLst>
  <dgm:cxnLst>
    <dgm:cxn modelId="{1E0C3119-145D-FB4E-A810-75362A7AA223}" type="presOf" srcId="{A5A135E4-DBBF-4BB9-B8A5-3CD3A717AEA7}" destId="{9B09368C-7F0D-904C-B10D-249EA55BBA04}" srcOrd="0" destOrd="0" presId="urn:microsoft.com/office/officeart/2005/8/layout/vList2"/>
    <dgm:cxn modelId="{880BE5ED-8496-4D29-9174-EFCC12B9EA10}" srcId="{70742A11-8980-4232-B864-1CFF4667FA82}" destId="{A5A135E4-DBBF-4BB9-B8A5-3CD3A717AEA7}" srcOrd="1" destOrd="0" parTransId="{E0A0660D-AB58-4CE8-950C-C2DDC953F66A}" sibTransId="{F07F9F0E-226B-4080-ABBD-614CAB40838E}"/>
    <dgm:cxn modelId="{DB85C122-57F0-8443-8883-F163E4B0B521}" type="presOf" srcId="{FC18431E-0FFB-4977-8C92-6FF7874D5CFF}" destId="{98524B67-6A37-4A4A-8EEF-85BD6B82C096}" srcOrd="0" destOrd="0" presId="urn:microsoft.com/office/officeart/2005/8/layout/vList2"/>
    <dgm:cxn modelId="{3195E5B6-9272-40A1-9733-5F1114C453C4}" srcId="{70742A11-8980-4232-B864-1CFF4667FA82}" destId="{FC18431E-0FFB-4977-8C92-6FF7874D5CFF}" srcOrd="0" destOrd="0" parTransId="{96484448-1A9F-432F-9651-0809F7985FA1}" sibTransId="{94A84511-9665-4EE2-87AB-49AD809B0D9A}"/>
    <dgm:cxn modelId="{B0B30096-B34B-1649-85B1-F8A39AF72029}" type="presOf" srcId="{70742A11-8980-4232-B864-1CFF4667FA82}" destId="{48860951-8325-3049-A7E7-67CFEE07E003}" srcOrd="0" destOrd="0" presId="urn:microsoft.com/office/officeart/2005/8/layout/vList2"/>
    <dgm:cxn modelId="{B8CDE21B-F374-9349-9879-F48597E15C86}" type="presParOf" srcId="{48860951-8325-3049-A7E7-67CFEE07E003}" destId="{98524B67-6A37-4A4A-8EEF-85BD6B82C096}" srcOrd="0" destOrd="0" presId="urn:microsoft.com/office/officeart/2005/8/layout/vList2"/>
    <dgm:cxn modelId="{536CCB30-8D5E-2647-90EB-16D90FEC3B60}" type="presParOf" srcId="{48860951-8325-3049-A7E7-67CFEE07E003}" destId="{214F3B9B-8A6A-DB45-822F-45C62BB850A3}" srcOrd="1" destOrd="0" presId="urn:microsoft.com/office/officeart/2005/8/layout/vList2"/>
    <dgm:cxn modelId="{D2CC5CE2-3E3F-2346-9837-A743DA1D5CB9}" type="presParOf" srcId="{48860951-8325-3049-A7E7-67CFEE07E003}" destId="{9B09368C-7F0D-904C-B10D-249EA55BBA04}"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BDA5BB-32FE-4E12-B4D9-DF2AE8BF46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675B53C-4747-48D7-B070-C093AFDD0DDC}">
      <dgm:prSet custT="1"/>
      <dgm:spPr/>
      <dgm:t>
        <a:bodyPr/>
        <a:lstStyle/>
        <a:p>
          <a:pPr algn="ctr"/>
          <a:r>
            <a:rPr lang="en-GB" sz="1600" dirty="0"/>
            <a:t>It is </a:t>
          </a:r>
          <a:r>
            <a:rPr lang="en-GB" sz="1600" dirty="0" err="1"/>
            <a:t>Makrooh</a:t>
          </a:r>
          <a:r>
            <a:rPr lang="en-GB" sz="1600" dirty="0"/>
            <a:t> </a:t>
          </a:r>
          <a:r>
            <a:rPr lang="en-GB" sz="1600" dirty="0" err="1"/>
            <a:t>Tahreemi</a:t>
          </a:r>
          <a:r>
            <a:rPr lang="en-GB" sz="1600" dirty="0"/>
            <a:t> (very undesirable) to face the </a:t>
          </a:r>
          <a:r>
            <a:rPr lang="en-GB" sz="1600" dirty="0" err="1"/>
            <a:t>qiblah</a:t>
          </a:r>
          <a:r>
            <a:rPr lang="en-GB" sz="1600" dirty="0"/>
            <a:t> or have our back towards it while relieving ourselves. The hadith below explains this.</a:t>
          </a:r>
          <a:endParaRPr lang="en-US" sz="1600" dirty="0"/>
        </a:p>
      </dgm:t>
    </dgm:pt>
    <dgm:pt modelId="{D9750C1E-E216-434C-81A2-1BA0408D3E5A}" type="parTrans" cxnId="{4DE28520-94E3-49A7-897D-D687B1346644}">
      <dgm:prSet/>
      <dgm:spPr/>
      <dgm:t>
        <a:bodyPr/>
        <a:lstStyle/>
        <a:p>
          <a:endParaRPr lang="en-US"/>
        </a:p>
      </dgm:t>
    </dgm:pt>
    <dgm:pt modelId="{B9469176-FF47-4DED-8892-8AF62913047C}" type="sibTrans" cxnId="{4DE28520-94E3-49A7-897D-D687B1346644}">
      <dgm:prSet/>
      <dgm:spPr/>
      <dgm:t>
        <a:bodyPr/>
        <a:lstStyle/>
        <a:p>
          <a:endParaRPr lang="en-US"/>
        </a:p>
      </dgm:t>
    </dgm:pt>
    <dgm:pt modelId="{6E5001FA-8484-44F3-A9F5-F13C408436A3}">
      <dgm:prSet custT="1"/>
      <dgm:spPr/>
      <dgm:t>
        <a:bodyPr/>
        <a:lstStyle/>
        <a:p>
          <a:pPr algn="ctr"/>
          <a:r>
            <a:rPr lang="ar-SA" sz="2400" b="1" dirty="0"/>
            <a:t>عَنْ أَبِي أَيُّوبَ الأَنْصَارِيِّ، قَالَ قَالَ رَسُولُ اللَّهِ صلى الله عليه وسلم ‏  إِذَا أَتَى أَحَدُكُمُ الْغَائِطَ فَلاَ يَسْتَقْبِلِ الْقِبْلَةَ وَلاَ يُوَلِّهَا ظَهْرَهُ، شَرِّقُوا أَوْ غَرِّبُوا ‏‏</a:t>
          </a:r>
          <a:endParaRPr lang="en-US" sz="2400" dirty="0"/>
        </a:p>
      </dgm:t>
    </dgm:pt>
    <dgm:pt modelId="{4574BE06-48EE-4B4A-8FD0-1E60701BF457}" type="parTrans" cxnId="{3EE51BF1-5711-494F-A221-29BBC542B5CA}">
      <dgm:prSet/>
      <dgm:spPr/>
      <dgm:t>
        <a:bodyPr/>
        <a:lstStyle/>
        <a:p>
          <a:endParaRPr lang="en-US"/>
        </a:p>
      </dgm:t>
    </dgm:pt>
    <dgm:pt modelId="{406702EF-0B30-429C-83FC-EBBAFB7728FB}" type="sibTrans" cxnId="{3EE51BF1-5711-494F-A221-29BBC542B5CA}">
      <dgm:prSet/>
      <dgm:spPr/>
      <dgm:t>
        <a:bodyPr/>
        <a:lstStyle/>
        <a:p>
          <a:endParaRPr lang="en-US"/>
        </a:p>
      </dgm:t>
    </dgm:pt>
    <dgm:pt modelId="{0B78EF3F-E207-498C-B85C-538209E0BB10}">
      <dgm:prSet custT="1"/>
      <dgm:spPr/>
      <dgm:t>
        <a:bodyPr/>
        <a:lstStyle/>
        <a:p>
          <a:pPr algn="ctr"/>
          <a:r>
            <a:rPr lang="en-GB" sz="1400" dirty="0">
              <a:latin typeface="+mn-lt"/>
            </a:rPr>
            <a:t>Abu </a:t>
          </a:r>
          <a:r>
            <a:rPr lang="en-GB" sz="1400" dirty="0" err="1">
              <a:latin typeface="+mn-lt"/>
            </a:rPr>
            <a:t>Ayub</a:t>
          </a:r>
          <a:r>
            <a:rPr lang="en-GB" sz="1400" dirty="0">
              <a:latin typeface="+mn-lt"/>
            </a:rPr>
            <a:t> Al-Ansari (R.A) narrates that </a:t>
          </a:r>
          <a:r>
            <a:rPr lang="en-GB" sz="1400" dirty="0" err="1">
              <a:latin typeface="+mn-lt"/>
            </a:rPr>
            <a:t>Allāh’s</a:t>
          </a:r>
          <a:r>
            <a:rPr lang="en-GB" sz="1400" dirty="0">
              <a:latin typeface="+mn-lt"/>
            </a:rPr>
            <a:t> Apostle </a:t>
          </a:r>
          <a:r>
            <a:rPr lang="ar-SA" sz="1400" dirty="0">
              <a:latin typeface="+mn-lt"/>
            </a:rPr>
            <a:t>صلى الله عليه وسلم </a:t>
          </a:r>
          <a:r>
            <a:rPr lang="en-GB" sz="1400" dirty="0">
              <a:latin typeface="+mn-lt"/>
            </a:rPr>
            <a:t> said: If anyone of you goes to an open space for answering the call of nature, he should neither </a:t>
          </a:r>
          <a:r>
            <a:rPr lang="en-GB" sz="1400" dirty="0" smtClean="0">
              <a:latin typeface="+mn-lt"/>
            </a:rPr>
            <a:t> face </a:t>
          </a:r>
          <a:r>
            <a:rPr lang="en-GB" sz="1400" dirty="0">
              <a:latin typeface="+mn-lt"/>
            </a:rPr>
            <a:t>nor turn his back towards the </a:t>
          </a:r>
          <a:r>
            <a:rPr lang="en-GB" sz="1400" dirty="0" err="1">
              <a:latin typeface="+mn-lt"/>
            </a:rPr>
            <a:t>Qiblah</a:t>
          </a:r>
          <a:r>
            <a:rPr lang="en-GB" sz="1400" dirty="0">
              <a:latin typeface="+mn-lt"/>
            </a:rPr>
            <a:t>, he should </a:t>
          </a:r>
          <a:r>
            <a:rPr lang="en-GB" sz="1400" dirty="0" smtClean="0">
              <a:latin typeface="+mn-lt"/>
            </a:rPr>
            <a:t>either  </a:t>
          </a:r>
          <a:r>
            <a:rPr lang="en-GB" sz="1400" dirty="0">
              <a:latin typeface="+mn-lt"/>
            </a:rPr>
            <a:t>face the east or the west.</a:t>
          </a:r>
          <a:endParaRPr lang="en-US" sz="1400" dirty="0">
            <a:latin typeface="+mn-lt"/>
          </a:endParaRPr>
        </a:p>
      </dgm:t>
    </dgm:pt>
    <dgm:pt modelId="{E8644136-9A46-4CB8-BADB-F632A2673551}" type="parTrans" cxnId="{FFEA3190-6562-4F44-9271-3CA0129EF88A}">
      <dgm:prSet/>
      <dgm:spPr/>
      <dgm:t>
        <a:bodyPr/>
        <a:lstStyle/>
        <a:p>
          <a:endParaRPr lang="en-US"/>
        </a:p>
      </dgm:t>
    </dgm:pt>
    <dgm:pt modelId="{4BA83F12-1170-42D3-AEA6-8F38C0BF985C}" type="sibTrans" cxnId="{FFEA3190-6562-4F44-9271-3CA0129EF88A}">
      <dgm:prSet/>
      <dgm:spPr/>
      <dgm:t>
        <a:bodyPr/>
        <a:lstStyle/>
        <a:p>
          <a:endParaRPr lang="en-US"/>
        </a:p>
      </dgm:t>
    </dgm:pt>
    <dgm:pt modelId="{10C680BC-4778-4FE9-A363-7F32ACA5E59F}">
      <dgm:prSet custT="1"/>
      <dgm:spPr/>
      <dgm:t>
        <a:bodyPr/>
        <a:lstStyle/>
        <a:p>
          <a:pPr algn="ctr"/>
          <a:r>
            <a:rPr lang="en-GB" sz="1400" dirty="0"/>
            <a:t>The reason why east and west was mentioned in the above Hadith because </a:t>
          </a:r>
          <a:r>
            <a:rPr lang="en-GB" sz="1400" dirty="0" err="1"/>
            <a:t>Madina</a:t>
          </a:r>
          <a:r>
            <a:rPr lang="en-GB" sz="1400" dirty="0"/>
            <a:t> was to the north of Makkah, so by facing either east or west, you would either avoid facing or turning your back towards the </a:t>
          </a:r>
          <a:r>
            <a:rPr lang="en-GB" sz="1400" dirty="0" err="1"/>
            <a:t>Qiblah</a:t>
          </a:r>
          <a:r>
            <a:rPr lang="en-GB" sz="1400" dirty="0"/>
            <a:t>. This is true even in buildings, because the prohibition is not conditioned.</a:t>
          </a:r>
          <a:endParaRPr lang="en-US" sz="1400" dirty="0"/>
        </a:p>
      </dgm:t>
    </dgm:pt>
    <dgm:pt modelId="{0544E15E-15A9-4CB8-B010-23A19099E2BE}" type="parTrans" cxnId="{D8C8FD99-6E94-4DAD-BED9-AF557E543D82}">
      <dgm:prSet/>
      <dgm:spPr/>
      <dgm:t>
        <a:bodyPr/>
        <a:lstStyle/>
        <a:p>
          <a:endParaRPr lang="en-US"/>
        </a:p>
      </dgm:t>
    </dgm:pt>
    <dgm:pt modelId="{24F59030-BD81-459B-B165-394F15592AFC}" type="sibTrans" cxnId="{D8C8FD99-6E94-4DAD-BED9-AF557E543D82}">
      <dgm:prSet/>
      <dgm:spPr/>
      <dgm:t>
        <a:bodyPr/>
        <a:lstStyle/>
        <a:p>
          <a:endParaRPr lang="en-US"/>
        </a:p>
      </dgm:t>
    </dgm:pt>
    <dgm:pt modelId="{46E1E797-9C47-4BE6-8E24-ACD0523485E4}">
      <dgm:prSet custT="1"/>
      <dgm:spPr/>
      <dgm:t>
        <a:bodyPr/>
        <a:lstStyle/>
        <a:p>
          <a:pPr algn="ctr"/>
          <a:r>
            <a:rPr lang="en-GB" sz="1400" dirty="0"/>
            <a:t>If the toilet is built in such a manner that it is facing the actual Qibla, one should simply adjust the way he sits and try to ensure he doesn’t face the actual Qibla.</a:t>
          </a:r>
          <a:endParaRPr lang="en-US" sz="1400" dirty="0"/>
        </a:p>
      </dgm:t>
    </dgm:pt>
    <dgm:pt modelId="{6BE796D0-8ABD-437F-94A8-05FD8AF18FEE}" type="parTrans" cxnId="{27DC4FE9-7333-44D1-9974-36D28ACF70CD}">
      <dgm:prSet/>
      <dgm:spPr/>
      <dgm:t>
        <a:bodyPr/>
        <a:lstStyle/>
        <a:p>
          <a:endParaRPr lang="en-US"/>
        </a:p>
      </dgm:t>
    </dgm:pt>
    <dgm:pt modelId="{5DBAE5E4-9B1B-463C-80CC-01C0A37B3CA3}" type="sibTrans" cxnId="{27DC4FE9-7333-44D1-9974-36D28ACF70CD}">
      <dgm:prSet/>
      <dgm:spPr/>
      <dgm:t>
        <a:bodyPr/>
        <a:lstStyle/>
        <a:p>
          <a:endParaRPr lang="en-US"/>
        </a:p>
      </dgm:t>
    </dgm:pt>
    <dgm:pt modelId="{1E27BA22-D5CC-3448-A694-BF91B21EF06B}" type="pres">
      <dgm:prSet presAssocID="{49BDA5BB-32FE-4E12-B4D9-DF2AE8BF468D}" presName="linear" presStyleCnt="0">
        <dgm:presLayoutVars>
          <dgm:animLvl val="lvl"/>
          <dgm:resizeHandles val="exact"/>
        </dgm:presLayoutVars>
      </dgm:prSet>
      <dgm:spPr/>
      <dgm:t>
        <a:bodyPr/>
        <a:lstStyle/>
        <a:p>
          <a:endParaRPr lang="en-GB"/>
        </a:p>
      </dgm:t>
    </dgm:pt>
    <dgm:pt modelId="{5A7B1C24-D92D-6B4E-9A1D-521DA57F42D8}" type="pres">
      <dgm:prSet presAssocID="{F675B53C-4747-48D7-B070-C093AFDD0DDC}" presName="parentText" presStyleLbl="node1" presStyleIdx="0" presStyleCnt="5">
        <dgm:presLayoutVars>
          <dgm:chMax val="0"/>
          <dgm:bulletEnabled val="1"/>
        </dgm:presLayoutVars>
      </dgm:prSet>
      <dgm:spPr/>
      <dgm:t>
        <a:bodyPr/>
        <a:lstStyle/>
        <a:p>
          <a:endParaRPr lang="en-GB"/>
        </a:p>
      </dgm:t>
    </dgm:pt>
    <dgm:pt modelId="{E97092DD-42EE-5548-B5B6-BA72DF90F0E4}" type="pres">
      <dgm:prSet presAssocID="{B9469176-FF47-4DED-8892-8AF62913047C}" presName="spacer" presStyleCnt="0"/>
      <dgm:spPr/>
    </dgm:pt>
    <dgm:pt modelId="{405619BE-DE7D-6C49-AA72-C89D989FA5FB}" type="pres">
      <dgm:prSet presAssocID="{6E5001FA-8484-44F3-A9F5-F13C408436A3}" presName="parentText" presStyleLbl="node1" presStyleIdx="1" presStyleCnt="5">
        <dgm:presLayoutVars>
          <dgm:chMax val="0"/>
          <dgm:bulletEnabled val="1"/>
        </dgm:presLayoutVars>
      </dgm:prSet>
      <dgm:spPr/>
      <dgm:t>
        <a:bodyPr/>
        <a:lstStyle/>
        <a:p>
          <a:endParaRPr lang="en-GB"/>
        </a:p>
      </dgm:t>
    </dgm:pt>
    <dgm:pt modelId="{164A70FF-3AC8-D14C-8308-1B858096E396}" type="pres">
      <dgm:prSet presAssocID="{406702EF-0B30-429C-83FC-EBBAFB7728FB}" presName="spacer" presStyleCnt="0"/>
      <dgm:spPr/>
    </dgm:pt>
    <dgm:pt modelId="{3DC13A3A-CC47-E749-AA32-0C01C4DF4984}" type="pres">
      <dgm:prSet presAssocID="{0B78EF3F-E207-498C-B85C-538209E0BB10}" presName="parentText" presStyleLbl="node1" presStyleIdx="2" presStyleCnt="5">
        <dgm:presLayoutVars>
          <dgm:chMax val="0"/>
          <dgm:bulletEnabled val="1"/>
        </dgm:presLayoutVars>
      </dgm:prSet>
      <dgm:spPr/>
      <dgm:t>
        <a:bodyPr/>
        <a:lstStyle/>
        <a:p>
          <a:endParaRPr lang="en-GB"/>
        </a:p>
      </dgm:t>
    </dgm:pt>
    <dgm:pt modelId="{DF8A8747-7E70-9647-8E11-44C8EDE9FF14}" type="pres">
      <dgm:prSet presAssocID="{4BA83F12-1170-42D3-AEA6-8F38C0BF985C}" presName="spacer" presStyleCnt="0"/>
      <dgm:spPr/>
    </dgm:pt>
    <dgm:pt modelId="{320CB704-A172-7645-94BF-5087320E6267}" type="pres">
      <dgm:prSet presAssocID="{10C680BC-4778-4FE9-A363-7F32ACA5E59F}" presName="parentText" presStyleLbl="node1" presStyleIdx="3" presStyleCnt="5">
        <dgm:presLayoutVars>
          <dgm:chMax val="0"/>
          <dgm:bulletEnabled val="1"/>
        </dgm:presLayoutVars>
      </dgm:prSet>
      <dgm:spPr/>
      <dgm:t>
        <a:bodyPr/>
        <a:lstStyle/>
        <a:p>
          <a:endParaRPr lang="en-GB"/>
        </a:p>
      </dgm:t>
    </dgm:pt>
    <dgm:pt modelId="{D87AAF82-B641-0247-AC45-02A8447E6C52}" type="pres">
      <dgm:prSet presAssocID="{24F59030-BD81-459B-B165-394F15592AFC}" presName="spacer" presStyleCnt="0"/>
      <dgm:spPr/>
    </dgm:pt>
    <dgm:pt modelId="{DFE712E5-78F0-7D4F-B7C2-85A9C3093B74}" type="pres">
      <dgm:prSet presAssocID="{46E1E797-9C47-4BE6-8E24-ACD0523485E4}" presName="parentText" presStyleLbl="node1" presStyleIdx="4" presStyleCnt="5">
        <dgm:presLayoutVars>
          <dgm:chMax val="0"/>
          <dgm:bulletEnabled val="1"/>
        </dgm:presLayoutVars>
      </dgm:prSet>
      <dgm:spPr/>
      <dgm:t>
        <a:bodyPr/>
        <a:lstStyle/>
        <a:p>
          <a:endParaRPr lang="en-GB"/>
        </a:p>
      </dgm:t>
    </dgm:pt>
  </dgm:ptLst>
  <dgm:cxnLst>
    <dgm:cxn modelId="{3EC06CBA-EBB3-8140-9779-22C9712A1D23}" type="presOf" srcId="{6E5001FA-8484-44F3-A9F5-F13C408436A3}" destId="{405619BE-DE7D-6C49-AA72-C89D989FA5FB}" srcOrd="0" destOrd="0" presId="urn:microsoft.com/office/officeart/2005/8/layout/vList2"/>
    <dgm:cxn modelId="{27DC4FE9-7333-44D1-9974-36D28ACF70CD}" srcId="{49BDA5BB-32FE-4E12-B4D9-DF2AE8BF468D}" destId="{46E1E797-9C47-4BE6-8E24-ACD0523485E4}" srcOrd="4" destOrd="0" parTransId="{6BE796D0-8ABD-437F-94A8-05FD8AF18FEE}" sibTransId="{5DBAE5E4-9B1B-463C-80CC-01C0A37B3CA3}"/>
    <dgm:cxn modelId="{F5193FB2-BCC7-DA49-B988-0C7E51E23596}" type="presOf" srcId="{10C680BC-4778-4FE9-A363-7F32ACA5E59F}" destId="{320CB704-A172-7645-94BF-5087320E6267}" srcOrd="0" destOrd="0" presId="urn:microsoft.com/office/officeart/2005/8/layout/vList2"/>
    <dgm:cxn modelId="{3EE51BF1-5711-494F-A221-29BBC542B5CA}" srcId="{49BDA5BB-32FE-4E12-B4D9-DF2AE8BF468D}" destId="{6E5001FA-8484-44F3-A9F5-F13C408436A3}" srcOrd="1" destOrd="0" parTransId="{4574BE06-48EE-4B4A-8FD0-1E60701BF457}" sibTransId="{406702EF-0B30-429C-83FC-EBBAFB7728FB}"/>
    <dgm:cxn modelId="{D8C8FD99-6E94-4DAD-BED9-AF557E543D82}" srcId="{49BDA5BB-32FE-4E12-B4D9-DF2AE8BF468D}" destId="{10C680BC-4778-4FE9-A363-7F32ACA5E59F}" srcOrd="3" destOrd="0" parTransId="{0544E15E-15A9-4CB8-B010-23A19099E2BE}" sibTransId="{24F59030-BD81-459B-B165-394F15592AFC}"/>
    <dgm:cxn modelId="{4DE28520-94E3-49A7-897D-D687B1346644}" srcId="{49BDA5BB-32FE-4E12-B4D9-DF2AE8BF468D}" destId="{F675B53C-4747-48D7-B070-C093AFDD0DDC}" srcOrd="0" destOrd="0" parTransId="{D9750C1E-E216-434C-81A2-1BA0408D3E5A}" sibTransId="{B9469176-FF47-4DED-8892-8AF62913047C}"/>
    <dgm:cxn modelId="{FFEA3190-6562-4F44-9271-3CA0129EF88A}" srcId="{49BDA5BB-32FE-4E12-B4D9-DF2AE8BF468D}" destId="{0B78EF3F-E207-498C-B85C-538209E0BB10}" srcOrd="2" destOrd="0" parTransId="{E8644136-9A46-4CB8-BADB-F632A2673551}" sibTransId="{4BA83F12-1170-42D3-AEA6-8F38C0BF985C}"/>
    <dgm:cxn modelId="{ADDEE2A4-3A47-6C40-921E-4BEDF109B098}" type="presOf" srcId="{49BDA5BB-32FE-4E12-B4D9-DF2AE8BF468D}" destId="{1E27BA22-D5CC-3448-A694-BF91B21EF06B}" srcOrd="0" destOrd="0" presId="urn:microsoft.com/office/officeart/2005/8/layout/vList2"/>
    <dgm:cxn modelId="{7B94A32E-2BBA-4847-A6C2-8595507DC1DC}" type="presOf" srcId="{46E1E797-9C47-4BE6-8E24-ACD0523485E4}" destId="{DFE712E5-78F0-7D4F-B7C2-85A9C3093B74}" srcOrd="0" destOrd="0" presId="urn:microsoft.com/office/officeart/2005/8/layout/vList2"/>
    <dgm:cxn modelId="{8F518B5E-3FFE-E749-87B2-6F128DC8E9D4}" type="presOf" srcId="{F675B53C-4747-48D7-B070-C093AFDD0DDC}" destId="{5A7B1C24-D92D-6B4E-9A1D-521DA57F42D8}" srcOrd="0" destOrd="0" presId="urn:microsoft.com/office/officeart/2005/8/layout/vList2"/>
    <dgm:cxn modelId="{C17027D9-51BF-3248-82D3-4B438049DA83}" type="presOf" srcId="{0B78EF3F-E207-498C-B85C-538209E0BB10}" destId="{3DC13A3A-CC47-E749-AA32-0C01C4DF4984}" srcOrd="0" destOrd="0" presId="urn:microsoft.com/office/officeart/2005/8/layout/vList2"/>
    <dgm:cxn modelId="{C186DC9D-777E-8A4A-9FFA-062F92CC4811}" type="presParOf" srcId="{1E27BA22-D5CC-3448-A694-BF91B21EF06B}" destId="{5A7B1C24-D92D-6B4E-9A1D-521DA57F42D8}" srcOrd="0" destOrd="0" presId="urn:microsoft.com/office/officeart/2005/8/layout/vList2"/>
    <dgm:cxn modelId="{ED4B8C36-EE67-3543-8A1D-16D070332304}" type="presParOf" srcId="{1E27BA22-D5CC-3448-A694-BF91B21EF06B}" destId="{E97092DD-42EE-5548-B5B6-BA72DF90F0E4}" srcOrd="1" destOrd="0" presId="urn:microsoft.com/office/officeart/2005/8/layout/vList2"/>
    <dgm:cxn modelId="{84C4DC0E-6399-CC46-8E81-75272F5A31DF}" type="presParOf" srcId="{1E27BA22-D5CC-3448-A694-BF91B21EF06B}" destId="{405619BE-DE7D-6C49-AA72-C89D989FA5FB}" srcOrd="2" destOrd="0" presId="urn:microsoft.com/office/officeart/2005/8/layout/vList2"/>
    <dgm:cxn modelId="{BBB99081-5690-0148-9CF6-D79A8A3A3BE1}" type="presParOf" srcId="{1E27BA22-D5CC-3448-A694-BF91B21EF06B}" destId="{164A70FF-3AC8-D14C-8308-1B858096E396}" srcOrd="3" destOrd="0" presId="urn:microsoft.com/office/officeart/2005/8/layout/vList2"/>
    <dgm:cxn modelId="{AF4B2958-1972-A24B-8627-C7BE884ACE9C}" type="presParOf" srcId="{1E27BA22-D5CC-3448-A694-BF91B21EF06B}" destId="{3DC13A3A-CC47-E749-AA32-0C01C4DF4984}" srcOrd="4" destOrd="0" presId="urn:microsoft.com/office/officeart/2005/8/layout/vList2"/>
    <dgm:cxn modelId="{C5580889-B1AA-C143-A2A1-C469D87C5C7E}" type="presParOf" srcId="{1E27BA22-D5CC-3448-A694-BF91B21EF06B}" destId="{DF8A8747-7E70-9647-8E11-44C8EDE9FF14}" srcOrd="5" destOrd="0" presId="urn:microsoft.com/office/officeart/2005/8/layout/vList2"/>
    <dgm:cxn modelId="{97A4C3D2-4D97-5941-8C5B-231DDC1D138D}" type="presParOf" srcId="{1E27BA22-D5CC-3448-A694-BF91B21EF06B}" destId="{320CB704-A172-7645-94BF-5087320E6267}" srcOrd="6" destOrd="0" presId="urn:microsoft.com/office/officeart/2005/8/layout/vList2"/>
    <dgm:cxn modelId="{B6E88F1E-4232-4946-A0B2-49194D99CC47}" type="presParOf" srcId="{1E27BA22-D5CC-3448-A694-BF91B21EF06B}" destId="{D87AAF82-B641-0247-AC45-02A8447E6C52}" srcOrd="7" destOrd="0" presId="urn:microsoft.com/office/officeart/2005/8/layout/vList2"/>
    <dgm:cxn modelId="{2F679504-C942-CA44-902A-D5E312A513B0}" type="presParOf" srcId="{1E27BA22-D5CC-3448-A694-BF91B21EF06B}" destId="{DFE712E5-78F0-7D4F-B7C2-85A9C3093B74}"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FA3C9C-8E55-4583-B7F4-49ED71EB5419}"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4CAE1EAA-2E79-4DFF-BCE1-01C0FFB958B3}">
      <dgm:prSet/>
      <dgm:spPr/>
      <dgm:t>
        <a:bodyPr/>
        <a:lstStyle/>
        <a:p>
          <a:pPr algn="ctr"/>
          <a:r>
            <a:rPr lang="en-GB" b="1"/>
            <a:t>So what should you recite when you leave the toilet?</a:t>
          </a:r>
          <a:endParaRPr lang="en-US"/>
        </a:p>
      </dgm:t>
    </dgm:pt>
    <dgm:pt modelId="{745FAEDA-B483-40AA-A067-593152BBC789}" type="parTrans" cxnId="{0CF24595-3FE4-4B02-B3A8-C60FEEB85F6A}">
      <dgm:prSet/>
      <dgm:spPr/>
      <dgm:t>
        <a:bodyPr/>
        <a:lstStyle/>
        <a:p>
          <a:pPr algn="ctr"/>
          <a:endParaRPr lang="en-US"/>
        </a:p>
      </dgm:t>
    </dgm:pt>
    <dgm:pt modelId="{87F9FEC1-D5ED-4CFA-A722-140F0F531957}" type="sibTrans" cxnId="{0CF24595-3FE4-4B02-B3A8-C60FEEB85F6A}">
      <dgm:prSet/>
      <dgm:spPr/>
      <dgm:t>
        <a:bodyPr/>
        <a:lstStyle/>
        <a:p>
          <a:pPr algn="ctr"/>
          <a:endParaRPr lang="en-US"/>
        </a:p>
      </dgm:t>
    </dgm:pt>
    <dgm:pt modelId="{62C81CF7-F001-4957-B2D6-23465D3A3D55}">
      <dgm:prSet/>
      <dgm:spPr/>
      <dgm:t>
        <a:bodyPr/>
        <a:lstStyle/>
        <a:p>
          <a:pPr algn="ctr"/>
          <a:r>
            <a:rPr lang="ar-SA" b="1" dirty="0"/>
            <a:t>عَنْ عَائِشَةَ رضى الله عنها قَالَتْ كَانَ النَّبِيُّ صلى الله عليه وسلم إِذَا خَرَجَ مِنَ الْخَلاَءِ قَالَ‏ ‏ غُفْرَانَكَ</a:t>
          </a:r>
          <a:endParaRPr lang="en-US" b="1" dirty="0"/>
        </a:p>
      </dgm:t>
    </dgm:pt>
    <dgm:pt modelId="{E0ADDD17-166D-4200-AEBB-0FD1C80811E1}" type="parTrans" cxnId="{848F8B45-11D2-4C6B-BC7E-30724C349E55}">
      <dgm:prSet/>
      <dgm:spPr/>
      <dgm:t>
        <a:bodyPr/>
        <a:lstStyle/>
        <a:p>
          <a:pPr algn="ctr"/>
          <a:endParaRPr lang="en-US"/>
        </a:p>
      </dgm:t>
    </dgm:pt>
    <dgm:pt modelId="{3A0C989D-5CD4-4588-88A1-2C7E6DBAF555}" type="sibTrans" cxnId="{848F8B45-11D2-4C6B-BC7E-30724C349E55}">
      <dgm:prSet/>
      <dgm:spPr/>
      <dgm:t>
        <a:bodyPr/>
        <a:lstStyle/>
        <a:p>
          <a:pPr algn="ctr"/>
          <a:endParaRPr lang="en-US"/>
        </a:p>
      </dgm:t>
    </dgm:pt>
    <dgm:pt modelId="{33A347CC-BCAA-47A2-966D-F1A6007900A6}">
      <dgm:prSet/>
      <dgm:spPr/>
      <dgm:t>
        <a:bodyPr/>
        <a:lstStyle/>
        <a:p>
          <a:pPr algn="ctr"/>
          <a:r>
            <a:rPr lang="en-GB" dirty="0"/>
            <a:t>When the Prophet would exit the toilet he would say: </a:t>
          </a:r>
          <a:r>
            <a:rPr lang="en-GB" dirty="0" err="1"/>
            <a:t>Ghufranak</a:t>
          </a:r>
          <a:r>
            <a:rPr lang="en-GB" dirty="0"/>
            <a:t>.</a:t>
          </a:r>
          <a:r>
            <a:rPr lang="ar-SA" dirty="0"/>
            <a:t> </a:t>
          </a:r>
          <a:r>
            <a:rPr lang="en-GB" dirty="0"/>
            <a:t> (your forgiveness) (</a:t>
          </a:r>
          <a:r>
            <a:rPr lang="en-GB" dirty="0" err="1"/>
            <a:t>Tirmidhi</a:t>
          </a:r>
          <a:r>
            <a:rPr lang="en-GB" dirty="0"/>
            <a:t>).</a:t>
          </a:r>
          <a:endParaRPr lang="en-US" dirty="0"/>
        </a:p>
      </dgm:t>
    </dgm:pt>
    <dgm:pt modelId="{AB0E737B-8C63-42BE-977B-D478AEA26D8B}" type="parTrans" cxnId="{8C5865D7-0D12-4A6C-BABF-DD7EBF8519A6}">
      <dgm:prSet/>
      <dgm:spPr/>
      <dgm:t>
        <a:bodyPr/>
        <a:lstStyle/>
        <a:p>
          <a:pPr algn="ctr"/>
          <a:endParaRPr lang="en-US"/>
        </a:p>
      </dgm:t>
    </dgm:pt>
    <dgm:pt modelId="{CC4D40AC-0841-4236-85B6-37194ECA6243}" type="sibTrans" cxnId="{8C5865D7-0D12-4A6C-BABF-DD7EBF8519A6}">
      <dgm:prSet/>
      <dgm:spPr/>
      <dgm:t>
        <a:bodyPr/>
        <a:lstStyle/>
        <a:p>
          <a:pPr algn="ctr"/>
          <a:endParaRPr lang="en-US"/>
        </a:p>
      </dgm:t>
    </dgm:pt>
    <dgm:pt modelId="{2A81DC59-6673-49C5-840B-D10C505E6C5D}">
      <dgm:prSet/>
      <dgm:spPr/>
      <dgm:t>
        <a:bodyPr/>
        <a:lstStyle/>
        <a:p>
          <a:pPr algn="ctr"/>
          <a:r>
            <a:rPr lang="ar-SA" b="1" dirty="0"/>
            <a:t>عَنْ أَنَسِ بْنِ مَالِكٍ قَالَ كَانَ النَّبِيُّ صلى الله عليه وسلم إِذَا خَرَجَ مِنَ الْخَلاَءِ قَالَ ‏ الْحَمْدُ لِلَّهِ الَّذِي أَذْهَبَ عَنِّي الأَذَى وَعَافَانِي </a:t>
          </a:r>
          <a:r>
            <a:rPr lang="ar-SA" dirty="0"/>
            <a:t>‏‏ ‏</a:t>
          </a:r>
          <a:endParaRPr lang="en-US" dirty="0"/>
        </a:p>
      </dgm:t>
    </dgm:pt>
    <dgm:pt modelId="{736F5825-75C6-4527-B144-DB72D3EA5A2B}" type="parTrans" cxnId="{054943F5-C843-4753-A4EA-E8D6615E4B01}">
      <dgm:prSet/>
      <dgm:spPr/>
      <dgm:t>
        <a:bodyPr/>
        <a:lstStyle/>
        <a:p>
          <a:pPr algn="ctr"/>
          <a:endParaRPr lang="en-US"/>
        </a:p>
      </dgm:t>
    </dgm:pt>
    <dgm:pt modelId="{FADE82B8-74C8-4445-BDE5-124B9D760D28}" type="sibTrans" cxnId="{054943F5-C843-4753-A4EA-E8D6615E4B01}">
      <dgm:prSet/>
      <dgm:spPr/>
      <dgm:t>
        <a:bodyPr/>
        <a:lstStyle/>
        <a:p>
          <a:pPr algn="ctr"/>
          <a:endParaRPr lang="en-US"/>
        </a:p>
      </dgm:t>
    </dgm:pt>
    <dgm:pt modelId="{5E0172DF-3094-4E97-8A46-58B93CD6E1F6}">
      <dgm:prSet custT="1"/>
      <dgm:spPr/>
      <dgm:t>
        <a:bodyPr/>
        <a:lstStyle/>
        <a:p>
          <a:pPr algn="ctr"/>
          <a:r>
            <a:rPr lang="en-GB" sz="1400" dirty="0"/>
            <a:t>Whenever the Prophet exited the toilet, he would say: Al-</a:t>
          </a:r>
          <a:r>
            <a:rPr lang="en-GB" sz="1400" dirty="0" err="1"/>
            <a:t>hamdu</a:t>
          </a:r>
          <a:r>
            <a:rPr lang="en-GB" sz="1400" dirty="0"/>
            <a:t> </a:t>
          </a:r>
          <a:r>
            <a:rPr lang="en-GB" sz="1400" dirty="0" err="1"/>
            <a:t>lillahilladhi</a:t>
          </a:r>
          <a:r>
            <a:rPr lang="en-GB" sz="1400" dirty="0"/>
            <a:t> </a:t>
          </a:r>
          <a:r>
            <a:rPr lang="en-GB" sz="1400" dirty="0" err="1"/>
            <a:t>adhhaba</a:t>
          </a:r>
          <a:r>
            <a:rPr lang="en-GB" sz="1400" dirty="0"/>
            <a:t> </a:t>
          </a:r>
          <a:r>
            <a:rPr lang="en-GB" sz="1400" dirty="0" err="1"/>
            <a:t>annial-adha</a:t>
          </a:r>
          <a:r>
            <a:rPr lang="en-GB" sz="1400" dirty="0"/>
            <a:t> </a:t>
          </a:r>
          <a:r>
            <a:rPr lang="en-GB" sz="1400" dirty="0" err="1"/>
            <a:t>wa</a:t>
          </a:r>
          <a:r>
            <a:rPr lang="en-GB" sz="1400" dirty="0"/>
            <a:t> '</a:t>
          </a:r>
          <a:r>
            <a:rPr lang="en-GB" sz="1400" dirty="0" err="1"/>
            <a:t>afani</a:t>
          </a:r>
          <a:r>
            <a:rPr lang="en-GB" sz="1400" dirty="0"/>
            <a:t> (Praise is to Allah Who has relieved me from discomfort and granted me relief)  (Ibn </a:t>
          </a:r>
          <a:r>
            <a:rPr lang="en-GB" sz="1400" dirty="0" err="1"/>
            <a:t>Majah</a:t>
          </a:r>
          <a:r>
            <a:rPr lang="en-GB" sz="1400" dirty="0"/>
            <a:t>)</a:t>
          </a:r>
          <a:endParaRPr lang="en-US" sz="1400" dirty="0"/>
        </a:p>
      </dgm:t>
    </dgm:pt>
    <dgm:pt modelId="{6FD0754C-60FB-463E-9D89-1D985E03DAA1}" type="parTrans" cxnId="{6BEA8AC4-B450-4DCA-A783-CD95F3CD2541}">
      <dgm:prSet/>
      <dgm:spPr/>
      <dgm:t>
        <a:bodyPr/>
        <a:lstStyle/>
        <a:p>
          <a:pPr algn="ctr"/>
          <a:endParaRPr lang="en-US"/>
        </a:p>
      </dgm:t>
    </dgm:pt>
    <dgm:pt modelId="{CCB58F6C-B27E-4437-B96E-C631774DD16D}" type="sibTrans" cxnId="{6BEA8AC4-B450-4DCA-A783-CD95F3CD2541}">
      <dgm:prSet/>
      <dgm:spPr/>
      <dgm:t>
        <a:bodyPr/>
        <a:lstStyle/>
        <a:p>
          <a:pPr algn="ctr"/>
          <a:endParaRPr lang="en-US"/>
        </a:p>
      </dgm:t>
    </dgm:pt>
    <dgm:pt modelId="{720BF7A7-772B-49F4-A324-9641E14FE6BB}">
      <dgm:prSet/>
      <dgm:spPr/>
      <dgm:t>
        <a:bodyPr/>
        <a:lstStyle/>
        <a:p>
          <a:pPr algn="ctr"/>
          <a:r>
            <a:rPr lang="en-GB"/>
            <a:t>So both of the above supplications (Duas) can be read together as follows:</a:t>
          </a:r>
          <a:endParaRPr lang="en-US"/>
        </a:p>
      </dgm:t>
    </dgm:pt>
    <dgm:pt modelId="{31DE4F6C-926B-4044-88C6-929F8789CEF1}" type="parTrans" cxnId="{3989233B-4A40-4FBC-A3A0-28680FE5A500}">
      <dgm:prSet/>
      <dgm:spPr/>
      <dgm:t>
        <a:bodyPr/>
        <a:lstStyle/>
        <a:p>
          <a:pPr algn="ctr"/>
          <a:endParaRPr lang="en-US"/>
        </a:p>
      </dgm:t>
    </dgm:pt>
    <dgm:pt modelId="{14676D53-2095-46AB-8B8F-9DD7CA8A5E75}" type="sibTrans" cxnId="{3989233B-4A40-4FBC-A3A0-28680FE5A500}">
      <dgm:prSet/>
      <dgm:spPr/>
      <dgm:t>
        <a:bodyPr/>
        <a:lstStyle/>
        <a:p>
          <a:pPr algn="ctr"/>
          <a:endParaRPr lang="en-US"/>
        </a:p>
      </dgm:t>
    </dgm:pt>
    <dgm:pt modelId="{925E649B-A8D5-4FE4-8EFF-FAF969B272A6}">
      <dgm:prSet custT="1"/>
      <dgm:spPr/>
      <dgm:t>
        <a:bodyPr/>
        <a:lstStyle/>
        <a:p>
          <a:pPr algn="ctr">
            <a:lnSpc>
              <a:spcPct val="150000"/>
            </a:lnSpc>
          </a:pPr>
          <a:r>
            <a:rPr lang="ar-SA" sz="2100" b="1" dirty="0"/>
            <a:t>غُفْرَانَكَ الْحَمْدُ لِلَّهِ الَّذِي أَذْهَبَ عَنِّي الأَذَى وَعَافَانِي </a:t>
          </a:r>
          <a:endParaRPr lang="en-US" sz="2100" b="1" dirty="0"/>
        </a:p>
      </dgm:t>
    </dgm:pt>
    <dgm:pt modelId="{653BEE32-8AEE-457D-96C2-D91D50F53F00}" type="parTrans" cxnId="{B8F77398-8323-43B7-80E5-BB18F103D964}">
      <dgm:prSet/>
      <dgm:spPr/>
      <dgm:t>
        <a:bodyPr/>
        <a:lstStyle/>
        <a:p>
          <a:pPr algn="ctr"/>
          <a:endParaRPr lang="en-US"/>
        </a:p>
      </dgm:t>
    </dgm:pt>
    <dgm:pt modelId="{6743FB93-7805-4254-8A2E-F3F81B1880B2}" type="sibTrans" cxnId="{B8F77398-8323-43B7-80E5-BB18F103D964}">
      <dgm:prSet/>
      <dgm:spPr/>
      <dgm:t>
        <a:bodyPr/>
        <a:lstStyle/>
        <a:p>
          <a:pPr algn="ctr"/>
          <a:endParaRPr lang="en-US"/>
        </a:p>
      </dgm:t>
    </dgm:pt>
    <dgm:pt modelId="{E5053CF3-9DDB-AF44-9D9B-B446B0C35C34}">
      <dgm:prSet custT="1"/>
      <dgm:spPr/>
      <dgm:t>
        <a:bodyPr/>
        <a:lstStyle/>
        <a:p>
          <a:pPr algn="ctr">
            <a:lnSpc>
              <a:spcPct val="150000"/>
            </a:lnSpc>
          </a:pPr>
          <a:r>
            <a:rPr lang="ar-SA" sz="2000" dirty="0"/>
            <a:t>‏ </a:t>
          </a:r>
          <a:r>
            <a:rPr lang="ar-SA" sz="2200" b="1" dirty="0"/>
            <a:t>الْحَمْدُ لِلَّهِ الَّذِي أَذْهَبَ عَنِّي الأَذَى وَعَافَانِي</a:t>
          </a:r>
          <a:endParaRPr lang="en-US" sz="2200" b="1" dirty="0"/>
        </a:p>
      </dgm:t>
    </dgm:pt>
    <dgm:pt modelId="{0A6A2C05-A9EF-CE40-9D30-D2062DF06FC8}" type="parTrans" cxnId="{51DEE5A8-51C9-A344-903F-786E7CA0E715}">
      <dgm:prSet/>
      <dgm:spPr/>
      <dgm:t>
        <a:bodyPr/>
        <a:lstStyle/>
        <a:p>
          <a:pPr algn="ctr"/>
          <a:endParaRPr lang="en-US"/>
        </a:p>
      </dgm:t>
    </dgm:pt>
    <dgm:pt modelId="{C182F0C8-7745-154F-9BE6-0DED0C90F7A8}" type="sibTrans" cxnId="{51DEE5A8-51C9-A344-903F-786E7CA0E715}">
      <dgm:prSet/>
      <dgm:spPr/>
      <dgm:t>
        <a:bodyPr/>
        <a:lstStyle/>
        <a:p>
          <a:pPr algn="ctr"/>
          <a:endParaRPr lang="en-US"/>
        </a:p>
      </dgm:t>
    </dgm:pt>
    <dgm:pt modelId="{F8C28253-EAA8-8E46-A77D-8C66E79AC197}" type="pres">
      <dgm:prSet presAssocID="{8AFA3C9C-8E55-4583-B7F4-49ED71EB5419}" presName="Name0" presStyleCnt="0">
        <dgm:presLayoutVars>
          <dgm:dir/>
          <dgm:resizeHandles val="exact"/>
        </dgm:presLayoutVars>
      </dgm:prSet>
      <dgm:spPr/>
      <dgm:t>
        <a:bodyPr/>
        <a:lstStyle/>
        <a:p>
          <a:endParaRPr lang="en-GB"/>
        </a:p>
      </dgm:t>
    </dgm:pt>
    <dgm:pt modelId="{04311311-9931-4145-8B95-D96E4D501F7F}" type="pres">
      <dgm:prSet presAssocID="{4CAE1EAA-2E79-4DFF-BCE1-01C0FFB958B3}" presName="node" presStyleLbl="node1" presStyleIdx="0" presStyleCnt="8">
        <dgm:presLayoutVars>
          <dgm:bulletEnabled val="1"/>
        </dgm:presLayoutVars>
      </dgm:prSet>
      <dgm:spPr/>
      <dgm:t>
        <a:bodyPr/>
        <a:lstStyle/>
        <a:p>
          <a:endParaRPr lang="en-GB"/>
        </a:p>
      </dgm:t>
    </dgm:pt>
    <dgm:pt modelId="{193EC079-F0E2-414B-B8F9-1FA5AD4EF78A}" type="pres">
      <dgm:prSet presAssocID="{87F9FEC1-D5ED-4CFA-A722-140F0F531957}" presName="sibTrans" presStyleLbl="sibTrans1D1" presStyleIdx="0" presStyleCnt="7"/>
      <dgm:spPr/>
      <dgm:t>
        <a:bodyPr/>
        <a:lstStyle/>
        <a:p>
          <a:endParaRPr lang="en-GB"/>
        </a:p>
      </dgm:t>
    </dgm:pt>
    <dgm:pt modelId="{401E3146-E97E-6E44-A00A-3B95E5BBFBB9}" type="pres">
      <dgm:prSet presAssocID="{87F9FEC1-D5ED-4CFA-A722-140F0F531957}" presName="connectorText" presStyleLbl="sibTrans1D1" presStyleIdx="0" presStyleCnt="7"/>
      <dgm:spPr/>
      <dgm:t>
        <a:bodyPr/>
        <a:lstStyle/>
        <a:p>
          <a:endParaRPr lang="en-GB"/>
        </a:p>
      </dgm:t>
    </dgm:pt>
    <dgm:pt modelId="{B5B63497-D380-7E47-9D0C-CA89B147C84D}" type="pres">
      <dgm:prSet presAssocID="{62C81CF7-F001-4957-B2D6-23465D3A3D55}" presName="node" presStyleLbl="node1" presStyleIdx="1" presStyleCnt="8">
        <dgm:presLayoutVars>
          <dgm:bulletEnabled val="1"/>
        </dgm:presLayoutVars>
      </dgm:prSet>
      <dgm:spPr/>
      <dgm:t>
        <a:bodyPr/>
        <a:lstStyle/>
        <a:p>
          <a:endParaRPr lang="en-GB"/>
        </a:p>
      </dgm:t>
    </dgm:pt>
    <dgm:pt modelId="{CC3FBB2E-4469-DD4C-BF0A-2C3C25536BB7}" type="pres">
      <dgm:prSet presAssocID="{3A0C989D-5CD4-4588-88A1-2C7E6DBAF555}" presName="sibTrans" presStyleLbl="sibTrans1D1" presStyleIdx="1" presStyleCnt="7"/>
      <dgm:spPr/>
      <dgm:t>
        <a:bodyPr/>
        <a:lstStyle/>
        <a:p>
          <a:endParaRPr lang="en-GB"/>
        </a:p>
      </dgm:t>
    </dgm:pt>
    <dgm:pt modelId="{5DD1D7FA-025E-BC42-BEA8-BF7F5B0E771E}" type="pres">
      <dgm:prSet presAssocID="{3A0C989D-5CD4-4588-88A1-2C7E6DBAF555}" presName="connectorText" presStyleLbl="sibTrans1D1" presStyleIdx="1" presStyleCnt="7"/>
      <dgm:spPr/>
      <dgm:t>
        <a:bodyPr/>
        <a:lstStyle/>
        <a:p>
          <a:endParaRPr lang="en-GB"/>
        </a:p>
      </dgm:t>
    </dgm:pt>
    <dgm:pt modelId="{046A19B5-D609-154D-BA52-BC6F0965F88C}" type="pres">
      <dgm:prSet presAssocID="{33A347CC-BCAA-47A2-966D-F1A6007900A6}" presName="node" presStyleLbl="node1" presStyleIdx="2" presStyleCnt="8" custLinFactNeighborX="-463" custLinFactNeighborY="-577">
        <dgm:presLayoutVars>
          <dgm:bulletEnabled val="1"/>
        </dgm:presLayoutVars>
      </dgm:prSet>
      <dgm:spPr/>
      <dgm:t>
        <a:bodyPr/>
        <a:lstStyle/>
        <a:p>
          <a:endParaRPr lang="en-GB"/>
        </a:p>
      </dgm:t>
    </dgm:pt>
    <dgm:pt modelId="{E8ED0BDD-0737-9C4F-9C69-1DFAB85FB561}" type="pres">
      <dgm:prSet presAssocID="{CC4D40AC-0841-4236-85B6-37194ECA6243}" presName="sibTrans" presStyleLbl="sibTrans1D1" presStyleIdx="2" presStyleCnt="7"/>
      <dgm:spPr/>
      <dgm:t>
        <a:bodyPr/>
        <a:lstStyle/>
        <a:p>
          <a:endParaRPr lang="en-GB"/>
        </a:p>
      </dgm:t>
    </dgm:pt>
    <dgm:pt modelId="{A78C8F64-C8B1-7545-854C-7A9B3FABCC3B}" type="pres">
      <dgm:prSet presAssocID="{CC4D40AC-0841-4236-85B6-37194ECA6243}" presName="connectorText" presStyleLbl="sibTrans1D1" presStyleIdx="2" presStyleCnt="7"/>
      <dgm:spPr/>
      <dgm:t>
        <a:bodyPr/>
        <a:lstStyle/>
        <a:p>
          <a:endParaRPr lang="en-GB"/>
        </a:p>
      </dgm:t>
    </dgm:pt>
    <dgm:pt modelId="{925E3854-C9A4-9C47-92BD-60D359E72F9E}" type="pres">
      <dgm:prSet presAssocID="{2A81DC59-6673-49C5-840B-D10C505E6C5D}" presName="node" presStyleLbl="node1" presStyleIdx="3" presStyleCnt="8">
        <dgm:presLayoutVars>
          <dgm:bulletEnabled val="1"/>
        </dgm:presLayoutVars>
      </dgm:prSet>
      <dgm:spPr/>
      <dgm:t>
        <a:bodyPr/>
        <a:lstStyle/>
        <a:p>
          <a:endParaRPr lang="en-GB"/>
        </a:p>
      </dgm:t>
    </dgm:pt>
    <dgm:pt modelId="{1060178A-7045-C840-9983-E2574B1AB549}" type="pres">
      <dgm:prSet presAssocID="{FADE82B8-74C8-4445-BDE5-124B9D760D28}" presName="sibTrans" presStyleLbl="sibTrans1D1" presStyleIdx="3" presStyleCnt="7"/>
      <dgm:spPr/>
      <dgm:t>
        <a:bodyPr/>
        <a:lstStyle/>
        <a:p>
          <a:endParaRPr lang="en-GB"/>
        </a:p>
      </dgm:t>
    </dgm:pt>
    <dgm:pt modelId="{3606C617-1D12-B245-9811-529A9A79539B}" type="pres">
      <dgm:prSet presAssocID="{FADE82B8-74C8-4445-BDE5-124B9D760D28}" presName="connectorText" presStyleLbl="sibTrans1D1" presStyleIdx="3" presStyleCnt="7"/>
      <dgm:spPr/>
      <dgm:t>
        <a:bodyPr/>
        <a:lstStyle/>
        <a:p>
          <a:endParaRPr lang="en-GB"/>
        </a:p>
      </dgm:t>
    </dgm:pt>
    <dgm:pt modelId="{0B9EB0EC-C4C3-9646-A239-A03AD47D952D}" type="pres">
      <dgm:prSet presAssocID="{E5053CF3-9DDB-AF44-9D9B-B446B0C35C34}" presName="node" presStyleLbl="node1" presStyleIdx="4" presStyleCnt="8">
        <dgm:presLayoutVars>
          <dgm:bulletEnabled val="1"/>
        </dgm:presLayoutVars>
      </dgm:prSet>
      <dgm:spPr/>
      <dgm:t>
        <a:bodyPr/>
        <a:lstStyle/>
        <a:p>
          <a:endParaRPr lang="en-GB"/>
        </a:p>
      </dgm:t>
    </dgm:pt>
    <dgm:pt modelId="{708EFF35-A389-8E43-9961-A4A5C80467AC}" type="pres">
      <dgm:prSet presAssocID="{C182F0C8-7745-154F-9BE6-0DED0C90F7A8}" presName="sibTrans" presStyleLbl="sibTrans1D1" presStyleIdx="4" presStyleCnt="7"/>
      <dgm:spPr/>
      <dgm:t>
        <a:bodyPr/>
        <a:lstStyle/>
        <a:p>
          <a:endParaRPr lang="en-GB"/>
        </a:p>
      </dgm:t>
    </dgm:pt>
    <dgm:pt modelId="{D85960A7-9510-B146-868F-5054DEF7648C}" type="pres">
      <dgm:prSet presAssocID="{C182F0C8-7745-154F-9BE6-0DED0C90F7A8}" presName="connectorText" presStyleLbl="sibTrans1D1" presStyleIdx="4" presStyleCnt="7"/>
      <dgm:spPr/>
      <dgm:t>
        <a:bodyPr/>
        <a:lstStyle/>
        <a:p>
          <a:endParaRPr lang="en-GB"/>
        </a:p>
      </dgm:t>
    </dgm:pt>
    <dgm:pt modelId="{B1F69B18-BED1-D645-8F06-15A89F9E21DE}" type="pres">
      <dgm:prSet presAssocID="{5E0172DF-3094-4E97-8A46-58B93CD6E1F6}" presName="node" presStyleLbl="node1" presStyleIdx="5" presStyleCnt="8">
        <dgm:presLayoutVars>
          <dgm:bulletEnabled val="1"/>
        </dgm:presLayoutVars>
      </dgm:prSet>
      <dgm:spPr/>
      <dgm:t>
        <a:bodyPr/>
        <a:lstStyle/>
        <a:p>
          <a:endParaRPr lang="en-GB"/>
        </a:p>
      </dgm:t>
    </dgm:pt>
    <dgm:pt modelId="{DAFD0DCA-52D2-9248-9615-DD7912A094A4}" type="pres">
      <dgm:prSet presAssocID="{CCB58F6C-B27E-4437-B96E-C631774DD16D}" presName="sibTrans" presStyleLbl="sibTrans1D1" presStyleIdx="5" presStyleCnt="7"/>
      <dgm:spPr/>
      <dgm:t>
        <a:bodyPr/>
        <a:lstStyle/>
        <a:p>
          <a:endParaRPr lang="en-GB"/>
        </a:p>
      </dgm:t>
    </dgm:pt>
    <dgm:pt modelId="{DB7967E5-27DC-754C-BC91-923CA6DFC070}" type="pres">
      <dgm:prSet presAssocID="{CCB58F6C-B27E-4437-B96E-C631774DD16D}" presName="connectorText" presStyleLbl="sibTrans1D1" presStyleIdx="5" presStyleCnt="7"/>
      <dgm:spPr/>
      <dgm:t>
        <a:bodyPr/>
        <a:lstStyle/>
        <a:p>
          <a:endParaRPr lang="en-GB"/>
        </a:p>
      </dgm:t>
    </dgm:pt>
    <dgm:pt modelId="{365D49F1-4415-7447-95D4-89284EB85FFD}" type="pres">
      <dgm:prSet presAssocID="{720BF7A7-772B-49F4-A324-9641E14FE6BB}" presName="node" presStyleLbl="node1" presStyleIdx="6" presStyleCnt="8">
        <dgm:presLayoutVars>
          <dgm:bulletEnabled val="1"/>
        </dgm:presLayoutVars>
      </dgm:prSet>
      <dgm:spPr/>
      <dgm:t>
        <a:bodyPr/>
        <a:lstStyle/>
        <a:p>
          <a:endParaRPr lang="en-GB"/>
        </a:p>
      </dgm:t>
    </dgm:pt>
    <dgm:pt modelId="{5D622856-0B83-4A46-B96F-E737F084D5E1}" type="pres">
      <dgm:prSet presAssocID="{14676D53-2095-46AB-8B8F-9DD7CA8A5E75}" presName="sibTrans" presStyleLbl="sibTrans1D1" presStyleIdx="6" presStyleCnt="7"/>
      <dgm:spPr/>
      <dgm:t>
        <a:bodyPr/>
        <a:lstStyle/>
        <a:p>
          <a:endParaRPr lang="en-GB"/>
        </a:p>
      </dgm:t>
    </dgm:pt>
    <dgm:pt modelId="{1ADFDE5E-7215-3B44-98AD-238797A5A51E}" type="pres">
      <dgm:prSet presAssocID="{14676D53-2095-46AB-8B8F-9DD7CA8A5E75}" presName="connectorText" presStyleLbl="sibTrans1D1" presStyleIdx="6" presStyleCnt="7"/>
      <dgm:spPr/>
      <dgm:t>
        <a:bodyPr/>
        <a:lstStyle/>
        <a:p>
          <a:endParaRPr lang="en-GB"/>
        </a:p>
      </dgm:t>
    </dgm:pt>
    <dgm:pt modelId="{CCEE5F99-B387-7F47-96A5-AB101E4AD2C9}" type="pres">
      <dgm:prSet presAssocID="{925E649B-A8D5-4FE4-8EFF-FAF969B272A6}" presName="node" presStyleLbl="node1" presStyleIdx="7" presStyleCnt="8">
        <dgm:presLayoutVars>
          <dgm:bulletEnabled val="1"/>
        </dgm:presLayoutVars>
      </dgm:prSet>
      <dgm:spPr/>
      <dgm:t>
        <a:bodyPr/>
        <a:lstStyle/>
        <a:p>
          <a:endParaRPr lang="en-GB"/>
        </a:p>
      </dgm:t>
    </dgm:pt>
  </dgm:ptLst>
  <dgm:cxnLst>
    <dgm:cxn modelId="{6BEA8AC4-B450-4DCA-A783-CD95F3CD2541}" srcId="{8AFA3C9C-8E55-4583-B7F4-49ED71EB5419}" destId="{5E0172DF-3094-4E97-8A46-58B93CD6E1F6}" srcOrd="5" destOrd="0" parTransId="{6FD0754C-60FB-463E-9D89-1D985E03DAA1}" sibTransId="{CCB58F6C-B27E-4437-B96E-C631774DD16D}"/>
    <dgm:cxn modelId="{2D2186F7-B032-EC4D-BDF9-93CA536A477F}" type="presOf" srcId="{CCB58F6C-B27E-4437-B96E-C631774DD16D}" destId="{DAFD0DCA-52D2-9248-9615-DD7912A094A4}" srcOrd="0" destOrd="0" presId="urn:microsoft.com/office/officeart/2016/7/layout/RepeatingBendingProcessNew"/>
    <dgm:cxn modelId="{E09EC4D3-13A7-9A45-9AAC-BEFD4891EEF7}" type="presOf" srcId="{14676D53-2095-46AB-8B8F-9DD7CA8A5E75}" destId="{5D622856-0B83-4A46-B96F-E737F084D5E1}" srcOrd="0" destOrd="0" presId="urn:microsoft.com/office/officeart/2016/7/layout/RepeatingBendingProcessNew"/>
    <dgm:cxn modelId="{848F8B45-11D2-4C6B-BC7E-30724C349E55}" srcId="{8AFA3C9C-8E55-4583-B7F4-49ED71EB5419}" destId="{62C81CF7-F001-4957-B2D6-23465D3A3D55}" srcOrd="1" destOrd="0" parTransId="{E0ADDD17-166D-4200-AEBB-0FD1C80811E1}" sibTransId="{3A0C989D-5CD4-4588-88A1-2C7E6DBAF555}"/>
    <dgm:cxn modelId="{DA640754-9B3B-2B41-BA9F-D3BBFCD2AD0A}" type="presOf" srcId="{33A347CC-BCAA-47A2-966D-F1A6007900A6}" destId="{046A19B5-D609-154D-BA52-BC6F0965F88C}" srcOrd="0" destOrd="0" presId="urn:microsoft.com/office/officeart/2016/7/layout/RepeatingBendingProcessNew"/>
    <dgm:cxn modelId="{91EF0367-22CD-F344-96F7-D1ABEC392201}" type="presOf" srcId="{CC4D40AC-0841-4236-85B6-37194ECA6243}" destId="{A78C8F64-C8B1-7545-854C-7A9B3FABCC3B}" srcOrd="1" destOrd="0" presId="urn:microsoft.com/office/officeart/2016/7/layout/RepeatingBendingProcessNew"/>
    <dgm:cxn modelId="{258C47AF-AD2B-C74F-809F-BFABF71E1AFB}" type="presOf" srcId="{CC4D40AC-0841-4236-85B6-37194ECA6243}" destId="{E8ED0BDD-0737-9C4F-9C69-1DFAB85FB561}" srcOrd="0" destOrd="0" presId="urn:microsoft.com/office/officeart/2016/7/layout/RepeatingBendingProcessNew"/>
    <dgm:cxn modelId="{2CAD8669-0713-1544-87D9-5F9393B550D3}" type="presOf" srcId="{FADE82B8-74C8-4445-BDE5-124B9D760D28}" destId="{3606C617-1D12-B245-9811-529A9A79539B}" srcOrd="1" destOrd="0" presId="urn:microsoft.com/office/officeart/2016/7/layout/RepeatingBendingProcessNew"/>
    <dgm:cxn modelId="{E6B68D3E-CA8D-AD40-949C-9F4971BF374E}" type="presOf" srcId="{87F9FEC1-D5ED-4CFA-A722-140F0F531957}" destId="{401E3146-E97E-6E44-A00A-3B95E5BBFBB9}" srcOrd="1" destOrd="0" presId="urn:microsoft.com/office/officeart/2016/7/layout/RepeatingBendingProcessNew"/>
    <dgm:cxn modelId="{15A323A5-891C-6941-BB0A-2352F88D3FCE}" type="presOf" srcId="{14676D53-2095-46AB-8B8F-9DD7CA8A5E75}" destId="{1ADFDE5E-7215-3B44-98AD-238797A5A51E}" srcOrd="1" destOrd="0" presId="urn:microsoft.com/office/officeart/2016/7/layout/RepeatingBendingProcessNew"/>
    <dgm:cxn modelId="{B8F77398-8323-43B7-80E5-BB18F103D964}" srcId="{8AFA3C9C-8E55-4583-B7F4-49ED71EB5419}" destId="{925E649B-A8D5-4FE4-8EFF-FAF969B272A6}" srcOrd="7" destOrd="0" parTransId="{653BEE32-8AEE-457D-96C2-D91D50F53F00}" sibTransId="{6743FB93-7805-4254-8A2E-F3F81B1880B2}"/>
    <dgm:cxn modelId="{DF22D376-CF36-1B44-80AD-513A6F00B211}" type="presOf" srcId="{87F9FEC1-D5ED-4CFA-A722-140F0F531957}" destId="{193EC079-F0E2-414B-B8F9-1FA5AD4EF78A}" srcOrd="0" destOrd="0" presId="urn:microsoft.com/office/officeart/2016/7/layout/RepeatingBendingProcessNew"/>
    <dgm:cxn modelId="{1981F2AB-0A81-5B40-B70A-B432B719A793}" type="presOf" srcId="{E5053CF3-9DDB-AF44-9D9B-B446B0C35C34}" destId="{0B9EB0EC-C4C3-9646-A239-A03AD47D952D}" srcOrd="0" destOrd="0" presId="urn:microsoft.com/office/officeart/2016/7/layout/RepeatingBendingProcessNew"/>
    <dgm:cxn modelId="{165E33DB-E915-E342-9EC1-23D7EE4642A7}" type="presOf" srcId="{4CAE1EAA-2E79-4DFF-BCE1-01C0FFB958B3}" destId="{04311311-9931-4145-8B95-D96E4D501F7F}" srcOrd="0" destOrd="0" presId="urn:microsoft.com/office/officeart/2016/7/layout/RepeatingBendingProcessNew"/>
    <dgm:cxn modelId="{4ADAD6B0-2570-FE46-80BE-B16A8D7DCC05}" type="presOf" srcId="{3A0C989D-5CD4-4588-88A1-2C7E6DBAF555}" destId="{CC3FBB2E-4469-DD4C-BF0A-2C3C25536BB7}" srcOrd="0" destOrd="0" presId="urn:microsoft.com/office/officeart/2016/7/layout/RepeatingBendingProcessNew"/>
    <dgm:cxn modelId="{E9F5FB7B-B4D6-BC43-BFED-746E798B1403}" type="presOf" srcId="{925E649B-A8D5-4FE4-8EFF-FAF969B272A6}" destId="{CCEE5F99-B387-7F47-96A5-AB101E4AD2C9}" srcOrd="0" destOrd="0" presId="urn:microsoft.com/office/officeart/2016/7/layout/RepeatingBendingProcessNew"/>
    <dgm:cxn modelId="{3989233B-4A40-4FBC-A3A0-28680FE5A500}" srcId="{8AFA3C9C-8E55-4583-B7F4-49ED71EB5419}" destId="{720BF7A7-772B-49F4-A324-9641E14FE6BB}" srcOrd="6" destOrd="0" parTransId="{31DE4F6C-926B-4044-88C6-929F8789CEF1}" sibTransId="{14676D53-2095-46AB-8B8F-9DD7CA8A5E75}"/>
    <dgm:cxn modelId="{B22B99CF-E654-C54E-A580-1BF1E263CA84}" type="presOf" srcId="{C182F0C8-7745-154F-9BE6-0DED0C90F7A8}" destId="{D85960A7-9510-B146-868F-5054DEF7648C}" srcOrd="1" destOrd="0" presId="urn:microsoft.com/office/officeart/2016/7/layout/RepeatingBendingProcessNew"/>
    <dgm:cxn modelId="{8C5865D7-0D12-4A6C-BABF-DD7EBF8519A6}" srcId="{8AFA3C9C-8E55-4583-B7F4-49ED71EB5419}" destId="{33A347CC-BCAA-47A2-966D-F1A6007900A6}" srcOrd="2" destOrd="0" parTransId="{AB0E737B-8C63-42BE-977B-D478AEA26D8B}" sibTransId="{CC4D40AC-0841-4236-85B6-37194ECA6243}"/>
    <dgm:cxn modelId="{3A384540-5C36-8643-B57F-198884AA88B2}" type="presOf" srcId="{C182F0C8-7745-154F-9BE6-0DED0C90F7A8}" destId="{708EFF35-A389-8E43-9961-A4A5C80467AC}" srcOrd="0" destOrd="0" presId="urn:microsoft.com/office/officeart/2016/7/layout/RepeatingBendingProcessNew"/>
    <dgm:cxn modelId="{F7BAEB51-3D5D-8D49-8534-C6C3977D9657}" type="presOf" srcId="{FADE82B8-74C8-4445-BDE5-124B9D760D28}" destId="{1060178A-7045-C840-9983-E2574B1AB549}" srcOrd="0" destOrd="0" presId="urn:microsoft.com/office/officeart/2016/7/layout/RepeatingBendingProcessNew"/>
    <dgm:cxn modelId="{51DEE5A8-51C9-A344-903F-786E7CA0E715}" srcId="{8AFA3C9C-8E55-4583-B7F4-49ED71EB5419}" destId="{E5053CF3-9DDB-AF44-9D9B-B446B0C35C34}" srcOrd="4" destOrd="0" parTransId="{0A6A2C05-A9EF-CE40-9D30-D2062DF06FC8}" sibTransId="{C182F0C8-7745-154F-9BE6-0DED0C90F7A8}"/>
    <dgm:cxn modelId="{078FE9F0-43DF-A348-8E30-A066F45A7082}" type="presOf" srcId="{720BF7A7-772B-49F4-A324-9641E14FE6BB}" destId="{365D49F1-4415-7447-95D4-89284EB85FFD}" srcOrd="0" destOrd="0" presId="urn:microsoft.com/office/officeart/2016/7/layout/RepeatingBendingProcessNew"/>
    <dgm:cxn modelId="{96034788-0744-C34D-85F3-3CC3331166EA}" type="presOf" srcId="{62C81CF7-F001-4957-B2D6-23465D3A3D55}" destId="{B5B63497-D380-7E47-9D0C-CA89B147C84D}" srcOrd="0" destOrd="0" presId="urn:microsoft.com/office/officeart/2016/7/layout/RepeatingBendingProcessNew"/>
    <dgm:cxn modelId="{0CF24595-3FE4-4B02-B3A8-C60FEEB85F6A}" srcId="{8AFA3C9C-8E55-4583-B7F4-49ED71EB5419}" destId="{4CAE1EAA-2E79-4DFF-BCE1-01C0FFB958B3}" srcOrd="0" destOrd="0" parTransId="{745FAEDA-B483-40AA-A067-593152BBC789}" sibTransId="{87F9FEC1-D5ED-4CFA-A722-140F0F531957}"/>
    <dgm:cxn modelId="{84D38232-D883-494F-859D-3A90E44B87D3}" type="presOf" srcId="{3A0C989D-5CD4-4588-88A1-2C7E6DBAF555}" destId="{5DD1D7FA-025E-BC42-BEA8-BF7F5B0E771E}" srcOrd="1" destOrd="0" presId="urn:microsoft.com/office/officeart/2016/7/layout/RepeatingBendingProcessNew"/>
    <dgm:cxn modelId="{D0A2C1D5-D725-6148-90D4-05654939899D}" type="presOf" srcId="{8AFA3C9C-8E55-4583-B7F4-49ED71EB5419}" destId="{F8C28253-EAA8-8E46-A77D-8C66E79AC197}" srcOrd="0" destOrd="0" presId="urn:microsoft.com/office/officeart/2016/7/layout/RepeatingBendingProcessNew"/>
    <dgm:cxn modelId="{054943F5-C843-4753-A4EA-E8D6615E4B01}" srcId="{8AFA3C9C-8E55-4583-B7F4-49ED71EB5419}" destId="{2A81DC59-6673-49C5-840B-D10C505E6C5D}" srcOrd="3" destOrd="0" parTransId="{736F5825-75C6-4527-B144-DB72D3EA5A2B}" sibTransId="{FADE82B8-74C8-4445-BDE5-124B9D760D28}"/>
    <dgm:cxn modelId="{2188EA6D-5FB2-0E44-A211-A936FCFE752E}" type="presOf" srcId="{5E0172DF-3094-4E97-8A46-58B93CD6E1F6}" destId="{B1F69B18-BED1-D645-8F06-15A89F9E21DE}" srcOrd="0" destOrd="0" presId="urn:microsoft.com/office/officeart/2016/7/layout/RepeatingBendingProcessNew"/>
    <dgm:cxn modelId="{9A4397F0-E1DB-0940-AB03-469597573BEE}" type="presOf" srcId="{CCB58F6C-B27E-4437-B96E-C631774DD16D}" destId="{DB7967E5-27DC-754C-BC91-923CA6DFC070}" srcOrd="1" destOrd="0" presId="urn:microsoft.com/office/officeart/2016/7/layout/RepeatingBendingProcessNew"/>
    <dgm:cxn modelId="{521369E1-2715-E94E-80D1-41752E53A763}" type="presOf" srcId="{2A81DC59-6673-49C5-840B-D10C505E6C5D}" destId="{925E3854-C9A4-9C47-92BD-60D359E72F9E}" srcOrd="0" destOrd="0" presId="urn:microsoft.com/office/officeart/2016/7/layout/RepeatingBendingProcessNew"/>
    <dgm:cxn modelId="{4E04953F-2A50-A946-8EA0-CA2F6C9745C4}" type="presParOf" srcId="{F8C28253-EAA8-8E46-A77D-8C66E79AC197}" destId="{04311311-9931-4145-8B95-D96E4D501F7F}" srcOrd="0" destOrd="0" presId="urn:microsoft.com/office/officeart/2016/7/layout/RepeatingBendingProcessNew"/>
    <dgm:cxn modelId="{B195DBD4-7BA3-E946-A6C8-6554B5A0D6B7}" type="presParOf" srcId="{F8C28253-EAA8-8E46-A77D-8C66E79AC197}" destId="{193EC079-F0E2-414B-B8F9-1FA5AD4EF78A}" srcOrd="1" destOrd="0" presId="urn:microsoft.com/office/officeart/2016/7/layout/RepeatingBendingProcessNew"/>
    <dgm:cxn modelId="{2E49E88F-F20C-7B4E-A354-EB6A83FE6FB3}" type="presParOf" srcId="{193EC079-F0E2-414B-B8F9-1FA5AD4EF78A}" destId="{401E3146-E97E-6E44-A00A-3B95E5BBFBB9}" srcOrd="0" destOrd="0" presId="urn:microsoft.com/office/officeart/2016/7/layout/RepeatingBendingProcessNew"/>
    <dgm:cxn modelId="{730C7439-77DC-4149-8FA0-C3CBDDB94784}" type="presParOf" srcId="{F8C28253-EAA8-8E46-A77D-8C66E79AC197}" destId="{B5B63497-D380-7E47-9D0C-CA89B147C84D}" srcOrd="2" destOrd="0" presId="urn:microsoft.com/office/officeart/2016/7/layout/RepeatingBendingProcessNew"/>
    <dgm:cxn modelId="{8CA0B19B-75A0-5D4F-A7EC-8090DF22C117}" type="presParOf" srcId="{F8C28253-EAA8-8E46-A77D-8C66E79AC197}" destId="{CC3FBB2E-4469-DD4C-BF0A-2C3C25536BB7}" srcOrd="3" destOrd="0" presId="urn:microsoft.com/office/officeart/2016/7/layout/RepeatingBendingProcessNew"/>
    <dgm:cxn modelId="{F8842902-A961-F348-99AF-1CCCA76832E3}" type="presParOf" srcId="{CC3FBB2E-4469-DD4C-BF0A-2C3C25536BB7}" destId="{5DD1D7FA-025E-BC42-BEA8-BF7F5B0E771E}" srcOrd="0" destOrd="0" presId="urn:microsoft.com/office/officeart/2016/7/layout/RepeatingBendingProcessNew"/>
    <dgm:cxn modelId="{EC447D34-77B4-A54B-B596-EEA5E964CFB7}" type="presParOf" srcId="{F8C28253-EAA8-8E46-A77D-8C66E79AC197}" destId="{046A19B5-D609-154D-BA52-BC6F0965F88C}" srcOrd="4" destOrd="0" presId="urn:microsoft.com/office/officeart/2016/7/layout/RepeatingBendingProcessNew"/>
    <dgm:cxn modelId="{422F2FAE-DC04-8C42-8FFA-56B865B4B942}" type="presParOf" srcId="{F8C28253-EAA8-8E46-A77D-8C66E79AC197}" destId="{E8ED0BDD-0737-9C4F-9C69-1DFAB85FB561}" srcOrd="5" destOrd="0" presId="urn:microsoft.com/office/officeart/2016/7/layout/RepeatingBendingProcessNew"/>
    <dgm:cxn modelId="{857BB79E-904A-8F44-A994-F741920820E7}" type="presParOf" srcId="{E8ED0BDD-0737-9C4F-9C69-1DFAB85FB561}" destId="{A78C8F64-C8B1-7545-854C-7A9B3FABCC3B}" srcOrd="0" destOrd="0" presId="urn:microsoft.com/office/officeart/2016/7/layout/RepeatingBendingProcessNew"/>
    <dgm:cxn modelId="{3B3DA8C5-987E-0C4B-82F4-4721127BA5F8}" type="presParOf" srcId="{F8C28253-EAA8-8E46-A77D-8C66E79AC197}" destId="{925E3854-C9A4-9C47-92BD-60D359E72F9E}" srcOrd="6" destOrd="0" presId="urn:microsoft.com/office/officeart/2016/7/layout/RepeatingBendingProcessNew"/>
    <dgm:cxn modelId="{EA2B6195-3CEB-AB4B-9167-FA35A9949B76}" type="presParOf" srcId="{F8C28253-EAA8-8E46-A77D-8C66E79AC197}" destId="{1060178A-7045-C840-9983-E2574B1AB549}" srcOrd="7" destOrd="0" presId="urn:microsoft.com/office/officeart/2016/7/layout/RepeatingBendingProcessNew"/>
    <dgm:cxn modelId="{20F98C3A-825B-324E-B6A0-2F405263C536}" type="presParOf" srcId="{1060178A-7045-C840-9983-E2574B1AB549}" destId="{3606C617-1D12-B245-9811-529A9A79539B}" srcOrd="0" destOrd="0" presId="urn:microsoft.com/office/officeart/2016/7/layout/RepeatingBendingProcessNew"/>
    <dgm:cxn modelId="{F1B50DFE-5AE6-5942-81A2-7565C8D7B192}" type="presParOf" srcId="{F8C28253-EAA8-8E46-A77D-8C66E79AC197}" destId="{0B9EB0EC-C4C3-9646-A239-A03AD47D952D}" srcOrd="8" destOrd="0" presId="urn:microsoft.com/office/officeart/2016/7/layout/RepeatingBendingProcessNew"/>
    <dgm:cxn modelId="{3DFC628C-E84B-824E-A964-962657F82B85}" type="presParOf" srcId="{F8C28253-EAA8-8E46-A77D-8C66E79AC197}" destId="{708EFF35-A389-8E43-9961-A4A5C80467AC}" srcOrd="9" destOrd="0" presId="urn:microsoft.com/office/officeart/2016/7/layout/RepeatingBendingProcessNew"/>
    <dgm:cxn modelId="{BDAD50D9-BA0F-424B-ABB1-4A5381EA50DB}" type="presParOf" srcId="{708EFF35-A389-8E43-9961-A4A5C80467AC}" destId="{D85960A7-9510-B146-868F-5054DEF7648C}" srcOrd="0" destOrd="0" presId="urn:microsoft.com/office/officeart/2016/7/layout/RepeatingBendingProcessNew"/>
    <dgm:cxn modelId="{0B28AF60-77EB-F94F-BBC4-1ED0B625208C}" type="presParOf" srcId="{F8C28253-EAA8-8E46-A77D-8C66E79AC197}" destId="{B1F69B18-BED1-D645-8F06-15A89F9E21DE}" srcOrd="10" destOrd="0" presId="urn:microsoft.com/office/officeart/2016/7/layout/RepeatingBendingProcessNew"/>
    <dgm:cxn modelId="{B7D5E4F7-D5FB-7640-BB5E-AA26D19898A4}" type="presParOf" srcId="{F8C28253-EAA8-8E46-A77D-8C66E79AC197}" destId="{DAFD0DCA-52D2-9248-9615-DD7912A094A4}" srcOrd="11" destOrd="0" presId="urn:microsoft.com/office/officeart/2016/7/layout/RepeatingBendingProcessNew"/>
    <dgm:cxn modelId="{659FC8A5-9269-F74F-867D-C3B87427AADA}" type="presParOf" srcId="{DAFD0DCA-52D2-9248-9615-DD7912A094A4}" destId="{DB7967E5-27DC-754C-BC91-923CA6DFC070}" srcOrd="0" destOrd="0" presId="urn:microsoft.com/office/officeart/2016/7/layout/RepeatingBendingProcessNew"/>
    <dgm:cxn modelId="{C068CA98-E9E4-314C-AE06-6108B80D8666}" type="presParOf" srcId="{F8C28253-EAA8-8E46-A77D-8C66E79AC197}" destId="{365D49F1-4415-7447-95D4-89284EB85FFD}" srcOrd="12" destOrd="0" presId="urn:microsoft.com/office/officeart/2016/7/layout/RepeatingBendingProcessNew"/>
    <dgm:cxn modelId="{09CACCB5-ABAB-C746-9111-A6E22A614D5D}" type="presParOf" srcId="{F8C28253-EAA8-8E46-A77D-8C66E79AC197}" destId="{5D622856-0B83-4A46-B96F-E737F084D5E1}" srcOrd="13" destOrd="0" presId="urn:microsoft.com/office/officeart/2016/7/layout/RepeatingBendingProcessNew"/>
    <dgm:cxn modelId="{2EC49C57-8ACB-C74D-AC7B-AEC68F636483}" type="presParOf" srcId="{5D622856-0B83-4A46-B96F-E737F084D5E1}" destId="{1ADFDE5E-7215-3B44-98AD-238797A5A51E}" srcOrd="0" destOrd="0" presId="urn:microsoft.com/office/officeart/2016/7/layout/RepeatingBendingProcessNew"/>
    <dgm:cxn modelId="{E70FB5AE-92EA-4343-BF9E-7822DFEDBBA3}" type="presParOf" srcId="{F8C28253-EAA8-8E46-A77D-8C66E79AC197}" destId="{CCEE5F99-B387-7F47-96A5-AB101E4AD2C9}" srcOrd="14" destOrd="0" presId="urn:microsoft.com/office/officeart/2016/7/layout/RepeatingBendingProcessNew"/>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EA6541-0C9D-46A2-B26E-97F0A58F4B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DAD6A2D-8C2F-4AE7-94E2-4B9C7CF5D51C}">
      <dgm:prSet custT="1"/>
      <dgm:spPr/>
      <dgm:t>
        <a:bodyPr/>
        <a:lstStyle/>
        <a:p>
          <a:pPr algn="ctr"/>
          <a:r>
            <a:rPr lang="en-GB" sz="4000" b="1" dirty="0"/>
            <a:t>Washing it with water is better!</a:t>
          </a:r>
          <a:endParaRPr lang="en-US" sz="4000" dirty="0"/>
        </a:p>
      </dgm:t>
    </dgm:pt>
    <dgm:pt modelId="{31B7450C-BAA4-4F89-B3D4-6895244B8ED2}" type="parTrans" cxnId="{F1C65890-C764-40AF-A881-ECDB1498C183}">
      <dgm:prSet/>
      <dgm:spPr/>
      <dgm:t>
        <a:bodyPr/>
        <a:lstStyle/>
        <a:p>
          <a:endParaRPr lang="en-US"/>
        </a:p>
      </dgm:t>
    </dgm:pt>
    <dgm:pt modelId="{46B5CF0F-F3FD-429D-9770-164247164891}" type="sibTrans" cxnId="{F1C65890-C764-40AF-A881-ECDB1498C183}">
      <dgm:prSet/>
      <dgm:spPr/>
      <dgm:t>
        <a:bodyPr/>
        <a:lstStyle/>
        <a:p>
          <a:endParaRPr lang="en-US"/>
        </a:p>
      </dgm:t>
    </dgm:pt>
    <dgm:pt modelId="{E7DC0BFA-F85E-48DB-8A0A-0C83124B9908}">
      <dgm:prSet custT="1"/>
      <dgm:spPr/>
      <dgm:t>
        <a:bodyPr/>
        <a:lstStyle/>
        <a:p>
          <a:pPr algn="ctr"/>
          <a:r>
            <a:rPr lang="en-GB" sz="2000" dirty="0"/>
            <a:t>Like it was mentioned earlier, the characteristic of the excretion of the past people was very different to what it is nowadays. Our diets and food have changed, so when we relieve ourselves it is difficult to attain cleanliness with only tissue paper. Therefore to be sure, it is better to use water as well to clean ourselves.</a:t>
          </a:r>
          <a:endParaRPr lang="en-US" sz="2000" dirty="0"/>
        </a:p>
      </dgm:t>
    </dgm:pt>
    <dgm:pt modelId="{F7965192-AB62-4004-AB1E-42FC07011C17}" type="parTrans" cxnId="{179D232A-8C0E-462D-8E34-F9F42A0E0B3A}">
      <dgm:prSet/>
      <dgm:spPr/>
      <dgm:t>
        <a:bodyPr/>
        <a:lstStyle/>
        <a:p>
          <a:endParaRPr lang="en-US"/>
        </a:p>
      </dgm:t>
    </dgm:pt>
    <dgm:pt modelId="{7BD10371-3646-4A34-9F2C-BCE2BB48089D}" type="sibTrans" cxnId="{179D232A-8C0E-462D-8E34-F9F42A0E0B3A}">
      <dgm:prSet/>
      <dgm:spPr/>
      <dgm:t>
        <a:bodyPr/>
        <a:lstStyle/>
        <a:p>
          <a:endParaRPr lang="en-US"/>
        </a:p>
      </dgm:t>
    </dgm:pt>
    <dgm:pt modelId="{091CF7F8-E8A5-4F44-92E1-1BBF1F618F8A}" type="pres">
      <dgm:prSet presAssocID="{1DEA6541-0C9D-46A2-B26E-97F0A58F4B72}" presName="root" presStyleCnt="0">
        <dgm:presLayoutVars>
          <dgm:dir/>
          <dgm:resizeHandles val="exact"/>
        </dgm:presLayoutVars>
      </dgm:prSet>
      <dgm:spPr/>
      <dgm:t>
        <a:bodyPr/>
        <a:lstStyle/>
        <a:p>
          <a:endParaRPr lang="en-GB"/>
        </a:p>
      </dgm:t>
    </dgm:pt>
    <dgm:pt modelId="{7E6BFA28-CF1C-428F-8B84-3DE67ED5C7F1}" type="pres">
      <dgm:prSet presAssocID="{5DAD6A2D-8C2F-4AE7-94E2-4B9C7CF5D51C}" presName="compNode" presStyleCnt="0"/>
      <dgm:spPr/>
    </dgm:pt>
    <dgm:pt modelId="{85B38A0A-1FDF-45A7-BE37-57349009D3FB}" type="pres">
      <dgm:prSet presAssocID="{5DAD6A2D-8C2F-4AE7-94E2-4B9C7CF5D51C}" presName="bgRect" presStyleLbl="bgShp" presStyleIdx="0" presStyleCnt="2" custLinFactNeighborX="-970" custLinFactNeighborY="2710"/>
      <dgm:spPr/>
    </dgm:pt>
    <dgm:pt modelId="{76266DD8-0E90-4633-9E50-92E8413B8379}" type="pres">
      <dgm:prSet presAssocID="{5DAD6A2D-8C2F-4AE7-94E2-4B9C7CF5D51C}" presName="iconRect" presStyleLbl="node1" presStyleIdx="0" presStyleCnt="2" custLinFactNeighborX="-35477" custLinFactNeighborY="-3461"/>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ink"/>
        </a:ext>
      </dgm:extLst>
    </dgm:pt>
    <dgm:pt modelId="{C124A368-C010-40AC-A00E-FB68772A223F}" type="pres">
      <dgm:prSet presAssocID="{5DAD6A2D-8C2F-4AE7-94E2-4B9C7CF5D51C}" presName="spaceRect" presStyleCnt="0"/>
      <dgm:spPr/>
    </dgm:pt>
    <dgm:pt modelId="{9CB25436-FC2C-4004-9742-93492CECE565}" type="pres">
      <dgm:prSet presAssocID="{5DAD6A2D-8C2F-4AE7-94E2-4B9C7CF5D51C}" presName="parTx" presStyleLbl="revTx" presStyleIdx="0" presStyleCnt="2" custLinFactNeighborX="-18539" custLinFactNeighborY="1918">
        <dgm:presLayoutVars>
          <dgm:chMax val="0"/>
          <dgm:chPref val="0"/>
        </dgm:presLayoutVars>
      </dgm:prSet>
      <dgm:spPr/>
      <dgm:t>
        <a:bodyPr/>
        <a:lstStyle/>
        <a:p>
          <a:endParaRPr lang="en-GB"/>
        </a:p>
      </dgm:t>
    </dgm:pt>
    <dgm:pt modelId="{168CA672-603C-46ED-B43C-897273E5AD7F}" type="pres">
      <dgm:prSet presAssocID="{46B5CF0F-F3FD-429D-9770-164247164891}" presName="sibTrans" presStyleCnt="0"/>
      <dgm:spPr/>
    </dgm:pt>
    <dgm:pt modelId="{5E331569-E56C-49D8-AB91-3C902EC4C087}" type="pres">
      <dgm:prSet presAssocID="{E7DC0BFA-F85E-48DB-8A0A-0C83124B9908}" presName="compNode" presStyleCnt="0"/>
      <dgm:spPr/>
    </dgm:pt>
    <dgm:pt modelId="{21939C20-5D4B-4CA6-A9EE-A73D02FB7A08}" type="pres">
      <dgm:prSet presAssocID="{E7DC0BFA-F85E-48DB-8A0A-0C83124B9908}" presName="bgRect" presStyleLbl="bgShp" presStyleIdx="1" presStyleCnt="2"/>
      <dgm:spPr/>
    </dgm:pt>
    <dgm:pt modelId="{2D3F3D68-AD02-4C01-A81A-DB52FF40E8E0}" type="pres">
      <dgm:prSet presAssocID="{E7DC0BFA-F85E-48DB-8A0A-0C83124B9908}" presName="iconRect" presStyleLbl="node1" presStyleIdx="1" presStyleCnt="2" custLinFactX="219588" custLinFactY="68712" custLinFactNeighborX="300000" custLinFactNeighborY="100000"/>
      <dgm:spPr>
        <a:ln>
          <a:noFill/>
        </a:ln>
      </dgm:spPr>
      <dgm:extLst/>
    </dgm:pt>
    <dgm:pt modelId="{CB10FAFC-9ABA-4DE6-9158-402A491F5F42}" type="pres">
      <dgm:prSet presAssocID="{E7DC0BFA-F85E-48DB-8A0A-0C83124B9908}" presName="spaceRect" presStyleCnt="0"/>
      <dgm:spPr/>
    </dgm:pt>
    <dgm:pt modelId="{11BFB7A8-A4D8-4957-991C-5730D9F47400}" type="pres">
      <dgm:prSet presAssocID="{E7DC0BFA-F85E-48DB-8A0A-0C83124B9908}" presName="parTx" presStyleLbl="revTx" presStyleIdx="1" presStyleCnt="2" custScaleX="117173" custScaleY="115478" custLinFactNeighborX="-11868" custLinFactNeighborY="706">
        <dgm:presLayoutVars>
          <dgm:chMax val="0"/>
          <dgm:chPref val="0"/>
        </dgm:presLayoutVars>
      </dgm:prSet>
      <dgm:spPr/>
      <dgm:t>
        <a:bodyPr/>
        <a:lstStyle/>
        <a:p>
          <a:endParaRPr lang="en-GB"/>
        </a:p>
      </dgm:t>
    </dgm:pt>
  </dgm:ptLst>
  <dgm:cxnLst>
    <dgm:cxn modelId="{F6CB9B6B-217D-4E84-82AF-3F4C547C482D}" type="presOf" srcId="{E7DC0BFA-F85E-48DB-8A0A-0C83124B9908}" destId="{11BFB7A8-A4D8-4957-991C-5730D9F47400}" srcOrd="0" destOrd="0" presId="urn:microsoft.com/office/officeart/2018/2/layout/IconVerticalSolidList"/>
    <dgm:cxn modelId="{F1C65890-C764-40AF-A881-ECDB1498C183}" srcId="{1DEA6541-0C9D-46A2-B26E-97F0A58F4B72}" destId="{5DAD6A2D-8C2F-4AE7-94E2-4B9C7CF5D51C}" srcOrd="0" destOrd="0" parTransId="{31B7450C-BAA4-4F89-B3D4-6895244B8ED2}" sibTransId="{46B5CF0F-F3FD-429D-9770-164247164891}"/>
    <dgm:cxn modelId="{6E66465E-4502-4BA2-A231-259218BCCF72}" type="presOf" srcId="{5DAD6A2D-8C2F-4AE7-94E2-4B9C7CF5D51C}" destId="{9CB25436-FC2C-4004-9742-93492CECE565}" srcOrd="0" destOrd="0" presId="urn:microsoft.com/office/officeart/2018/2/layout/IconVerticalSolidList"/>
    <dgm:cxn modelId="{13AD8B3A-8B25-40BD-9F67-BC5710E5DF50}" type="presOf" srcId="{1DEA6541-0C9D-46A2-B26E-97F0A58F4B72}" destId="{091CF7F8-E8A5-4F44-92E1-1BBF1F618F8A}" srcOrd="0" destOrd="0" presId="urn:microsoft.com/office/officeart/2018/2/layout/IconVerticalSolidList"/>
    <dgm:cxn modelId="{179D232A-8C0E-462D-8E34-F9F42A0E0B3A}" srcId="{1DEA6541-0C9D-46A2-B26E-97F0A58F4B72}" destId="{E7DC0BFA-F85E-48DB-8A0A-0C83124B9908}" srcOrd="1" destOrd="0" parTransId="{F7965192-AB62-4004-AB1E-42FC07011C17}" sibTransId="{7BD10371-3646-4A34-9F2C-BCE2BB48089D}"/>
    <dgm:cxn modelId="{AAAB2C65-2994-4B65-986C-5D3BCB380E02}" type="presParOf" srcId="{091CF7F8-E8A5-4F44-92E1-1BBF1F618F8A}" destId="{7E6BFA28-CF1C-428F-8B84-3DE67ED5C7F1}" srcOrd="0" destOrd="0" presId="urn:microsoft.com/office/officeart/2018/2/layout/IconVerticalSolidList"/>
    <dgm:cxn modelId="{69050D53-CF52-4B3C-B06E-07A148E3520C}" type="presParOf" srcId="{7E6BFA28-CF1C-428F-8B84-3DE67ED5C7F1}" destId="{85B38A0A-1FDF-45A7-BE37-57349009D3FB}" srcOrd="0" destOrd="0" presId="urn:microsoft.com/office/officeart/2018/2/layout/IconVerticalSolidList"/>
    <dgm:cxn modelId="{48F19F00-D627-42F0-A7D4-96AF7D2BFBFA}" type="presParOf" srcId="{7E6BFA28-CF1C-428F-8B84-3DE67ED5C7F1}" destId="{76266DD8-0E90-4633-9E50-92E8413B8379}" srcOrd="1" destOrd="0" presId="urn:microsoft.com/office/officeart/2018/2/layout/IconVerticalSolidList"/>
    <dgm:cxn modelId="{8CA74C9D-B8B2-4842-871C-DE8F88EDBF00}" type="presParOf" srcId="{7E6BFA28-CF1C-428F-8B84-3DE67ED5C7F1}" destId="{C124A368-C010-40AC-A00E-FB68772A223F}" srcOrd="2" destOrd="0" presId="urn:microsoft.com/office/officeart/2018/2/layout/IconVerticalSolidList"/>
    <dgm:cxn modelId="{FBEDC911-C212-4A92-BC84-14C0DFE366C9}" type="presParOf" srcId="{7E6BFA28-CF1C-428F-8B84-3DE67ED5C7F1}" destId="{9CB25436-FC2C-4004-9742-93492CECE565}" srcOrd="3" destOrd="0" presId="urn:microsoft.com/office/officeart/2018/2/layout/IconVerticalSolidList"/>
    <dgm:cxn modelId="{84D00031-6C47-45AA-8732-11CC4588ABEF}" type="presParOf" srcId="{091CF7F8-E8A5-4F44-92E1-1BBF1F618F8A}" destId="{168CA672-603C-46ED-B43C-897273E5AD7F}" srcOrd="1" destOrd="0" presId="urn:microsoft.com/office/officeart/2018/2/layout/IconVerticalSolidList"/>
    <dgm:cxn modelId="{08B5B02A-AF57-4125-AF39-75765F3FF975}" type="presParOf" srcId="{091CF7F8-E8A5-4F44-92E1-1BBF1F618F8A}" destId="{5E331569-E56C-49D8-AB91-3C902EC4C087}" srcOrd="2" destOrd="0" presId="urn:microsoft.com/office/officeart/2018/2/layout/IconVerticalSolidList"/>
    <dgm:cxn modelId="{BF048734-ADCE-4AB1-94B6-DB805EA793CB}" type="presParOf" srcId="{5E331569-E56C-49D8-AB91-3C902EC4C087}" destId="{21939C20-5D4B-4CA6-A9EE-A73D02FB7A08}" srcOrd="0" destOrd="0" presId="urn:microsoft.com/office/officeart/2018/2/layout/IconVerticalSolidList"/>
    <dgm:cxn modelId="{E0579152-5161-4D05-A712-93881092B75F}" type="presParOf" srcId="{5E331569-E56C-49D8-AB91-3C902EC4C087}" destId="{2D3F3D68-AD02-4C01-A81A-DB52FF40E8E0}" srcOrd="1" destOrd="0" presId="urn:microsoft.com/office/officeart/2018/2/layout/IconVerticalSolidList"/>
    <dgm:cxn modelId="{75ADAD71-2347-4453-A741-B0C20CE99719}" type="presParOf" srcId="{5E331569-E56C-49D8-AB91-3C902EC4C087}" destId="{CB10FAFC-9ABA-4DE6-9158-402A491F5F42}" srcOrd="2" destOrd="0" presId="urn:microsoft.com/office/officeart/2018/2/layout/IconVerticalSolidList"/>
    <dgm:cxn modelId="{905D536F-93C1-454E-8CC2-E3EB9076E088}" type="presParOf" srcId="{5E331569-E56C-49D8-AB91-3C902EC4C087}" destId="{11BFB7A8-A4D8-4957-991C-5730D9F47400}"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0BE0FA-78BF-4AF6-BF7A-104954F01F7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87EAF8-03E3-41B6-93EF-C216A9864476}">
      <dgm:prSet custT="1"/>
      <dgm:spPr/>
      <dgm:t>
        <a:bodyPr/>
        <a:lstStyle/>
        <a:p>
          <a:pPr algn="ctr"/>
          <a:r>
            <a:rPr lang="en-GB" sz="1900" dirty="0"/>
            <a:t>If the uncleanliness exceeds its origin and spreads, then we have to use water to remove it.</a:t>
          </a:r>
          <a:endParaRPr lang="en-US" sz="1900" dirty="0"/>
        </a:p>
      </dgm:t>
    </dgm:pt>
    <dgm:pt modelId="{B9CBD592-B81B-46BC-96B9-FC85684848D8}" type="parTrans" cxnId="{066346C1-C16A-4110-BAAD-92F439899F1C}">
      <dgm:prSet/>
      <dgm:spPr/>
      <dgm:t>
        <a:bodyPr/>
        <a:lstStyle/>
        <a:p>
          <a:pPr algn="ctr"/>
          <a:endParaRPr lang="en-US"/>
        </a:p>
      </dgm:t>
    </dgm:pt>
    <dgm:pt modelId="{0542A102-1CC3-4CD2-9432-D9497DB7753A}" type="sibTrans" cxnId="{066346C1-C16A-4110-BAAD-92F439899F1C}">
      <dgm:prSet/>
      <dgm:spPr/>
      <dgm:t>
        <a:bodyPr/>
        <a:lstStyle/>
        <a:p>
          <a:pPr algn="ctr"/>
          <a:endParaRPr lang="en-US"/>
        </a:p>
      </dgm:t>
    </dgm:pt>
    <dgm:pt modelId="{2514341F-9626-4E3E-ADA6-0385A0412DC0}">
      <dgm:prSet custT="1"/>
      <dgm:spPr/>
      <dgm:t>
        <a:bodyPr/>
        <a:lstStyle/>
        <a:p>
          <a:pPr algn="ctr"/>
          <a:r>
            <a:rPr lang="en-GB" sz="1800" dirty="0"/>
            <a:t>By using just tissue paper, we would first have to use a lot of tissue. The tissue paper will also not be able to completely remove it. The cleaning qualities of water and tissue cannot be compared. The water will remove the impurity, the smell and the effect of the impurity; whereas with tissue paper there is a possibility some of these will remain</a:t>
          </a:r>
          <a:r>
            <a:rPr lang="en-GB" sz="1600" dirty="0"/>
            <a:t>.</a:t>
          </a:r>
          <a:endParaRPr lang="en-US" sz="1600" dirty="0"/>
        </a:p>
      </dgm:t>
    </dgm:pt>
    <dgm:pt modelId="{146EBBD0-719F-40FA-AB4B-02C06552993E}" type="parTrans" cxnId="{272DB3BD-5321-465C-A55D-03BC2CAB6949}">
      <dgm:prSet/>
      <dgm:spPr/>
      <dgm:t>
        <a:bodyPr/>
        <a:lstStyle/>
        <a:p>
          <a:pPr algn="ctr"/>
          <a:endParaRPr lang="en-US"/>
        </a:p>
      </dgm:t>
    </dgm:pt>
    <dgm:pt modelId="{2ED48B85-D728-422A-BF97-C7673BCDF7E6}" type="sibTrans" cxnId="{272DB3BD-5321-465C-A55D-03BC2CAB6949}">
      <dgm:prSet/>
      <dgm:spPr/>
      <dgm:t>
        <a:bodyPr/>
        <a:lstStyle/>
        <a:p>
          <a:pPr algn="ctr"/>
          <a:endParaRPr lang="en-US"/>
        </a:p>
      </dgm:t>
    </dgm:pt>
    <dgm:pt modelId="{88C22108-949A-40BD-8401-E6EA0EC9AFEC}" type="pres">
      <dgm:prSet presAssocID="{190BE0FA-78BF-4AF6-BF7A-104954F01F76}" presName="root" presStyleCnt="0">
        <dgm:presLayoutVars>
          <dgm:dir/>
          <dgm:resizeHandles val="exact"/>
        </dgm:presLayoutVars>
      </dgm:prSet>
      <dgm:spPr/>
      <dgm:t>
        <a:bodyPr/>
        <a:lstStyle/>
        <a:p>
          <a:endParaRPr lang="en-GB"/>
        </a:p>
      </dgm:t>
    </dgm:pt>
    <dgm:pt modelId="{D47058C1-E196-4420-87DC-44531260C387}" type="pres">
      <dgm:prSet presAssocID="{9187EAF8-03E3-41B6-93EF-C216A9864476}" presName="compNode" presStyleCnt="0"/>
      <dgm:spPr/>
    </dgm:pt>
    <dgm:pt modelId="{F64BE610-E9E8-4A18-8215-49A749027BD3}" type="pres">
      <dgm:prSet presAssocID="{9187EAF8-03E3-41B6-93EF-C216A9864476}" presName="iconRect" presStyleLbl="node1" presStyleIdx="0" presStyleCnt="2" custScaleX="115689" custScaleY="133039" custLinFactNeighborX="769" custLinFactNeighborY="-4887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ink"/>
        </a:ext>
      </dgm:extLst>
    </dgm:pt>
    <dgm:pt modelId="{ABBC76E3-B0AE-45C1-BB61-ACEA8847DDEE}" type="pres">
      <dgm:prSet presAssocID="{9187EAF8-03E3-41B6-93EF-C216A9864476}" presName="spaceRect" presStyleCnt="0"/>
      <dgm:spPr/>
    </dgm:pt>
    <dgm:pt modelId="{690DFD58-6BE5-4297-AA12-163DDA169D8A}" type="pres">
      <dgm:prSet presAssocID="{9187EAF8-03E3-41B6-93EF-C216A9864476}" presName="textRect" presStyleLbl="revTx" presStyleIdx="0" presStyleCnt="2" custLinFactNeighborX="5548" custLinFactNeighborY="-65729">
        <dgm:presLayoutVars>
          <dgm:chMax val="1"/>
          <dgm:chPref val="1"/>
        </dgm:presLayoutVars>
      </dgm:prSet>
      <dgm:spPr/>
      <dgm:t>
        <a:bodyPr/>
        <a:lstStyle/>
        <a:p>
          <a:endParaRPr lang="en-GB"/>
        </a:p>
      </dgm:t>
    </dgm:pt>
    <dgm:pt modelId="{B9DF029A-E65F-4961-8AEE-4671223EAA6D}" type="pres">
      <dgm:prSet presAssocID="{0542A102-1CC3-4CD2-9432-D9497DB7753A}" presName="sibTrans" presStyleCnt="0"/>
      <dgm:spPr/>
    </dgm:pt>
    <dgm:pt modelId="{E5CB5C24-2416-4CC8-817A-DA12992BB509}" type="pres">
      <dgm:prSet presAssocID="{2514341F-9626-4E3E-ADA6-0385A0412DC0}" presName="compNode" presStyleCnt="0"/>
      <dgm:spPr/>
    </dgm:pt>
    <dgm:pt modelId="{8E988389-2B53-4BC0-AF0A-E132DBB511C7}" type="pres">
      <dgm:prSet presAssocID="{2514341F-9626-4E3E-ADA6-0385A0412DC0}" presName="iconRect" presStyleLbl="node1" presStyleIdx="1" presStyleCnt="2" custScaleX="81316" custScaleY="82299" custLinFactNeighborX="-4773" custLinFactNeighborY="-33894"/>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Skeleton"/>
        </a:ext>
      </dgm:extLst>
    </dgm:pt>
    <dgm:pt modelId="{664D1253-CB9B-4FA8-92E7-994F9F06007C}" type="pres">
      <dgm:prSet presAssocID="{2514341F-9626-4E3E-ADA6-0385A0412DC0}" presName="spaceRect" presStyleCnt="0"/>
      <dgm:spPr/>
    </dgm:pt>
    <dgm:pt modelId="{BF5D8608-C6C0-4213-B197-8EAE001541DE}" type="pres">
      <dgm:prSet presAssocID="{2514341F-9626-4E3E-ADA6-0385A0412DC0}" presName="textRect" presStyleLbl="revTx" presStyleIdx="1" presStyleCnt="2" custScaleX="187400" custScaleY="81520" custLinFactNeighborX="-464" custLinFactNeighborY="-74853">
        <dgm:presLayoutVars>
          <dgm:chMax val="1"/>
          <dgm:chPref val="1"/>
        </dgm:presLayoutVars>
      </dgm:prSet>
      <dgm:spPr/>
      <dgm:t>
        <a:bodyPr/>
        <a:lstStyle/>
        <a:p>
          <a:endParaRPr lang="en-GB"/>
        </a:p>
      </dgm:t>
    </dgm:pt>
  </dgm:ptLst>
  <dgm:cxnLst>
    <dgm:cxn modelId="{066346C1-C16A-4110-BAAD-92F439899F1C}" srcId="{190BE0FA-78BF-4AF6-BF7A-104954F01F76}" destId="{9187EAF8-03E3-41B6-93EF-C216A9864476}" srcOrd="0" destOrd="0" parTransId="{B9CBD592-B81B-46BC-96B9-FC85684848D8}" sibTransId="{0542A102-1CC3-4CD2-9432-D9497DB7753A}"/>
    <dgm:cxn modelId="{6C38E7B0-72ED-424B-89FB-01721578FB1B}" type="presOf" srcId="{2514341F-9626-4E3E-ADA6-0385A0412DC0}" destId="{BF5D8608-C6C0-4213-B197-8EAE001541DE}" srcOrd="0" destOrd="0" presId="urn:microsoft.com/office/officeart/2018/2/layout/IconLabelList"/>
    <dgm:cxn modelId="{801C2554-142B-4C44-8FD2-711C11571AB8}" type="presOf" srcId="{190BE0FA-78BF-4AF6-BF7A-104954F01F76}" destId="{88C22108-949A-40BD-8401-E6EA0EC9AFEC}" srcOrd="0" destOrd="0" presId="urn:microsoft.com/office/officeart/2018/2/layout/IconLabelList"/>
    <dgm:cxn modelId="{C495B4E5-0C0C-45F1-B1E2-599010AB511B}" type="presOf" srcId="{9187EAF8-03E3-41B6-93EF-C216A9864476}" destId="{690DFD58-6BE5-4297-AA12-163DDA169D8A}" srcOrd="0" destOrd="0" presId="urn:microsoft.com/office/officeart/2018/2/layout/IconLabelList"/>
    <dgm:cxn modelId="{272DB3BD-5321-465C-A55D-03BC2CAB6949}" srcId="{190BE0FA-78BF-4AF6-BF7A-104954F01F76}" destId="{2514341F-9626-4E3E-ADA6-0385A0412DC0}" srcOrd="1" destOrd="0" parTransId="{146EBBD0-719F-40FA-AB4B-02C06552993E}" sibTransId="{2ED48B85-D728-422A-BF97-C7673BCDF7E6}"/>
    <dgm:cxn modelId="{B82FD572-4C8E-48DE-A9DA-2F88340D797D}" type="presParOf" srcId="{88C22108-949A-40BD-8401-E6EA0EC9AFEC}" destId="{D47058C1-E196-4420-87DC-44531260C387}" srcOrd="0" destOrd="0" presId="urn:microsoft.com/office/officeart/2018/2/layout/IconLabelList"/>
    <dgm:cxn modelId="{927F4465-692E-4702-B328-128088C3E115}" type="presParOf" srcId="{D47058C1-E196-4420-87DC-44531260C387}" destId="{F64BE610-E9E8-4A18-8215-49A749027BD3}" srcOrd="0" destOrd="0" presId="urn:microsoft.com/office/officeart/2018/2/layout/IconLabelList"/>
    <dgm:cxn modelId="{CD454916-CA6F-4E78-9F1E-BB33D37CFDCB}" type="presParOf" srcId="{D47058C1-E196-4420-87DC-44531260C387}" destId="{ABBC76E3-B0AE-45C1-BB61-ACEA8847DDEE}" srcOrd="1" destOrd="0" presId="urn:microsoft.com/office/officeart/2018/2/layout/IconLabelList"/>
    <dgm:cxn modelId="{120078AC-FE37-40F2-A765-CE329ABCE8EB}" type="presParOf" srcId="{D47058C1-E196-4420-87DC-44531260C387}" destId="{690DFD58-6BE5-4297-AA12-163DDA169D8A}" srcOrd="2" destOrd="0" presId="urn:microsoft.com/office/officeart/2018/2/layout/IconLabelList"/>
    <dgm:cxn modelId="{C4A13C18-1E4D-4683-9969-0A6EEBC33504}" type="presParOf" srcId="{88C22108-949A-40BD-8401-E6EA0EC9AFEC}" destId="{B9DF029A-E65F-4961-8AEE-4671223EAA6D}" srcOrd="1" destOrd="0" presId="urn:microsoft.com/office/officeart/2018/2/layout/IconLabelList"/>
    <dgm:cxn modelId="{CCFD5CFB-C5E2-4537-9900-A34EA5363618}" type="presParOf" srcId="{88C22108-949A-40BD-8401-E6EA0EC9AFEC}" destId="{E5CB5C24-2416-4CC8-817A-DA12992BB509}" srcOrd="2" destOrd="0" presId="urn:microsoft.com/office/officeart/2018/2/layout/IconLabelList"/>
    <dgm:cxn modelId="{5FABADE7-E225-4248-8EB5-99E734074810}" type="presParOf" srcId="{E5CB5C24-2416-4CC8-817A-DA12992BB509}" destId="{8E988389-2B53-4BC0-AF0A-E132DBB511C7}" srcOrd="0" destOrd="0" presId="urn:microsoft.com/office/officeart/2018/2/layout/IconLabelList"/>
    <dgm:cxn modelId="{CE20B570-B8A2-438A-8AB4-6CB0C97EF2FB}" type="presParOf" srcId="{E5CB5C24-2416-4CC8-817A-DA12992BB509}" destId="{664D1253-CB9B-4FA8-92E7-994F9F06007C}" srcOrd="1" destOrd="0" presId="urn:microsoft.com/office/officeart/2018/2/layout/IconLabelList"/>
    <dgm:cxn modelId="{46CCA4EC-CDE1-400D-B4BA-014A1E116D83}" type="presParOf" srcId="{E5CB5C24-2416-4CC8-817A-DA12992BB509}" destId="{BF5D8608-C6C0-4213-B197-8EAE001541DE}" srcOrd="2" destOrd="0" presId="urn:microsoft.com/office/officeart/2018/2/layout/Icon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CB3BD7-82BC-0B4D-987E-632477B942E0}">
      <dsp:nvSpPr>
        <dsp:cNvPr id="0" name=""/>
        <dsp:cNvSpPr/>
      </dsp:nvSpPr>
      <dsp:spPr>
        <a:xfrm>
          <a:off x="0" y="620067"/>
          <a:ext cx="4885203" cy="228827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err="1">
              <a:solidFill>
                <a:schemeClr val="bg1"/>
              </a:solidFill>
            </a:rPr>
            <a:t>Istinjaa</a:t>
          </a:r>
          <a:r>
            <a:rPr lang="en-GB" sz="2100" kern="1200" dirty="0"/>
            <a:t> is the term used to describe the process in which one removes uncleanliness after they have been to the toilet. If </a:t>
          </a:r>
          <a:r>
            <a:rPr lang="en-GB" sz="2100" kern="1200" dirty="0" err="1"/>
            <a:t>Istinjaa</a:t>
          </a:r>
          <a:r>
            <a:rPr lang="en-GB" sz="2100" kern="1200" dirty="0"/>
            <a:t> is not </a:t>
          </a:r>
          <a:r>
            <a:rPr lang="en-GB" sz="2100" kern="1200"/>
            <a:t>done </a:t>
          </a:r>
          <a:r>
            <a:rPr lang="en-GB" sz="2100" kern="1200" smtClean="0"/>
            <a:t>properly </a:t>
          </a:r>
          <a:r>
            <a:rPr lang="en-GB" sz="2100" kern="1200" dirty="0"/>
            <a:t>then it will leave a person in an impure state. If the person is in an impure state, then all actions of worship which require a condition of ritual purity will not be valid.</a:t>
          </a:r>
          <a:endParaRPr lang="en-US" sz="2100" kern="1200" dirty="0"/>
        </a:p>
      </dsp:txBody>
      <dsp:txXfrm>
        <a:off x="0" y="620067"/>
        <a:ext cx="4885203" cy="2288276"/>
      </dsp:txXfrm>
    </dsp:sp>
    <dsp:sp modelId="{F00BC1FD-DB4F-8E4B-936E-48786F97361E}">
      <dsp:nvSpPr>
        <dsp:cNvPr id="0" name=""/>
        <dsp:cNvSpPr/>
      </dsp:nvSpPr>
      <dsp:spPr>
        <a:xfrm>
          <a:off x="0" y="3170157"/>
          <a:ext cx="4885203" cy="2346398"/>
        </a:xfrm>
        <a:prstGeom prst="roundRec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The Messenger of Allah (Allah bless him and give him peace) said, “Ten matters are from upright natural disposition (</a:t>
          </a:r>
          <a:r>
            <a:rPr lang="en-GB" sz="2100" kern="1200" dirty="0" err="1"/>
            <a:t>fitra</a:t>
          </a:r>
          <a:r>
            <a:rPr lang="en-GB" sz="2100" kern="1200" dirty="0"/>
            <a:t>),” and he mentioned among them, “Washing away filth </a:t>
          </a:r>
          <a:r>
            <a:rPr lang="en-GB" sz="2100" kern="1200" dirty="0" smtClean="0"/>
            <a:t>(</a:t>
          </a:r>
          <a:r>
            <a:rPr lang="en-GB" sz="2100" kern="1200" dirty="0" err="1" smtClean="0"/>
            <a:t>Istinja</a:t>
          </a:r>
          <a:r>
            <a:rPr lang="en-GB" sz="2100" kern="1200" dirty="0"/>
            <a:t>).” </a:t>
          </a:r>
        </a:p>
        <a:p>
          <a:pPr lvl="0" algn="ctr" defTabSz="933450">
            <a:lnSpc>
              <a:spcPct val="90000"/>
            </a:lnSpc>
            <a:spcBef>
              <a:spcPct val="0"/>
            </a:spcBef>
            <a:spcAft>
              <a:spcPct val="35000"/>
            </a:spcAft>
          </a:pPr>
          <a:r>
            <a:rPr lang="en-GB" sz="2100" kern="1200" dirty="0"/>
            <a:t>[Muslim and </a:t>
          </a:r>
          <a:r>
            <a:rPr lang="en-GB" sz="2100" kern="1200" dirty="0" err="1"/>
            <a:t>Tirmidhi</a:t>
          </a:r>
          <a:r>
            <a:rPr lang="en-GB" sz="2100" kern="1200" dirty="0"/>
            <a:t>]</a:t>
          </a:r>
          <a:endParaRPr lang="en-US" sz="2100" kern="1200" dirty="0"/>
        </a:p>
      </dsp:txBody>
      <dsp:txXfrm>
        <a:off x="0" y="3170157"/>
        <a:ext cx="4885203" cy="234639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F26C3E-7E4F-4847-89C1-A0116C28F250}">
      <dsp:nvSpPr>
        <dsp:cNvPr id="0" name=""/>
        <dsp:cNvSpPr/>
      </dsp:nvSpPr>
      <dsp:spPr>
        <a:xfrm>
          <a:off x="0" y="4603027"/>
          <a:ext cx="4885203" cy="12816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a:t>When washing, the utensil must be held in the right hand and the left hand should be used to clean the actual area.</a:t>
          </a:r>
          <a:endParaRPr lang="en-US" sz="2200" kern="1200" dirty="0"/>
        </a:p>
      </dsp:txBody>
      <dsp:txXfrm>
        <a:off x="0" y="4603027"/>
        <a:ext cx="4885203" cy="1281689"/>
      </dsp:txXfrm>
    </dsp:sp>
    <dsp:sp modelId="{CB93F39F-F8BE-7C4B-8A03-E5AF847B9F60}">
      <dsp:nvSpPr>
        <dsp:cNvPr id="0" name=""/>
        <dsp:cNvSpPr/>
      </dsp:nvSpPr>
      <dsp:spPr>
        <a:xfrm rot="10800000">
          <a:off x="0" y="2651014"/>
          <a:ext cx="4885203" cy="1971238"/>
        </a:xfrm>
        <a:prstGeom prst="upArrowCallout">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t>Once this has been done, it is recommended to use some tissue paper first (with the left hand) to absorb any drops of urine which may be left and then wash the private area with water.</a:t>
          </a:r>
          <a:endParaRPr lang="en-US" sz="1800" kern="1200" dirty="0"/>
        </a:p>
      </dsp:txBody>
      <dsp:txXfrm rot="10800000">
        <a:off x="0" y="2651014"/>
        <a:ext cx="4885203" cy="1971238"/>
      </dsp:txXfrm>
    </dsp:sp>
    <dsp:sp modelId="{279ED184-615D-434E-9BFF-4E4AD82AA319}">
      <dsp:nvSpPr>
        <dsp:cNvPr id="0" name=""/>
        <dsp:cNvSpPr/>
      </dsp:nvSpPr>
      <dsp:spPr>
        <a:xfrm rot="10800000">
          <a:off x="0" y="709"/>
          <a:ext cx="4885203" cy="2669529"/>
        </a:xfrm>
        <a:prstGeom prst="upArrowCallou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a:t>There is a difference in the method between men and women when it comes to attaining cleanliness after urination. Males have to perform </a:t>
          </a:r>
          <a:r>
            <a:rPr lang="en-GB" sz="1700" kern="1200" dirty="0" err="1"/>
            <a:t>Istibra</a:t>
          </a:r>
          <a:r>
            <a:rPr lang="en-GB" sz="1700" kern="1200" dirty="0"/>
            <a:t> which is the process of ensuring that no urine is left in the private part after urination. Women do not have to perform this. However, they must be confident that they have relieved themselves fully.</a:t>
          </a:r>
          <a:endParaRPr lang="en-US" sz="1700" kern="1200" dirty="0"/>
        </a:p>
      </dsp:txBody>
      <dsp:txXfrm rot="10800000">
        <a:off x="0" y="709"/>
        <a:ext cx="4885203" cy="266952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597292-4909-6040-B46E-B65A9A8BEBC7}">
      <dsp:nvSpPr>
        <dsp:cNvPr id="0" name=""/>
        <dsp:cNvSpPr/>
      </dsp:nvSpPr>
      <dsp:spPr>
        <a:xfrm>
          <a:off x="0" y="0"/>
          <a:ext cx="4885203" cy="9864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There could sometimes be a need to only perform the </a:t>
          </a:r>
          <a:r>
            <a:rPr lang="en-GB" sz="1600" kern="1200" dirty="0" err="1"/>
            <a:t>Fardh</a:t>
          </a:r>
          <a:r>
            <a:rPr lang="en-GB" sz="1600" kern="1200" dirty="0"/>
            <a:t> (compulsory) acts of Ghusl in certain situations. For example, if there is a shortage of water, or of time etc.</a:t>
          </a:r>
          <a:endParaRPr lang="en-US" sz="1600" kern="1200" dirty="0"/>
        </a:p>
      </dsp:txBody>
      <dsp:txXfrm>
        <a:off x="0" y="0"/>
        <a:ext cx="4885203" cy="986479"/>
      </dsp:txXfrm>
    </dsp:sp>
    <dsp:sp modelId="{031BD7A8-EADB-1E49-B7BB-BE567D05AC71}">
      <dsp:nvSpPr>
        <dsp:cNvPr id="0" name=""/>
        <dsp:cNvSpPr/>
      </dsp:nvSpPr>
      <dsp:spPr>
        <a:xfrm>
          <a:off x="0" y="939342"/>
          <a:ext cx="4885203" cy="986479"/>
        </a:xfrm>
        <a:prstGeom prst="roundRect">
          <a:avLst/>
        </a:prstGeom>
        <a:solidFill>
          <a:schemeClr val="accent2">
            <a:hueOff val="-167625"/>
            <a:satOff val="-1932"/>
            <a:lumOff val="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For a person to become ritually pure, they must perform at a </a:t>
          </a:r>
          <a:r>
            <a:rPr lang="en-GB" sz="1600" b="1" kern="1200" dirty="0"/>
            <a:t>minimum</a:t>
          </a:r>
          <a:r>
            <a:rPr lang="en-GB" sz="1600" kern="1200" dirty="0"/>
            <a:t> the following 3 actions:</a:t>
          </a:r>
          <a:endParaRPr lang="en-US" sz="1600" kern="1200" dirty="0"/>
        </a:p>
      </dsp:txBody>
      <dsp:txXfrm>
        <a:off x="0" y="939342"/>
        <a:ext cx="4885203" cy="986479"/>
      </dsp:txXfrm>
    </dsp:sp>
    <dsp:sp modelId="{8A13D1F3-5BD3-6B41-A3DA-9B26A7B70742}">
      <dsp:nvSpPr>
        <dsp:cNvPr id="0" name=""/>
        <dsp:cNvSpPr/>
      </dsp:nvSpPr>
      <dsp:spPr>
        <a:xfrm>
          <a:off x="0" y="1876890"/>
          <a:ext cx="4885203" cy="986479"/>
        </a:xfrm>
        <a:prstGeom prst="roundRect">
          <a:avLst/>
        </a:prstGeom>
        <a:solidFill>
          <a:schemeClr val="accent2">
            <a:hueOff val="-335249"/>
            <a:satOff val="-3863"/>
            <a:lumOff val="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1. To gargle the mouth once. (If fasting ensure water does not get swallowed, keep water in mouth).</a:t>
          </a:r>
          <a:endParaRPr lang="en-US" sz="1600" kern="1200" dirty="0"/>
        </a:p>
      </dsp:txBody>
      <dsp:txXfrm>
        <a:off x="0" y="1876890"/>
        <a:ext cx="4885203" cy="986479"/>
      </dsp:txXfrm>
    </dsp:sp>
    <dsp:sp modelId="{84082327-7587-B441-86D5-D300B77BE5BC}">
      <dsp:nvSpPr>
        <dsp:cNvPr id="0" name=""/>
        <dsp:cNvSpPr/>
      </dsp:nvSpPr>
      <dsp:spPr>
        <a:xfrm>
          <a:off x="0" y="2886708"/>
          <a:ext cx="4885203" cy="986479"/>
        </a:xfrm>
        <a:prstGeom prst="roundRect">
          <a:avLst/>
        </a:prstGeom>
        <a:solidFill>
          <a:schemeClr val="accent2">
            <a:hueOff val="-502874"/>
            <a:satOff val="-5795"/>
            <a:lumOff val="1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2. To clean inside the nose once (If fasting, ensure water does not pass through the nose into the head).</a:t>
          </a:r>
          <a:endParaRPr lang="en-US" sz="1600" kern="1200" dirty="0"/>
        </a:p>
      </dsp:txBody>
      <dsp:txXfrm>
        <a:off x="0" y="2886708"/>
        <a:ext cx="4885203" cy="986479"/>
      </dsp:txXfrm>
    </dsp:sp>
    <dsp:sp modelId="{68B256F7-6DF4-9A42-8F74-8B8407ED5CA2}">
      <dsp:nvSpPr>
        <dsp:cNvPr id="0" name=""/>
        <dsp:cNvSpPr/>
      </dsp:nvSpPr>
      <dsp:spPr>
        <a:xfrm>
          <a:off x="0" y="3896526"/>
          <a:ext cx="4885203" cy="986479"/>
        </a:xfrm>
        <a:prstGeom prst="roundRect">
          <a:avLst/>
        </a:prstGeom>
        <a:solidFill>
          <a:schemeClr val="accent2">
            <a:hueOff val="-670499"/>
            <a:satOff val="-7726"/>
            <a:lumOff val="1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3. To wash the whole body once, ensuring no space is left dry (even that which is equivalent to a hair).</a:t>
          </a:r>
          <a:endParaRPr lang="en-US" sz="1600" kern="1200" dirty="0"/>
        </a:p>
      </dsp:txBody>
      <dsp:txXfrm>
        <a:off x="0" y="3896526"/>
        <a:ext cx="4885203" cy="986479"/>
      </dsp:txXfrm>
    </dsp:sp>
    <dsp:sp modelId="{7352C441-2DB0-E640-9405-A006F0062FC4}">
      <dsp:nvSpPr>
        <dsp:cNvPr id="0" name=""/>
        <dsp:cNvSpPr/>
      </dsp:nvSpPr>
      <dsp:spPr>
        <a:xfrm>
          <a:off x="0" y="4906344"/>
          <a:ext cx="4885203" cy="986479"/>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Once the above actions have been completed, a person will now be considered clean and ritually pure.</a:t>
          </a:r>
          <a:endParaRPr lang="en-US" sz="1600" kern="1200" dirty="0"/>
        </a:p>
      </dsp:txBody>
      <dsp:txXfrm>
        <a:off x="0" y="4906344"/>
        <a:ext cx="4885203" cy="98647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D07FF0-CAF0-A544-9CAA-CA5F3820B0CF}">
      <dsp:nvSpPr>
        <dsp:cNvPr id="0" name=""/>
        <dsp:cNvSpPr/>
      </dsp:nvSpPr>
      <dsp:spPr>
        <a:xfrm>
          <a:off x="0" y="3397"/>
          <a:ext cx="4885203" cy="9147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t>Anything that exits from the two openings </a:t>
          </a:r>
          <a:endParaRPr lang="en-US" sz="2800" kern="1200" dirty="0"/>
        </a:p>
      </dsp:txBody>
      <dsp:txXfrm>
        <a:off x="0" y="3397"/>
        <a:ext cx="4885203" cy="914793"/>
      </dsp:txXfrm>
    </dsp:sp>
    <dsp:sp modelId="{A31B0373-1F81-8F42-A2F6-45EA3E393AC0}">
      <dsp:nvSpPr>
        <dsp:cNvPr id="0" name=""/>
        <dsp:cNvSpPr/>
      </dsp:nvSpPr>
      <dsp:spPr>
        <a:xfrm>
          <a:off x="0" y="929919"/>
          <a:ext cx="4885203" cy="914793"/>
        </a:xfrm>
        <a:prstGeom prst="roundRect">
          <a:avLst/>
        </a:prstGeom>
        <a:solidFill>
          <a:schemeClr val="accent5">
            <a:hueOff val="-306190"/>
            <a:satOff val="45"/>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a:t>Filth that flows from other than the two openings</a:t>
          </a:r>
          <a:endParaRPr lang="en-US" sz="2800" kern="1200"/>
        </a:p>
      </dsp:txBody>
      <dsp:txXfrm>
        <a:off x="0" y="929919"/>
        <a:ext cx="4885203" cy="914793"/>
      </dsp:txXfrm>
    </dsp:sp>
    <dsp:sp modelId="{F122A5D5-C437-2543-8523-6CAD16F477C7}">
      <dsp:nvSpPr>
        <dsp:cNvPr id="0" name=""/>
        <dsp:cNvSpPr/>
      </dsp:nvSpPr>
      <dsp:spPr>
        <a:xfrm>
          <a:off x="0" y="1856441"/>
          <a:ext cx="4885203" cy="914793"/>
        </a:xfrm>
        <a:prstGeom prst="roundRect">
          <a:avLst/>
        </a:prstGeom>
        <a:solidFill>
          <a:schemeClr val="accent5">
            <a:hueOff val="-612379"/>
            <a:satOff val="90"/>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Vomiting a mouthful or more. </a:t>
          </a:r>
          <a:endParaRPr lang="en-US" sz="2400" kern="1200" dirty="0"/>
        </a:p>
      </dsp:txBody>
      <dsp:txXfrm>
        <a:off x="0" y="1856441"/>
        <a:ext cx="4885203" cy="914793"/>
      </dsp:txXfrm>
    </dsp:sp>
    <dsp:sp modelId="{09D3F1B7-5D19-814C-AB2D-A1123DAF61ED}">
      <dsp:nvSpPr>
        <dsp:cNvPr id="0" name=""/>
        <dsp:cNvSpPr/>
      </dsp:nvSpPr>
      <dsp:spPr>
        <a:xfrm>
          <a:off x="0" y="2782963"/>
          <a:ext cx="4885203" cy="914793"/>
        </a:xfrm>
        <a:prstGeom prst="roundRect">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Sleeping in a position such that the backside is not firmly planted onto the ground, such as whilst lying down or leaning on one side.</a:t>
          </a:r>
          <a:endParaRPr lang="en-US" sz="2000" kern="1200" dirty="0"/>
        </a:p>
      </dsp:txBody>
      <dsp:txXfrm>
        <a:off x="0" y="2782963"/>
        <a:ext cx="4885203" cy="914793"/>
      </dsp:txXfrm>
    </dsp:sp>
    <dsp:sp modelId="{6DDACE1A-7A7A-5144-BD09-713316170DB7}">
      <dsp:nvSpPr>
        <dsp:cNvPr id="0" name=""/>
        <dsp:cNvSpPr/>
      </dsp:nvSpPr>
      <dsp:spPr>
        <a:xfrm>
          <a:off x="0" y="3709485"/>
          <a:ext cx="4885203" cy="914793"/>
        </a:xfrm>
        <a:prstGeom prst="roundRect">
          <a:avLst/>
        </a:prstGeom>
        <a:solidFill>
          <a:schemeClr val="accent5">
            <a:hueOff val="-1224758"/>
            <a:satOff val="180"/>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GB" sz="4000" kern="1200"/>
            <a:t>Loss of consciousness</a:t>
          </a:r>
          <a:endParaRPr lang="en-US" sz="4000" kern="1200"/>
        </a:p>
      </dsp:txBody>
      <dsp:txXfrm>
        <a:off x="0" y="3709485"/>
        <a:ext cx="4885203" cy="914793"/>
      </dsp:txXfrm>
    </dsp:sp>
    <dsp:sp modelId="{34775DC4-CDC3-C240-A808-644548540922}">
      <dsp:nvSpPr>
        <dsp:cNvPr id="0" name=""/>
        <dsp:cNvSpPr/>
      </dsp:nvSpPr>
      <dsp:spPr>
        <a:xfrm>
          <a:off x="0" y="4636006"/>
          <a:ext cx="4885203" cy="914793"/>
        </a:xfrm>
        <a:prstGeom prst="roundRect">
          <a:avLst/>
        </a:prstGeom>
        <a:solidFill>
          <a:schemeClr val="accent5">
            <a:hueOff val="-1530947"/>
            <a:satOff val="225"/>
            <a:lumOff val="-5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GB" sz="4000" kern="1200"/>
            <a:t>Insanity </a:t>
          </a:r>
          <a:endParaRPr lang="en-US" sz="4000" kern="1200"/>
        </a:p>
      </dsp:txBody>
      <dsp:txXfrm>
        <a:off x="0" y="4636006"/>
        <a:ext cx="4885203" cy="914793"/>
      </dsp:txXfrm>
    </dsp:sp>
    <dsp:sp modelId="{E93D6724-CB34-7046-9628-AA3990EFF6D5}">
      <dsp:nvSpPr>
        <dsp:cNvPr id="0" name=""/>
        <dsp:cNvSpPr/>
      </dsp:nvSpPr>
      <dsp:spPr>
        <a:xfrm>
          <a:off x="0" y="5562528"/>
          <a:ext cx="4885203" cy="914793"/>
        </a:xfrm>
        <a:prstGeom prst="roundRec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t>Laughing out loud, while performing </a:t>
          </a:r>
          <a:r>
            <a:rPr lang="en-GB" sz="2800" kern="1200" dirty="0" err="1"/>
            <a:t>Salaah</a:t>
          </a:r>
          <a:r>
            <a:rPr lang="en-GB" sz="2800" kern="1200" dirty="0"/>
            <a:t>.</a:t>
          </a:r>
          <a:endParaRPr lang="en-US" sz="2800" kern="1200" dirty="0"/>
        </a:p>
      </dsp:txBody>
      <dsp:txXfrm>
        <a:off x="0" y="5562528"/>
        <a:ext cx="4885203" cy="91479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A3B4CC-907C-804B-BB4C-ED1E3F12894A}">
      <dsp:nvSpPr>
        <dsp:cNvPr id="0" name=""/>
        <dsp:cNvSpPr/>
      </dsp:nvSpPr>
      <dsp:spPr>
        <a:xfrm>
          <a:off x="0" y="2871"/>
          <a:ext cx="5387668" cy="11522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If a wound can be washed without any harm by removing the bandage or plaster, then a person must wash the wound and perform Wudu or Ghusl as normal.     </a:t>
          </a:r>
          <a:endParaRPr lang="en-US" sz="2000" kern="1200" dirty="0"/>
        </a:p>
      </dsp:txBody>
      <dsp:txXfrm>
        <a:off x="0" y="2871"/>
        <a:ext cx="5387668" cy="1152230"/>
      </dsp:txXfrm>
    </dsp:sp>
    <dsp:sp modelId="{D07E9DCE-92A9-0248-A542-8A61FA78AB1C}">
      <dsp:nvSpPr>
        <dsp:cNvPr id="0" name=""/>
        <dsp:cNvSpPr/>
      </dsp:nvSpPr>
      <dsp:spPr>
        <a:xfrm>
          <a:off x="0" y="1138682"/>
          <a:ext cx="5387668" cy="996229"/>
        </a:xfrm>
        <a:prstGeom prst="roundRect">
          <a:avLst/>
        </a:prstGeom>
        <a:solidFill>
          <a:schemeClr val="accent5">
            <a:hueOff val="-367427"/>
            <a:satOff val="54"/>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If the wound cannot be washed but </a:t>
          </a:r>
          <a:r>
            <a:rPr lang="en-GB" sz="2000" kern="1200" dirty="0" err="1"/>
            <a:t>Masah</a:t>
          </a:r>
          <a:r>
            <a:rPr lang="en-GB" sz="2000" kern="1200" dirty="0"/>
            <a:t> can be done on the wound without any harm, then one should do </a:t>
          </a:r>
          <a:r>
            <a:rPr lang="en-GB" sz="2000" kern="1200" dirty="0" err="1"/>
            <a:t>Masah</a:t>
          </a:r>
          <a:r>
            <a:rPr lang="en-GB" sz="2000" kern="1200" dirty="0"/>
            <a:t> on the wound.   </a:t>
          </a:r>
          <a:endParaRPr lang="en-US" sz="2000" kern="1200" dirty="0"/>
        </a:p>
      </dsp:txBody>
      <dsp:txXfrm>
        <a:off x="0" y="1138682"/>
        <a:ext cx="5387668" cy="996229"/>
      </dsp:txXfrm>
    </dsp:sp>
    <dsp:sp modelId="{DB8F6328-FDE9-FE41-9C3A-A9D89DEAAF06}">
      <dsp:nvSpPr>
        <dsp:cNvPr id="0" name=""/>
        <dsp:cNvSpPr/>
      </dsp:nvSpPr>
      <dsp:spPr>
        <a:xfrm>
          <a:off x="0" y="2171432"/>
          <a:ext cx="5387668" cy="1152230"/>
        </a:xfrm>
        <a:prstGeom prst="roundRect">
          <a:avLst/>
        </a:prstGeom>
        <a:solidFill>
          <a:schemeClr val="accent5">
            <a:hueOff val="-734855"/>
            <a:satOff val="108"/>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However , if a wound cannot be washed and </a:t>
          </a:r>
          <a:r>
            <a:rPr lang="en-GB" sz="1600" kern="1200" dirty="0" err="1"/>
            <a:t>Masah</a:t>
          </a:r>
          <a:r>
            <a:rPr lang="en-GB" sz="1600" kern="1200" dirty="0"/>
            <a:t> can also not be done due to the problem increasing or it  is not possible to remove the cast, bandage or plaster, then one should do </a:t>
          </a:r>
          <a:r>
            <a:rPr lang="en-GB" sz="1600" kern="1200" dirty="0" err="1"/>
            <a:t>masah</a:t>
          </a:r>
          <a:r>
            <a:rPr lang="en-GB" sz="1600" kern="1200" dirty="0"/>
            <a:t> over the cast, </a:t>
          </a:r>
          <a:r>
            <a:rPr lang="en-GB" sz="1600" kern="1200" dirty="0" err="1"/>
            <a:t>banadage</a:t>
          </a:r>
          <a:r>
            <a:rPr lang="en-GB" sz="1600" kern="1200" dirty="0"/>
            <a:t> or plaster and complete Wudu normally.</a:t>
          </a:r>
          <a:endParaRPr lang="en-US" sz="1600" kern="1200" dirty="0"/>
        </a:p>
      </dsp:txBody>
      <dsp:txXfrm>
        <a:off x="0" y="2171432"/>
        <a:ext cx="5387668" cy="1152230"/>
      </dsp:txXfrm>
    </dsp:sp>
    <dsp:sp modelId="{8AE5F885-D816-A148-88A3-C7EA247189EA}">
      <dsp:nvSpPr>
        <dsp:cNvPr id="0" name=""/>
        <dsp:cNvSpPr/>
      </dsp:nvSpPr>
      <dsp:spPr>
        <a:xfrm>
          <a:off x="0" y="3333712"/>
          <a:ext cx="5387668" cy="1152230"/>
        </a:xfrm>
        <a:prstGeom prst="roundRect">
          <a:avLst/>
        </a:prstGeom>
        <a:solidFill>
          <a:schemeClr val="accent5">
            <a:hueOff val="-1102282"/>
            <a:satOff val="162"/>
            <a:lumOff val="-3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a:t>Masah</a:t>
          </a:r>
          <a:r>
            <a:rPr lang="en-GB" sz="1800" kern="1200" dirty="0"/>
            <a:t> over a plaster/cast will remain valid until the wound etc. completely heals. If the plaster/cast is changed, it will </a:t>
          </a:r>
          <a:r>
            <a:rPr lang="en-GB" sz="1800" b="1" kern="1200" dirty="0"/>
            <a:t>not</a:t>
          </a:r>
          <a:r>
            <a:rPr lang="en-GB" sz="1800" kern="1200" dirty="0"/>
            <a:t> be necessary to repeat the </a:t>
          </a:r>
          <a:r>
            <a:rPr lang="en-GB" sz="1800" kern="1200" dirty="0" err="1"/>
            <a:t>Masah</a:t>
          </a:r>
          <a:r>
            <a:rPr lang="en-GB" sz="1800" kern="1200" dirty="0"/>
            <a:t> over the plaster/cast and the Wudhu will remain valid.</a:t>
          </a:r>
          <a:endParaRPr lang="en-US" sz="1800" kern="1200" dirty="0"/>
        </a:p>
      </dsp:txBody>
      <dsp:txXfrm>
        <a:off x="0" y="3333712"/>
        <a:ext cx="5387668" cy="1152230"/>
      </dsp:txXfrm>
    </dsp:sp>
    <dsp:sp modelId="{787735CD-B192-6C48-AE30-21CF0EE4FE4A}">
      <dsp:nvSpPr>
        <dsp:cNvPr id="0" name=""/>
        <dsp:cNvSpPr/>
      </dsp:nvSpPr>
      <dsp:spPr>
        <a:xfrm>
          <a:off x="0" y="4495993"/>
          <a:ext cx="5387668" cy="115223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Upon the wound completely healing, </a:t>
          </a:r>
          <a:r>
            <a:rPr lang="en-GB" sz="2000" kern="1200" dirty="0" err="1"/>
            <a:t>Masah</a:t>
          </a:r>
          <a:r>
            <a:rPr lang="en-GB" sz="2000" kern="1200" dirty="0"/>
            <a:t> over the plaster/cast will now </a:t>
          </a:r>
          <a:r>
            <a:rPr lang="en-GB" sz="2000" b="1" kern="1200" dirty="0"/>
            <a:t>not</a:t>
          </a:r>
          <a:r>
            <a:rPr lang="en-GB" sz="2000" kern="1200" dirty="0"/>
            <a:t> suffice and it will be necessary to wash the healed area. </a:t>
          </a:r>
          <a:r>
            <a:rPr lang="en-GB" sz="2000" b="1" kern="1200" dirty="0"/>
            <a:t>(</a:t>
          </a:r>
          <a:r>
            <a:rPr lang="en-GB" sz="2000" b="1" kern="1200" dirty="0" err="1"/>
            <a:t>Jadeed</a:t>
          </a:r>
          <a:r>
            <a:rPr lang="en-GB" sz="2000" b="1" kern="1200" dirty="0"/>
            <a:t> </a:t>
          </a:r>
          <a:r>
            <a:rPr lang="en-GB" sz="2000" b="1" kern="1200" dirty="0" err="1"/>
            <a:t>Fiqhi</a:t>
          </a:r>
          <a:r>
            <a:rPr lang="en-GB" sz="2000" b="1" kern="1200" dirty="0"/>
            <a:t> </a:t>
          </a:r>
          <a:r>
            <a:rPr lang="en-GB" sz="2000" b="1" kern="1200" dirty="0" err="1"/>
            <a:t>Masaail</a:t>
          </a:r>
          <a:r>
            <a:rPr lang="en-GB" sz="2000" b="1" kern="1200" dirty="0"/>
            <a:t> 1/62)</a:t>
          </a:r>
          <a:endParaRPr lang="en-US" sz="2000" kern="1200" dirty="0"/>
        </a:p>
      </dsp:txBody>
      <dsp:txXfrm>
        <a:off x="0" y="4495993"/>
        <a:ext cx="5387668" cy="1152230"/>
      </dsp:txXfrm>
    </dsp:sp>
    <dsp:sp modelId="{F795DD70-FD95-C14A-A7C3-42A4B4814447}">
      <dsp:nvSpPr>
        <dsp:cNvPr id="0" name=""/>
        <dsp:cNvSpPr/>
      </dsp:nvSpPr>
      <dsp:spPr>
        <a:xfrm>
          <a:off x="0" y="5658273"/>
          <a:ext cx="5387668" cy="1152230"/>
        </a:xfrm>
        <a:prstGeom prst="roundRec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t>Note:</a:t>
          </a:r>
          <a:r>
            <a:rPr lang="en-GB" sz="2000" kern="1200" dirty="0"/>
            <a:t> </a:t>
          </a:r>
          <a:r>
            <a:rPr lang="en-GB" sz="2000" kern="1200" dirty="0" err="1"/>
            <a:t>Masah</a:t>
          </a:r>
          <a:r>
            <a:rPr lang="en-GB" sz="2000" kern="1200" dirty="0"/>
            <a:t> over a plaster/cast will only be valid in the case of a valid Shari’ reason e.g. if the wound will not heal completely if the plaster/cast is removed.</a:t>
          </a:r>
          <a:endParaRPr lang="en-US" sz="2000" kern="1200" dirty="0"/>
        </a:p>
      </dsp:txBody>
      <dsp:txXfrm>
        <a:off x="0" y="5658273"/>
        <a:ext cx="5387668" cy="115223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C6D798-B4AD-7F45-8339-BAEB88E58B26}">
      <dsp:nvSpPr>
        <dsp:cNvPr id="0" name=""/>
        <dsp:cNvSpPr/>
      </dsp:nvSpPr>
      <dsp:spPr>
        <a:xfrm>
          <a:off x="0" y="2266612"/>
          <a:ext cx="4885203" cy="43572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55675">
            <a:lnSpc>
              <a:spcPct val="90000"/>
            </a:lnSpc>
            <a:spcBef>
              <a:spcPct val="0"/>
            </a:spcBef>
            <a:spcAft>
              <a:spcPct val="35000"/>
            </a:spcAft>
          </a:pPr>
          <a:r>
            <a:rPr lang="en-GB" sz="2150" b="1" kern="1200" dirty="0">
              <a:solidFill>
                <a:srgbClr val="00B050"/>
              </a:solidFill>
            </a:rPr>
            <a:t>Answer: </a:t>
          </a:r>
          <a:r>
            <a:rPr lang="en-GB" sz="2150" kern="1200" dirty="0"/>
            <a:t>It is </a:t>
          </a:r>
          <a:r>
            <a:rPr lang="en-GB" sz="2150" kern="1200" dirty="0" err="1"/>
            <a:t>Sunnat</a:t>
          </a:r>
          <a:r>
            <a:rPr lang="en-GB" sz="2150" kern="1200" dirty="0"/>
            <a:t>-e-</a:t>
          </a:r>
          <a:r>
            <a:rPr lang="en-GB" sz="2150" kern="1200" dirty="0" err="1"/>
            <a:t>Mu’akkadah</a:t>
          </a:r>
          <a:r>
            <a:rPr lang="en-GB" sz="2150" kern="1200" dirty="0"/>
            <a:t> to use a </a:t>
          </a:r>
          <a:r>
            <a:rPr lang="en-GB" sz="2150" kern="1200" dirty="0" err="1"/>
            <a:t>Miswāk</a:t>
          </a:r>
          <a:r>
            <a:rPr lang="en-GB" sz="2150" kern="1200" dirty="0"/>
            <a:t> and </a:t>
          </a:r>
          <a:r>
            <a:rPr lang="en-GB" sz="2150" kern="1200" dirty="0" err="1"/>
            <a:t>Rasūlullāh’s</a:t>
          </a:r>
          <a:r>
            <a:rPr lang="en-GB" sz="2150" kern="1200" dirty="0"/>
            <a:t> </a:t>
          </a:r>
          <a:r>
            <a:rPr lang="en-GB" sz="2150" kern="1200" dirty="0" err="1"/>
            <a:t>Miswāk</a:t>
          </a:r>
          <a:r>
            <a:rPr lang="en-GB" sz="2150" kern="1200" dirty="0"/>
            <a:t> used to be a twig. Thus, the original Sunnah is to make </a:t>
          </a:r>
          <a:r>
            <a:rPr lang="en-GB" sz="2150" kern="1200" dirty="0" err="1"/>
            <a:t>Miswāk</a:t>
          </a:r>
          <a:r>
            <a:rPr lang="en-GB" sz="2150" kern="1200" dirty="0"/>
            <a:t> with the twig of a tree. If a person forgets his twig or does not have access to one, he can also obtain the reward of </a:t>
          </a:r>
          <a:r>
            <a:rPr lang="en-GB" sz="2150" kern="1200" dirty="0" err="1"/>
            <a:t>Miswāk</a:t>
          </a:r>
          <a:r>
            <a:rPr lang="en-GB" sz="2150" kern="1200" dirty="0"/>
            <a:t> if he uses his finger [to rub his teeth]. However, he will not receive such reward if he uses his finger while having a </a:t>
          </a:r>
          <a:r>
            <a:rPr lang="en-GB" sz="2150" kern="1200" dirty="0" err="1"/>
            <a:t>Miswāk</a:t>
          </a:r>
          <a:r>
            <a:rPr lang="en-GB" sz="2150" kern="1200" dirty="0"/>
            <a:t>. This is the view of most jurists. Toothpaste is akin to a finger. As long as a twig is available, the reward [of </a:t>
          </a:r>
          <a:r>
            <a:rPr lang="en-GB" sz="2150" kern="1200" dirty="0" err="1"/>
            <a:t>Miswāk</a:t>
          </a:r>
          <a:r>
            <a:rPr lang="en-GB" sz="2150" kern="1200" dirty="0"/>
            <a:t>] will not be acquired.</a:t>
          </a:r>
          <a:endParaRPr lang="en-US" sz="2150" kern="1200" dirty="0"/>
        </a:p>
      </dsp:txBody>
      <dsp:txXfrm>
        <a:off x="0" y="2266612"/>
        <a:ext cx="4885203" cy="4357226"/>
      </dsp:txXfrm>
    </dsp:sp>
    <dsp:sp modelId="{27644FCE-AA7F-7942-A601-61621FFC5770}">
      <dsp:nvSpPr>
        <dsp:cNvPr id="0" name=""/>
        <dsp:cNvSpPr/>
      </dsp:nvSpPr>
      <dsp:spPr>
        <a:xfrm rot="10800000">
          <a:off x="0" y="897"/>
          <a:ext cx="4885203" cy="2301280"/>
        </a:xfrm>
        <a:prstGeom prst="upArrowCallou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a:solidFill>
                <a:srgbClr val="FF0000"/>
              </a:solidFill>
            </a:rPr>
            <a:t>Question: </a:t>
          </a:r>
          <a:r>
            <a:rPr lang="en-GB" sz="2000" kern="1200" dirty="0"/>
            <a:t>When commencing </a:t>
          </a:r>
          <a:r>
            <a:rPr lang="en-GB" sz="2000" kern="1200" dirty="0" err="1"/>
            <a:t>Wudū</a:t>
          </a:r>
          <a:r>
            <a:rPr lang="en-GB" sz="2000" kern="1200" dirty="0"/>
            <a:t>’, a man or woman uses toothpaste instead of a </a:t>
          </a:r>
          <a:r>
            <a:rPr lang="en-GB" sz="2000" kern="1200" dirty="0" err="1"/>
            <a:t>Miswāk</a:t>
          </a:r>
          <a:r>
            <a:rPr lang="en-GB" sz="2000" kern="1200" dirty="0"/>
            <a:t>; with the intention of </a:t>
          </a:r>
          <a:r>
            <a:rPr lang="en-GB" sz="2000" kern="1200" dirty="0" err="1"/>
            <a:t>Miswāk</a:t>
          </a:r>
          <a:r>
            <a:rPr lang="en-GB" sz="2000" kern="1200" dirty="0"/>
            <a:t>. Will he or she receive the reward of using a </a:t>
          </a:r>
          <a:r>
            <a:rPr lang="en-GB" sz="2000" kern="1200" dirty="0" err="1"/>
            <a:t>Miswāk</a:t>
          </a:r>
          <a:r>
            <a:rPr lang="en-GB" sz="2000" kern="1200" dirty="0"/>
            <a:t>?</a:t>
          </a:r>
          <a:endParaRPr lang="en-US" sz="2000" kern="1200" dirty="0"/>
        </a:p>
      </dsp:txBody>
      <dsp:txXfrm rot="10800000">
        <a:off x="0" y="897"/>
        <a:ext cx="4885203" cy="230128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DE1B21-29D4-274B-8626-D07D1E2B2167}">
      <dsp:nvSpPr>
        <dsp:cNvPr id="0" name=""/>
        <dsp:cNvSpPr/>
      </dsp:nvSpPr>
      <dsp:spPr>
        <a:xfrm>
          <a:off x="0" y="0"/>
          <a:ext cx="519866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4C773-DC6F-2D4A-BA64-63E3DC89979E}">
      <dsp:nvSpPr>
        <dsp:cNvPr id="0" name=""/>
        <dsp:cNvSpPr/>
      </dsp:nvSpPr>
      <dsp:spPr>
        <a:xfrm>
          <a:off x="0" y="0"/>
          <a:ext cx="5198668" cy="3312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GB" sz="4800" b="1" kern="1200" dirty="0">
              <a:solidFill>
                <a:srgbClr val="FF0000"/>
              </a:solidFill>
            </a:rPr>
            <a:t>Question: </a:t>
          </a:r>
          <a:r>
            <a:rPr lang="en-GB" sz="4800" kern="1200" dirty="0"/>
            <a:t>Does </a:t>
          </a:r>
          <a:r>
            <a:rPr lang="en-GB" sz="4800" kern="1200" dirty="0" err="1"/>
            <a:t>wudū</a:t>
          </a:r>
          <a:r>
            <a:rPr lang="en-GB" sz="4800" kern="1200" dirty="0"/>
            <a:t>’ break when traces of blood are seen in saliva?</a:t>
          </a:r>
          <a:endParaRPr lang="en-US" sz="4800" kern="1200" dirty="0"/>
        </a:p>
      </dsp:txBody>
      <dsp:txXfrm>
        <a:off x="0" y="0"/>
        <a:ext cx="5198668" cy="3312367"/>
      </dsp:txXfrm>
    </dsp:sp>
    <dsp:sp modelId="{F16A61BB-79A5-2540-AD5D-D18056631C75}">
      <dsp:nvSpPr>
        <dsp:cNvPr id="0" name=""/>
        <dsp:cNvSpPr/>
      </dsp:nvSpPr>
      <dsp:spPr>
        <a:xfrm>
          <a:off x="0" y="3312367"/>
          <a:ext cx="5198668" cy="0"/>
        </a:xfrm>
        <a:prstGeom prst="line">
          <a:avLst/>
        </a:prstGeom>
        <a:solidFill>
          <a:schemeClr val="accent2">
            <a:hueOff val="-838123"/>
            <a:satOff val="-9658"/>
            <a:lumOff val="2159"/>
            <a:alphaOff val="0"/>
          </a:schemeClr>
        </a:solidFill>
        <a:ln w="25400"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295C4-02B2-B146-85EA-257517C8B7DB}">
      <dsp:nvSpPr>
        <dsp:cNvPr id="0" name=""/>
        <dsp:cNvSpPr/>
      </dsp:nvSpPr>
      <dsp:spPr>
        <a:xfrm>
          <a:off x="0" y="3312367"/>
          <a:ext cx="5198668" cy="3312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GB" sz="3600" b="1" kern="1200" dirty="0">
              <a:solidFill>
                <a:srgbClr val="00B050"/>
              </a:solidFill>
            </a:rPr>
            <a:t>Answer: </a:t>
          </a:r>
          <a:r>
            <a:rPr lang="en-GB" sz="3600" kern="1200" dirty="0" err="1"/>
            <a:t>Wudū</a:t>
          </a:r>
          <a:r>
            <a:rPr lang="en-GB" sz="3600" kern="1200" dirty="0"/>
            <a:t>’ will break if the colour of the saliva is reddish. If the blood is very little and the saliva is yellowish – not reddish – </a:t>
          </a:r>
          <a:r>
            <a:rPr lang="en-GB" sz="3600" kern="1200" dirty="0" err="1"/>
            <a:t>wudū</a:t>
          </a:r>
          <a:r>
            <a:rPr lang="en-GB" sz="3600" kern="1200" dirty="0"/>
            <a:t>’ will not break.</a:t>
          </a:r>
          <a:endParaRPr lang="en-US" sz="3600" kern="1200" dirty="0"/>
        </a:p>
      </dsp:txBody>
      <dsp:txXfrm>
        <a:off x="0" y="3312367"/>
        <a:ext cx="5198668" cy="3312367"/>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7DB154-3588-C249-9EFD-7AF87F355A09}">
      <dsp:nvSpPr>
        <dsp:cNvPr id="0" name=""/>
        <dsp:cNvSpPr/>
      </dsp:nvSpPr>
      <dsp:spPr>
        <a:xfrm>
          <a:off x="0" y="3248"/>
          <a:ext cx="4885203" cy="673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t>1)Perform Ghusl if necessary </a:t>
          </a:r>
          <a:endParaRPr lang="en-US" sz="2800" kern="1200" dirty="0"/>
        </a:p>
      </dsp:txBody>
      <dsp:txXfrm>
        <a:off x="0" y="3248"/>
        <a:ext cx="4885203" cy="673920"/>
      </dsp:txXfrm>
    </dsp:sp>
    <dsp:sp modelId="{974482AE-5465-3941-938C-ED9416FB03F8}">
      <dsp:nvSpPr>
        <dsp:cNvPr id="0" name=""/>
        <dsp:cNvSpPr/>
      </dsp:nvSpPr>
      <dsp:spPr>
        <a:xfrm>
          <a:off x="0" y="746288"/>
          <a:ext cx="4885203" cy="673920"/>
        </a:xfrm>
        <a:prstGeom prst="roundRect">
          <a:avLst/>
        </a:prstGeom>
        <a:solidFill>
          <a:schemeClr val="accent5">
            <a:hueOff val="-229642"/>
            <a:satOff val="34"/>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t>2) Perform </a:t>
          </a:r>
          <a:r>
            <a:rPr lang="en-GB" sz="2800" kern="1200" dirty="0" err="1"/>
            <a:t>Whudu</a:t>
          </a:r>
          <a:r>
            <a:rPr lang="en-GB" sz="2800" kern="1200" dirty="0"/>
            <a:t> if necessary</a:t>
          </a:r>
          <a:endParaRPr lang="en-US" sz="2800" kern="1200" dirty="0"/>
        </a:p>
      </dsp:txBody>
      <dsp:txXfrm>
        <a:off x="0" y="746288"/>
        <a:ext cx="4885203" cy="673920"/>
      </dsp:txXfrm>
    </dsp:sp>
    <dsp:sp modelId="{0E1A2B63-9DF5-F643-9553-9DD955BB279A}">
      <dsp:nvSpPr>
        <dsp:cNvPr id="0" name=""/>
        <dsp:cNvSpPr/>
      </dsp:nvSpPr>
      <dsp:spPr>
        <a:xfrm>
          <a:off x="0" y="1489328"/>
          <a:ext cx="4885203" cy="673920"/>
        </a:xfrm>
        <a:prstGeom prst="roundRect">
          <a:avLst/>
        </a:prstGeom>
        <a:solidFill>
          <a:schemeClr val="accent5">
            <a:hueOff val="-459284"/>
            <a:satOff val="68"/>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3)Cover the </a:t>
          </a:r>
          <a:r>
            <a:rPr lang="en-GB" sz="1800" kern="1200" dirty="0" err="1"/>
            <a:t>Satr</a:t>
          </a:r>
          <a:r>
            <a:rPr lang="en-GB" sz="1800" kern="1200" dirty="0"/>
            <a:t> (parts which must be covered)</a:t>
          </a:r>
          <a:endParaRPr lang="en-US" sz="1800" kern="1200" dirty="0"/>
        </a:p>
      </dsp:txBody>
      <dsp:txXfrm>
        <a:off x="0" y="1489328"/>
        <a:ext cx="4885203" cy="673920"/>
      </dsp:txXfrm>
    </dsp:sp>
    <dsp:sp modelId="{3EC8F882-ACC3-E140-94FD-6344CA6FC490}">
      <dsp:nvSpPr>
        <dsp:cNvPr id="0" name=""/>
        <dsp:cNvSpPr/>
      </dsp:nvSpPr>
      <dsp:spPr>
        <a:xfrm>
          <a:off x="0" y="2232368"/>
          <a:ext cx="4885203" cy="673920"/>
        </a:xfrm>
        <a:prstGeom prst="roundRect">
          <a:avLst/>
        </a:prstGeom>
        <a:solidFill>
          <a:schemeClr val="accent5">
            <a:hueOff val="-688926"/>
            <a:satOff val="101"/>
            <a:lumOff val="-24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Male </a:t>
          </a:r>
          <a:r>
            <a:rPr lang="en-GB" sz="1600" kern="1200" dirty="0" err="1"/>
            <a:t>Satr</a:t>
          </a:r>
          <a:r>
            <a:rPr lang="en-GB" sz="1600" kern="1200" dirty="0"/>
            <a:t> – from the navel to the knees including the knees</a:t>
          </a:r>
          <a:endParaRPr lang="en-US" sz="1600" kern="1200" dirty="0"/>
        </a:p>
      </dsp:txBody>
      <dsp:txXfrm>
        <a:off x="0" y="2232368"/>
        <a:ext cx="4885203" cy="673920"/>
      </dsp:txXfrm>
    </dsp:sp>
    <dsp:sp modelId="{1EAB8008-AFC8-C946-9626-18F56570C86C}">
      <dsp:nvSpPr>
        <dsp:cNvPr id="0" name=""/>
        <dsp:cNvSpPr/>
      </dsp:nvSpPr>
      <dsp:spPr>
        <a:xfrm>
          <a:off x="0" y="2975408"/>
          <a:ext cx="4885203" cy="673920"/>
        </a:xfrm>
        <a:prstGeom prst="roundRect">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4)Body and clothes should be clean</a:t>
          </a:r>
          <a:endParaRPr lang="en-US" sz="2400" kern="1200" dirty="0"/>
        </a:p>
      </dsp:txBody>
      <dsp:txXfrm>
        <a:off x="0" y="2975408"/>
        <a:ext cx="4885203" cy="673920"/>
      </dsp:txXfrm>
    </dsp:sp>
    <dsp:sp modelId="{DDFCDB1E-7E9B-A944-8809-B8AA4DE5F362}">
      <dsp:nvSpPr>
        <dsp:cNvPr id="0" name=""/>
        <dsp:cNvSpPr/>
      </dsp:nvSpPr>
      <dsp:spPr>
        <a:xfrm>
          <a:off x="0" y="3718448"/>
          <a:ext cx="4885203" cy="673920"/>
        </a:xfrm>
        <a:prstGeom prst="roundRect">
          <a:avLst/>
        </a:prstGeom>
        <a:solidFill>
          <a:schemeClr val="accent5">
            <a:hueOff val="-1148211"/>
            <a:satOff val="169"/>
            <a:lumOff val="-40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t>5)Place should be clean </a:t>
          </a:r>
          <a:endParaRPr lang="en-US" sz="2800" kern="1200" dirty="0"/>
        </a:p>
      </dsp:txBody>
      <dsp:txXfrm>
        <a:off x="0" y="3718448"/>
        <a:ext cx="4885203" cy="673920"/>
      </dsp:txXfrm>
    </dsp:sp>
    <dsp:sp modelId="{FE40CFE4-D598-F341-A09D-A4473CD1B933}">
      <dsp:nvSpPr>
        <dsp:cNvPr id="0" name=""/>
        <dsp:cNvSpPr/>
      </dsp:nvSpPr>
      <dsp:spPr>
        <a:xfrm>
          <a:off x="0" y="4461488"/>
          <a:ext cx="4885203" cy="673920"/>
        </a:xfrm>
        <a:prstGeom prst="roundRect">
          <a:avLst/>
        </a:prstGeom>
        <a:solidFill>
          <a:schemeClr val="accent5">
            <a:hueOff val="-1377853"/>
            <a:satOff val="203"/>
            <a:lumOff val="-4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t>6)Face the </a:t>
          </a:r>
          <a:r>
            <a:rPr lang="en-GB" sz="2800" kern="1200" dirty="0" err="1"/>
            <a:t>Qiblah</a:t>
          </a:r>
          <a:endParaRPr lang="en-US" sz="2800" kern="1200" dirty="0"/>
        </a:p>
      </dsp:txBody>
      <dsp:txXfrm>
        <a:off x="0" y="4461488"/>
        <a:ext cx="4885203" cy="673920"/>
      </dsp:txXfrm>
    </dsp:sp>
    <dsp:sp modelId="{E112D42B-B6E9-4045-9CB1-2C9EE747E402}">
      <dsp:nvSpPr>
        <dsp:cNvPr id="0" name=""/>
        <dsp:cNvSpPr/>
      </dsp:nvSpPr>
      <dsp:spPr>
        <a:xfrm>
          <a:off x="0" y="5204528"/>
          <a:ext cx="4885203" cy="673920"/>
        </a:xfrm>
        <a:prstGeom prst="roundRect">
          <a:avLst/>
        </a:prstGeom>
        <a:solidFill>
          <a:schemeClr val="accent5">
            <a:hueOff val="-1607495"/>
            <a:satOff val="236"/>
            <a:lumOff val="-56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t>7)Pray in the correct time</a:t>
          </a:r>
          <a:endParaRPr lang="en-US" sz="2800" kern="1200" dirty="0"/>
        </a:p>
      </dsp:txBody>
      <dsp:txXfrm>
        <a:off x="0" y="5204528"/>
        <a:ext cx="4885203" cy="673920"/>
      </dsp:txXfrm>
    </dsp:sp>
    <dsp:sp modelId="{BF4C079D-F029-014B-BE96-3E9BD529FCE6}">
      <dsp:nvSpPr>
        <dsp:cNvPr id="0" name=""/>
        <dsp:cNvSpPr/>
      </dsp:nvSpPr>
      <dsp:spPr>
        <a:xfrm>
          <a:off x="0" y="5947568"/>
          <a:ext cx="4885203" cy="673920"/>
        </a:xfrm>
        <a:prstGeom prst="roundRec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t>8)Make an intention </a:t>
          </a:r>
          <a:endParaRPr lang="en-US" sz="2800" kern="1200" dirty="0"/>
        </a:p>
      </dsp:txBody>
      <dsp:txXfrm>
        <a:off x="0" y="5947568"/>
        <a:ext cx="4885203" cy="67392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290233-9217-434E-9AE9-843CF7A2248D}">
      <dsp:nvSpPr>
        <dsp:cNvPr id="0" name=""/>
        <dsp:cNvSpPr/>
      </dsp:nvSpPr>
      <dsp:spPr>
        <a:xfrm>
          <a:off x="0" y="491"/>
          <a:ext cx="5328591" cy="9228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kern="1200" dirty="0" err="1"/>
            <a:t>Takbeer</a:t>
          </a:r>
          <a:r>
            <a:rPr lang="en-GB" sz="4400" kern="1200" dirty="0"/>
            <a:t> </a:t>
          </a:r>
          <a:r>
            <a:rPr lang="en-GB" sz="4400" kern="1200" dirty="0" err="1"/>
            <a:t>Tahrima</a:t>
          </a:r>
          <a:endParaRPr lang="en-US" sz="4400" kern="1200" dirty="0"/>
        </a:p>
      </dsp:txBody>
      <dsp:txXfrm>
        <a:off x="0" y="491"/>
        <a:ext cx="5328591" cy="922810"/>
      </dsp:txXfrm>
    </dsp:sp>
    <dsp:sp modelId="{94083AD3-F042-9745-B0FD-EF0763C0404A}">
      <dsp:nvSpPr>
        <dsp:cNvPr id="0" name=""/>
        <dsp:cNvSpPr/>
      </dsp:nvSpPr>
      <dsp:spPr>
        <a:xfrm>
          <a:off x="0" y="929665"/>
          <a:ext cx="5328591" cy="11472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kern="1200" dirty="0" err="1"/>
            <a:t>Qiyam</a:t>
          </a:r>
          <a:r>
            <a:rPr lang="en-GB" sz="4000" kern="1200" dirty="0"/>
            <a:t> – To Stand up</a:t>
          </a:r>
          <a:endParaRPr lang="en-US" sz="4000" kern="1200" dirty="0"/>
        </a:p>
      </dsp:txBody>
      <dsp:txXfrm>
        <a:off x="0" y="929665"/>
        <a:ext cx="5328591" cy="1147264"/>
      </dsp:txXfrm>
    </dsp:sp>
    <dsp:sp modelId="{50F2266D-C739-744D-BA6A-98727C142FB1}">
      <dsp:nvSpPr>
        <dsp:cNvPr id="0" name=""/>
        <dsp:cNvSpPr/>
      </dsp:nvSpPr>
      <dsp:spPr>
        <a:xfrm>
          <a:off x="0" y="2083293"/>
          <a:ext cx="5328591" cy="12630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err="1"/>
            <a:t>Qira’ah</a:t>
          </a:r>
          <a:r>
            <a:rPr lang="en-GB" sz="3200" kern="1200" dirty="0"/>
            <a:t> – To recite any verse or Surah from the Qur’an.</a:t>
          </a:r>
          <a:endParaRPr lang="en-US" sz="3200" kern="1200" dirty="0"/>
        </a:p>
      </dsp:txBody>
      <dsp:txXfrm>
        <a:off x="0" y="2083293"/>
        <a:ext cx="5328591" cy="1263034"/>
      </dsp:txXfrm>
    </dsp:sp>
    <dsp:sp modelId="{4E111751-399A-1044-ABC5-AA6230A84EF3}">
      <dsp:nvSpPr>
        <dsp:cNvPr id="0" name=""/>
        <dsp:cNvSpPr/>
      </dsp:nvSpPr>
      <dsp:spPr>
        <a:xfrm>
          <a:off x="0" y="3352690"/>
          <a:ext cx="5328591" cy="88101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kern="1200" dirty="0" err="1"/>
            <a:t>Ruku</a:t>
          </a:r>
          <a:r>
            <a:rPr lang="en-GB" sz="4000" kern="1200" dirty="0"/>
            <a:t> – To bow down</a:t>
          </a:r>
          <a:endParaRPr lang="en-US" sz="4000" kern="1200" dirty="0"/>
        </a:p>
      </dsp:txBody>
      <dsp:txXfrm>
        <a:off x="0" y="3352690"/>
        <a:ext cx="5328591" cy="881017"/>
      </dsp:txXfrm>
    </dsp:sp>
    <dsp:sp modelId="{DD11D4C1-9EFB-0148-B798-F1E344309B9B}">
      <dsp:nvSpPr>
        <dsp:cNvPr id="0" name=""/>
        <dsp:cNvSpPr/>
      </dsp:nvSpPr>
      <dsp:spPr>
        <a:xfrm>
          <a:off x="0" y="4240070"/>
          <a:ext cx="5328591" cy="82551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GB" sz="4400" kern="1200" dirty="0"/>
            <a:t>To make two </a:t>
          </a:r>
          <a:r>
            <a:rPr lang="en-GB" sz="4400" kern="1200" dirty="0" err="1"/>
            <a:t>Sajdahs</a:t>
          </a:r>
          <a:endParaRPr lang="en-US" sz="4400" kern="1200" dirty="0"/>
        </a:p>
      </dsp:txBody>
      <dsp:txXfrm>
        <a:off x="0" y="4240070"/>
        <a:ext cx="5328591" cy="825519"/>
      </dsp:txXfrm>
    </dsp:sp>
    <dsp:sp modelId="{EEDED151-5A00-9349-BA6C-07C257C64469}">
      <dsp:nvSpPr>
        <dsp:cNvPr id="0" name=""/>
        <dsp:cNvSpPr/>
      </dsp:nvSpPr>
      <dsp:spPr>
        <a:xfrm>
          <a:off x="0" y="5071953"/>
          <a:ext cx="5328591" cy="16689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a:t>To sit down at the end of Salah for as long it takes one to recite the entire </a:t>
          </a:r>
          <a:r>
            <a:rPr lang="en-GB" sz="2800" kern="1200" dirty="0" err="1"/>
            <a:t>Tashahud</a:t>
          </a:r>
          <a:r>
            <a:rPr lang="en-GB" sz="2800" kern="1200" dirty="0"/>
            <a:t>.</a:t>
          </a:r>
          <a:endParaRPr lang="en-US" sz="2800" kern="1200" dirty="0"/>
        </a:p>
      </dsp:txBody>
      <dsp:txXfrm>
        <a:off x="0" y="5071953"/>
        <a:ext cx="5328591" cy="166892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3F4502-DB99-B643-9688-A023D3D28298}">
      <dsp:nvSpPr>
        <dsp:cNvPr id="0" name=""/>
        <dsp:cNvSpPr/>
      </dsp:nvSpPr>
      <dsp:spPr>
        <a:xfrm>
          <a:off x="0" y="2647"/>
          <a:ext cx="500183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36149-8A0C-8048-A50F-FB5DDADBB868}">
      <dsp:nvSpPr>
        <dsp:cNvPr id="0" name=""/>
        <dsp:cNvSpPr/>
      </dsp:nvSpPr>
      <dsp:spPr>
        <a:xfrm>
          <a:off x="0" y="2647"/>
          <a:ext cx="4996947" cy="884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err="1"/>
            <a:t>Niyyat</a:t>
          </a:r>
          <a:r>
            <a:rPr lang="en-GB" sz="2400" kern="1200" dirty="0"/>
            <a:t>  (intention)</a:t>
          </a:r>
          <a:endParaRPr lang="en-US" sz="2400" kern="1200" dirty="0"/>
        </a:p>
      </dsp:txBody>
      <dsp:txXfrm>
        <a:off x="0" y="2647"/>
        <a:ext cx="4996947" cy="884405"/>
      </dsp:txXfrm>
    </dsp:sp>
    <dsp:sp modelId="{D1F60121-7235-A24F-A5E3-53FB2ADF6655}">
      <dsp:nvSpPr>
        <dsp:cNvPr id="0" name=""/>
        <dsp:cNvSpPr/>
      </dsp:nvSpPr>
      <dsp:spPr>
        <a:xfrm>
          <a:off x="0" y="887053"/>
          <a:ext cx="500183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F421C-C9D5-A047-9934-E967369F9D04}">
      <dsp:nvSpPr>
        <dsp:cNvPr id="0" name=""/>
        <dsp:cNvSpPr/>
      </dsp:nvSpPr>
      <dsp:spPr>
        <a:xfrm>
          <a:off x="0" y="887053"/>
          <a:ext cx="4996947" cy="884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Facing the </a:t>
          </a:r>
          <a:r>
            <a:rPr lang="en-GB" sz="2400" kern="1200" dirty="0" err="1"/>
            <a:t>Qiblah</a:t>
          </a:r>
          <a:endParaRPr lang="en-US" sz="2400" kern="1200" dirty="0"/>
        </a:p>
      </dsp:txBody>
      <dsp:txXfrm>
        <a:off x="0" y="887053"/>
        <a:ext cx="4996947" cy="884405"/>
      </dsp:txXfrm>
    </dsp:sp>
    <dsp:sp modelId="{0FC32E31-2F8D-2E4E-A2E8-CCC4A4A0712D}">
      <dsp:nvSpPr>
        <dsp:cNvPr id="0" name=""/>
        <dsp:cNvSpPr/>
      </dsp:nvSpPr>
      <dsp:spPr>
        <a:xfrm>
          <a:off x="0" y="1771459"/>
          <a:ext cx="500183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237FD-DF58-BC4F-A8BD-B7681FECDBCF}">
      <dsp:nvSpPr>
        <dsp:cNvPr id="0" name=""/>
        <dsp:cNvSpPr/>
      </dsp:nvSpPr>
      <dsp:spPr>
        <a:xfrm>
          <a:off x="0" y="1771459"/>
          <a:ext cx="4996947" cy="884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Focus your gaze on the place you will prostrate.</a:t>
          </a:r>
          <a:endParaRPr lang="en-US" sz="2400" kern="1200" dirty="0"/>
        </a:p>
      </dsp:txBody>
      <dsp:txXfrm>
        <a:off x="0" y="1771459"/>
        <a:ext cx="4996947" cy="884405"/>
      </dsp:txXfrm>
    </dsp:sp>
    <dsp:sp modelId="{01F00FB6-5664-D94A-ADF5-C63A8EF0097D}">
      <dsp:nvSpPr>
        <dsp:cNvPr id="0" name=""/>
        <dsp:cNvSpPr/>
      </dsp:nvSpPr>
      <dsp:spPr>
        <a:xfrm>
          <a:off x="0" y="2655865"/>
          <a:ext cx="500183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8EECF-AA52-8F45-842C-F65F727CDA1D}">
      <dsp:nvSpPr>
        <dsp:cNvPr id="0" name=""/>
        <dsp:cNvSpPr/>
      </dsp:nvSpPr>
      <dsp:spPr>
        <a:xfrm>
          <a:off x="0" y="2655865"/>
          <a:ext cx="4996947" cy="884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Saying the </a:t>
          </a:r>
          <a:r>
            <a:rPr lang="en-GB" sz="2400" kern="1200" dirty="0" err="1"/>
            <a:t>Takbeer</a:t>
          </a:r>
          <a:r>
            <a:rPr lang="en-GB" sz="2400" kern="1200" dirty="0"/>
            <a:t> </a:t>
          </a:r>
          <a:r>
            <a:rPr lang="en-GB" sz="2400" kern="1200" dirty="0" err="1"/>
            <a:t>Tahrima</a:t>
          </a:r>
          <a:endParaRPr lang="en-US" sz="2400" kern="1200" dirty="0"/>
        </a:p>
      </dsp:txBody>
      <dsp:txXfrm>
        <a:off x="0" y="2655865"/>
        <a:ext cx="4996947" cy="884405"/>
      </dsp:txXfrm>
    </dsp:sp>
    <dsp:sp modelId="{A6BDBBAE-E97D-9044-A8D3-3E7EF29E8097}">
      <dsp:nvSpPr>
        <dsp:cNvPr id="0" name=""/>
        <dsp:cNvSpPr/>
      </dsp:nvSpPr>
      <dsp:spPr>
        <a:xfrm>
          <a:off x="0" y="3540271"/>
          <a:ext cx="500183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80AB7-CD33-5749-9604-92A8FB5A9243}">
      <dsp:nvSpPr>
        <dsp:cNvPr id="0" name=""/>
        <dsp:cNvSpPr/>
      </dsp:nvSpPr>
      <dsp:spPr>
        <a:xfrm>
          <a:off x="0" y="3540271"/>
          <a:ext cx="4996947" cy="884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a:t>Raise your hands until they are level with the lobe of your ears</a:t>
          </a:r>
          <a:endParaRPr lang="en-US" sz="2400" kern="1200"/>
        </a:p>
      </dsp:txBody>
      <dsp:txXfrm>
        <a:off x="0" y="3540271"/>
        <a:ext cx="4996947" cy="884405"/>
      </dsp:txXfrm>
    </dsp:sp>
    <dsp:sp modelId="{13825C1A-EAB0-F641-81EB-85ACBF64FBC0}">
      <dsp:nvSpPr>
        <dsp:cNvPr id="0" name=""/>
        <dsp:cNvSpPr/>
      </dsp:nvSpPr>
      <dsp:spPr>
        <a:xfrm>
          <a:off x="0" y="4424677"/>
          <a:ext cx="500183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37AAC-3ECA-9449-A6D0-E00CC83AA650}">
      <dsp:nvSpPr>
        <dsp:cNvPr id="0" name=""/>
        <dsp:cNvSpPr/>
      </dsp:nvSpPr>
      <dsp:spPr>
        <a:xfrm>
          <a:off x="0" y="4424677"/>
          <a:ext cx="4996947" cy="884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Placing your right palm over the back of your left hand, wrist and lower arm</a:t>
          </a:r>
          <a:endParaRPr lang="en-US" sz="2400" kern="1200" dirty="0"/>
        </a:p>
      </dsp:txBody>
      <dsp:txXfrm>
        <a:off x="0" y="4424677"/>
        <a:ext cx="4996947" cy="884405"/>
      </dsp:txXfrm>
    </dsp:sp>
    <dsp:sp modelId="{9E40C659-62C1-1945-96AB-D43DBC7D90C3}">
      <dsp:nvSpPr>
        <dsp:cNvPr id="0" name=""/>
        <dsp:cNvSpPr/>
      </dsp:nvSpPr>
      <dsp:spPr>
        <a:xfrm>
          <a:off x="0" y="5309083"/>
          <a:ext cx="500183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442F0-74A1-204D-869F-A6E0098126CF}">
      <dsp:nvSpPr>
        <dsp:cNvPr id="0" name=""/>
        <dsp:cNvSpPr/>
      </dsp:nvSpPr>
      <dsp:spPr>
        <a:xfrm>
          <a:off x="0" y="5309083"/>
          <a:ext cx="4996947" cy="884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You should position both hands below the navel</a:t>
          </a:r>
          <a:endParaRPr lang="en-US" sz="2400" kern="1200" dirty="0"/>
        </a:p>
      </dsp:txBody>
      <dsp:txXfrm>
        <a:off x="0" y="5309083"/>
        <a:ext cx="4996947" cy="88440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2170DE-161B-0846-B34E-91D9B882EBD5}">
      <dsp:nvSpPr>
        <dsp:cNvPr id="0" name=""/>
        <dsp:cNvSpPr/>
      </dsp:nvSpPr>
      <dsp:spPr>
        <a:xfrm>
          <a:off x="0" y="55244"/>
          <a:ext cx="4869656" cy="9114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GB" sz="3800" kern="1200"/>
            <a:t>Quietly read Thana.</a:t>
          </a:r>
          <a:endParaRPr lang="en-US" sz="3800" kern="1200"/>
        </a:p>
      </dsp:txBody>
      <dsp:txXfrm>
        <a:off x="0" y="55244"/>
        <a:ext cx="4869656" cy="911430"/>
      </dsp:txXfrm>
    </dsp:sp>
    <dsp:sp modelId="{5CF0BBF5-DC19-7B49-93CE-F623EEC72E62}">
      <dsp:nvSpPr>
        <dsp:cNvPr id="0" name=""/>
        <dsp:cNvSpPr/>
      </dsp:nvSpPr>
      <dsp:spPr>
        <a:xfrm>
          <a:off x="0" y="1076114"/>
          <a:ext cx="4869656" cy="911430"/>
        </a:xfrm>
        <a:prstGeom prst="roundRect">
          <a:avLst/>
        </a:prstGeom>
        <a:solidFill>
          <a:schemeClr val="accent5">
            <a:hueOff val="-459284"/>
            <a:satOff val="68"/>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GB" sz="3800" kern="1200"/>
            <a:t>Ta'awwudh</a:t>
          </a:r>
          <a:endParaRPr lang="en-US" sz="3800" kern="1200"/>
        </a:p>
      </dsp:txBody>
      <dsp:txXfrm>
        <a:off x="0" y="1076114"/>
        <a:ext cx="4869656" cy="911430"/>
      </dsp:txXfrm>
    </dsp:sp>
    <dsp:sp modelId="{217F2524-89CE-B74A-8BE6-15E4BCBB9D25}">
      <dsp:nvSpPr>
        <dsp:cNvPr id="0" name=""/>
        <dsp:cNvSpPr/>
      </dsp:nvSpPr>
      <dsp:spPr>
        <a:xfrm>
          <a:off x="0" y="2096984"/>
          <a:ext cx="4869656" cy="911430"/>
        </a:xfrm>
        <a:prstGeom prst="roundRect">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GB" sz="3800" kern="1200"/>
            <a:t>Basmalah</a:t>
          </a:r>
          <a:endParaRPr lang="en-US" sz="3800" kern="1200"/>
        </a:p>
      </dsp:txBody>
      <dsp:txXfrm>
        <a:off x="0" y="2096984"/>
        <a:ext cx="4869656" cy="911430"/>
      </dsp:txXfrm>
    </dsp:sp>
    <dsp:sp modelId="{A71DF369-3850-DF45-A501-9288BB168212}">
      <dsp:nvSpPr>
        <dsp:cNvPr id="0" name=""/>
        <dsp:cNvSpPr/>
      </dsp:nvSpPr>
      <dsp:spPr>
        <a:xfrm>
          <a:off x="0" y="3117855"/>
          <a:ext cx="4869656" cy="911430"/>
        </a:xfrm>
        <a:prstGeom prst="roundRect">
          <a:avLst/>
        </a:prstGeom>
        <a:solidFill>
          <a:schemeClr val="accent5">
            <a:hueOff val="-1377853"/>
            <a:satOff val="203"/>
            <a:lumOff val="-4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GB" sz="3800" kern="1200"/>
            <a:t>Rectie Surah Fathia</a:t>
          </a:r>
          <a:endParaRPr lang="en-US" sz="3800" kern="1200"/>
        </a:p>
      </dsp:txBody>
      <dsp:txXfrm>
        <a:off x="0" y="3117855"/>
        <a:ext cx="4869656" cy="911430"/>
      </dsp:txXfrm>
    </dsp:sp>
    <dsp:sp modelId="{A8C7BD4C-77FC-1847-80AA-5C846602FA63}">
      <dsp:nvSpPr>
        <dsp:cNvPr id="0" name=""/>
        <dsp:cNvSpPr/>
      </dsp:nvSpPr>
      <dsp:spPr>
        <a:xfrm>
          <a:off x="0" y="4138725"/>
          <a:ext cx="4869656" cy="911430"/>
        </a:xfrm>
        <a:prstGeom prst="roundRec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GB" sz="3800" kern="1200"/>
            <a:t>Recite a Surah</a:t>
          </a:r>
          <a:endParaRPr lang="en-US" sz="3800" kern="1200"/>
        </a:p>
      </dsp:txBody>
      <dsp:txXfrm>
        <a:off x="0" y="4138725"/>
        <a:ext cx="4869656" cy="9114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55D2CE-AA3C-4887-87F0-FF42F9F9A34A}">
      <dsp:nvSpPr>
        <dsp:cNvPr id="0" name=""/>
        <dsp:cNvSpPr/>
      </dsp:nvSpPr>
      <dsp:spPr>
        <a:xfrm>
          <a:off x="729506" y="204279"/>
          <a:ext cx="722988" cy="722988"/>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3F510C-E558-4DB6-A203-EE99EB6F01C3}">
      <dsp:nvSpPr>
        <dsp:cNvPr id="0" name=""/>
        <dsp:cNvSpPr/>
      </dsp:nvSpPr>
      <dsp:spPr>
        <a:xfrm>
          <a:off x="153448" y="1177068"/>
          <a:ext cx="1606640" cy="504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a:t>Hygienically, there is greater chance of infections, diseases and smell if a person stands and urinates. This is due to the reason that they cannot clean themselves properly. The person’s underwear as well as his body will become impure (</a:t>
          </a:r>
          <a:r>
            <a:rPr lang="en-GB" sz="1700" kern="1200" dirty="0" err="1"/>
            <a:t>Napaak</a:t>
          </a:r>
          <a:r>
            <a:rPr lang="en-GB" sz="1700" kern="1200" dirty="0"/>
            <a:t>).</a:t>
          </a:r>
          <a:endParaRPr lang="en-US" sz="1700" kern="1200" dirty="0"/>
        </a:p>
      </dsp:txBody>
      <dsp:txXfrm>
        <a:off x="153448" y="1177068"/>
        <a:ext cx="1606640" cy="5043177"/>
      </dsp:txXfrm>
    </dsp:sp>
    <dsp:sp modelId="{F8223862-0C03-4B85-B64D-7920B88D3907}">
      <dsp:nvSpPr>
        <dsp:cNvPr id="0" name=""/>
        <dsp:cNvSpPr/>
      </dsp:nvSpPr>
      <dsp:spPr>
        <a:xfrm>
          <a:off x="2313682" y="276288"/>
          <a:ext cx="722988" cy="722988"/>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3C8AB5-39B8-4F97-B804-61FCCAE92542}">
      <dsp:nvSpPr>
        <dsp:cNvPr id="0" name=""/>
        <dsp:cNvSpPr/>
      </dsp:nvSpPr>
      <dsp:spPr>
        <a:xfrm>
          <a:off x="1953641" y="1572443"/>
          <a:ext cx="1606640" cy="299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a:t>The person will not be able to do </a:t>
          </a:r>
          <a:r>
            <a:rPr lang="en-GB" sz="1700" kern="1200" dirty="0" err="1"/>
            <a:t>istibra</a:t>
          </a:r>
          <a:r>
            <a:rPr lang="en-GB" sz="1700" kern="1200" dirty="0"/>
            <a:t>’ properly. This is the process in which a person </a:t>
          </a:r>
          <a:r>
            <a:rPr lang="en-GB" sz="1700" kern="1200" dirty="0" smtClean="0"/>
            <a:t>becomes </a:t>
          </a:r>
          <a:r>
            <a:rPr lang="en-GB" sz="1700" kern="1200" dirty="0"/>
            <a:t>sure that there are no more drops of urine left and he has relieved himself properly.</a:t>
          </a:r>
          <a:endParaRPr lang="en-US" sz="1700" kern="1200" dirty="0"/>
        </a:p>
      </dsp:txBody>
      <dsp:txXfrm>
        <a:off x="1953641" y="1572443"/>
        <a:ext cx="1606640" cy="2993623"/>
      </dsp:txXfrm>
    </dsp:sp>
    <dsp:sp modelId="{D4D07D7A-74A7-4141-B982-C839B62E2A04}">
      <dsp:nvSpPr>
        <dsp:cNvPr id="0" name=""/>
        <dsp:cNvSpPr/>
      </dsp:nvSpPr>
      <dsp:spPr>
        <a:xfrm>
          <a:off x="4185890" y="348297"/>
          <a:ext cx="722988" cy="722988"/>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EC161C-F919-4A96-9B31-36A03527A6CC}">
      <dsp:nvSpPr>
        <dsp:cNvPr id="0" name=""/>
        <dsp:cNvSpPr/>
      </dsp:nvSpPr>
      <dsp:spPr>
        <a:xfrm>
          <a:off x="3753849" y="1644440"/>
          <a:ext cx="1606640" cy="299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a:t>The main reason will be that a person will not be able to attain cleanliness properly, thus raising the probability of </a:t>
          </a:r>
          <a:r>
            <a:rPr lang="en-GB" sz="1700" kern="1200" dirty="0" smtClean="0"/>
            <a:t>invalidating any </a:t>
          </a:r>
          <a:r>
            <a:rPr lang="en-GB" sz="1700" kern="1200" dirty="0"/>
            <a:t>worship carried out in this state.</a:t>
          </a:r>
          <a:endParaRPr lang="en-US" sz="1700" kern="1200" dirty="0"/>
        </a:p>
      </dsp:txBody>
      <dsp:txXfrm>
        <a:off x="3753849" y="1644440"/>
        <a:ext cx="1606640" cy="2993623"/>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FAE6D9-B20F-A645-94FD-6A6CF5CCF2B6}">
      <dsp:nvSpPr>
        <dsp:cNvPr id="0" name=""/>
        <dsp:cNvSpPr/>
      </dsp:nvSpPr>
      <dsp:spPr>
        <a:xfrm>
          <a:off x="0" y="750"/>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F4A6F-EF75-7647-A3D8-7816B7B63924}">
      <dsp:nvSpPr>
        <dsp:cNvPr id="0" name=""/>
        <dsp:cNvSpPr/>
      </dsp:nvSpPr>
      <dsp:spPr>
        <a:xfrm>
          <a:off x="0" y="750"/>
          <a:ext cx="4869656"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dirty="0"/>
            <a:t>Only the ones which are </a:t>
          </a:r>
          <a:r>
            <a:rPr lang="en-GB" sz="2100" kern="1200" dirty="0" err="1"/>
            <a:t>Fardh</a:t>
          </a:r>
          <a:r>
            <a:rPr lang="en-GB" sz="2100" kern="1200" dirty="0"/>
            <a:t> and </a:t>
          </a:r>
          <a:r>
            <a:rPr lang="en-GB" sz="2100" kern="1200" dirty="0" err="1"/>
            <a:t>Waajib</a:t>
          </a:r>
          <a:r>
            <a:rPr lang="en-GB" sz="2100" kern="1200" dirty="0"/>
            <a:t> which in the Hanafi Madhab are as follows:</a:t>
          </a:r>
          <a:endParaRPr lang="en-US" sz="2100" kern="1200" dirty="0"/>
        </a:p>
      </dsp:txBody>
      <dsp:txXfrm>
        <a:off x="0" y="750"/>
        <a:ext cx="4869656" cy="877574"/>
      </dsp:txXfrm>
    </dsp:sp>
    <dsp:sp modelId="{6138A514-76EE-AB49-9042-4113E25C7D69}">
      <dsp:nvSpPr>
        <dsp:cNvPr id="0" name=""/>
        <dsp:cNvSpPr/>
      </dsp:nvSpPr>
      <dsp:spPr>
        <a:xfrm>
          <a:off x="0" y="878324"/>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1342A-DCAE-E041-8655-8FCB4739DD0B}">
      <dsp:nvSpPr>
        <dsp:cNvPr id="0" name=""/>
        <dsp:cNvSpPr/>
      </dsp:nvSpPr>
      <dsp:spPr>
        <a:xfrm>
          <a:off x="0" y="878324"/>
          <a:ext cx="4869656"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dirty="0"/>
            <a:t>2 </a:t>
          </a:r>
          <a:r>
            <a:rPr lang="en-GB" sz="2100" kern="1200" dirty="0" err="1"/>
            <a:t>Fardh</a:t>
          </a:r>
          <a:r>
            <a:rPr lang="en-GB" sz="2100" kern="1200" dirty="0"/>
            <a:t> of </a:t>
          </a:r>
          <a:r>
            <a:rPr lang="en-GB" sz="2100" kern="1200" dirty="0" err="1"/>
            <a:t>Fajr</a:t>
          </a:r>
          <a:endParaRPr lang="en-US" sz="2100" kern="1200" dirty="0"/>
        </a:p>
      </dsp:txBody>
      <dsp:txXfrm>
        <a:off x="0" y="878324"/>
        <a:ext cx="4869656" cy="877574"/>
      </dsp:txXfrm>
    </dsp:sp>
    <dsp:sp modelId="{A0AE94C6-B0C7-0A4C-A365-F44B983616B9}">
      <dsp:nvSpPr>
        <dsp:cNvPr id="0" name=""/>
        <dsp:cNvSpPr/>
      </dsp:nvSpPr>
      <dsp:spPr>
        <a:xfrm>
          <a:off x="0" y="1755899"/>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B6655-5168-A940-AA34-9D7A39518374}">
      <dsp:nvSpPr>
        <dsp:cNvPr id="0" name=""/>
        <dsp:cNvSpPr/>
      </dsp:nvSpPr>
      <dsp:spPr>
        <a:xfrm>
          <a:off x="0" y="1755899"/>
          <a:ext cx="4869656"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a:t>4 Fardh of Zuhr</a:t>
          </a:r>
          <a:br>
            <a:rPr lang="en-GB" sz="2100" kern="1200"/>
          </a:br>
          <a:r>
            <a:rPr lang="en-GB" sz="2100" kern="1200"/>
            <a:t>   </a:t>
          </a:r>
          <a:endParaRPr lang="en-US" sz="2100" kern="1200"/>
        </a:p>
      </dsp:txBody>
      <dsp:txXfrm>
        <a:off x="0" y="1755899"/>
        <a:ext cx="4869656" cy="877574"/>
      </dsp:txXfrm>
    </dsp:sp>
    <dsp:sp modelId="{EFCCF5DC-65C1-0C41-9AF4-9AB5753894A2}">
      <dsp:nvSpPr>
        <dsp:cNvPr id="0" name=""/>
        <dsp:cNvSpPr/>
      </dsp:nvSpPr>
      <dsp:spPr>
        <a:xfrm>
          <a:off x="0" y="2633474"/>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51CA2-743F-8741-AEF1-ACBF1604A00B}">
      <dsp:nvSpPr>
        <dsp:cNvPr id="0" name=""/>
        <dsp:cNvSpPr/>
      </dsp:nvSpPr>
      <dsp:spPr>
        <a:xfrm>
          <a:off x="0" y="2633474"/>
          <a:ext cx="4869656"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a:t>4 Fardh of Asr</a:t>
          </a:r>
          <a:br>
            <a:rPr lang="en-GB" sz="2100" kern="1200"/>
          </a:br>
          <a:r>
            <a:rPr lang="en-GB" sz="2100" kern="1200"/>
            <a:t>   </a:t>
          </a:r>
          <a:endParaRPr lang="en-US" sz="2100" kern="1200"/>
        </a:p>
      </dsp:txBody>
      <dsp:txXfrm>
        <a:off x="0" y="2633474"/>
        <a:ext cx="4869656" cy="877574"/>
      </dsp:txXfrm>
    </dsp:sp>
    <dsp:sp modelId="{B4B8178B-40F3-ED44-8F7B-43C8813DF0D7}">
      <dsp:nvSpPr>
        <dsp:cNvPr id="0" name=""/>
        <dsp:cNvSpPr/>
      </dsp:nvSpPr>
      <dsp:spPr>
        <a:xfrm>
          <a:off x="0" y="3511048"/>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0FEE8-FDD7-1E4C-A20D-F4AD68887AC0}">
      <dsp:nvSpPr>
        <dsp:cNvPr id="0" name=""/>
        <dsp:cNvSpPr/>
      </dsp:nvSpPr>
      <dsp:spPr>
        <a:xfrm>
          <a:off x="0" y="3511048"/>
          <a:ext cx="4869656"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a:t>3 Fardh of Maghrib</a:t>
          </a:r>
          <a:endParaRPr lang="en-US" sz="2100" kern="1200"/>
        </a:p>
      </dsp:txBody>
      <dsp:txXfrm>
        <a:off x="0" y="3511048"/>
        <a:ext cx="4869656" cy="877574"/>
      </dsp:txXfrm>
    </dsp:sp>
    <dsp:sp modelId="{641CCB7F-0CA0-544A-8E54-D06FDCF2702A}">
      <dsp:nvSpPr>
        <dsp:cNvPr id="0" name=""/>
        <dsp:cNvSpPr/>
      </dsp:nvSpPr>
      <dsp:spPr>
        <a:xfrm>
          <a:off x="0" y="4388623"/>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29E6D-142D-2040-903F-BAA9C79E61E9}">
      <dsp:nvSpPr>
        <dsp:cNvPr id="0" name=""/>
        <dsp:cNvSpPr/>
      </dsp:nvSpPr>
      <dsp:spPr>
        <a:xfrm>
          <a:off x="0" y="4388623"/>
          <a:ext cx="4869656"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a:t>4 Fardh of Isha</a:t>
          </a:r>
          <a:endParaRPr lang="en-US" sz="2100" kern="1200"/>
        </a:p>
      </dsp:txBody>
      <dsp:txXfrm>
        <a:off x="0" y="4388623"/>
        <a:ext cx="4869656" cy="877574"/>
      </dsp:txXfrm>
    </dsp:sp>
    <dsp:sp modelId="{D5D0EF61-0837-264E-B864-3FC85A0A31E0}">
      <dsp:nvSpPr>
        <dsp:cNvPr id="0" name=""/>
        <dsp:cNvSpPr/>
      </dsp:nvSpPr>
      <dsp:spPr>
        <a:xfrm>
          <a:off x="0" y="5266198"/>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A7890-39BA-6B43-B3F2-2CFACDFB588C}">
      <dsp:nvSpPr>
        <dsp:cNvPr id="0" name=""/>
        <dsp:cNvSpPr/>
      </dsp:nvSpPr>
      <dsp:spPr>
        <a:xfrm>
          <a:off x="0" y="5266198"/>
          <a:ext cx="4869656"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dirty="0"/>
            <a:t>3 </a:t>
          </a:r>
          <a:r>
            <a:rPr lang="en-GB" sz="2100" kern="1200" dirty="0" err="1" smtClean="0"/>
            <a:t>Rakaats</a:t>
          </a:r>
          <a:r>
            <a:rPr lang="en-GB" sz="2100" kern="1200" dirty="0" smtClean="0"/>
            <a:t> </a:t>
          </a:r>
          <a:r>
            <a:rPr lang="en-GB" sz="2100" kern="1200" dirty="0" err="1" smtClean="0"/>
            <a:t>Waajib</a:t>
          </a:r>
          <a:r>
            <a:rPr lang="en-GB" sz="2100" kern="1200" dirty="0" smtClean="0"/>
            <a:t> </a:t>
          </a:r>
          <a:r>
            <a:rPr lang="en-GB" sz="2100" kern="1200" dirty="0"/>
            <a:t>of </a:t>
          </a:r>
          <a:r>
            <a:rPr lang="en-GB" sz="2100" kern="1200" dirty="0" err="1"/>
            <a:t>Wit'r</a:t>
          </a:r>
          <a:endParaRPr lang="en-US" sz="2100" kern="1200" dirty="0"/>
        </a:p>
      </dsp:txBody>
      <dsp:txXfrm>
        <a:off x="0" y="5266198"/>
        <a:ext cx="4869656" cy="877574"/>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737475-90A5-6C49-9557-9C2D64955ECC}">
      <dsp:nvSpPr>
        <dsp:cNvPr id="0" name=""/>
        <dsp:cNvSpPr/>
      </dsp:nvSpPr>
      <dsp:spPr>
        <a:xfrm>
          <a:off x="0" y="85213"/>
          <a:ext cx="4885203" cy="13747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Qaza-e-Umri in Urdu means estimating all the prayers in one’s lifetime and then making them up.</a:t>
          </a:r>
          <a:endParaRPr lang="en-US" sz="2500" kern="1200"/>
        </a:p>
      </dsp:txBody>
      <dsp:txXfrm>
        <a:off x="0" y="85213"/>
        <a:ext cx="4885203" cy="1374750"/>
      </dsp:txXfrm>
    </dsp:sp>
    <dsp:sp modelId="{02E98326-A989-2F43-AC87-A14F2D35CA51}">
      <dsp:nvSpPr>
        <dsp:cNvPr id="0" name=""/>
        <dsp:cNvSpPr/>
      </dsp:nvSpPr>
      <dsp:spPr>
        <a:xfrm>
          <a:off x="0" y="1531963"/>
          <a:ext cx="4885203" cy="1374750"/>
        </a:xfrm>
        <a:prstGeom prst="roundRect">
          <a:avLst/>
        </a:prstGeom>
        <a:solidFill>
          <a:schemeClr val="accent3">
            <a:hueOff val="-379119"/>
            <a:satOff val="-1563"/>
            <a:lumOff val="-3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Work out when you became baligh</a:t>
          </a:r>
          <a:endParaRPr lang="en-US" sz="2500" kern="1200"/>
        </a:p>
      </dsp:txBody>
      <dsp:txXfrm>
        <a:off x="0" y="1531963"/>
        <a:ext cx="4885203" cy="1374750"/>
      </dsp:txXfrm>
    </dsp:sp>
    <dsp:sp modelId="{5E5A9569-3CDE-E847-A2BC-8DF55A69086D}">
      <dsp:nvSpPr>
        <dsp:cNvPr id="0" name=""/>
        <dsp:cNvSpPr/>
      </dsp:nvSpPr>
      <dsp:spPr>
        <a:xfrm>
          <a:off x="0" y="2978713"/>
          <a:ext cx="4885203" cy="1374750"/>
        </a:xfrm>
        <a:prstGeom prst="roundRect">
          <a:avLst/>
        </a:prstGeom>
        <a:solidFill>
          <a:schemeClr val="accent3">
            <a:hueOff val="-758238"/>
            <a:satOff val="-3126"/>
            <a:lumOff val="-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Work out how many days its been since then until now</a:t>
          </a:r>
          <a:endParaRPr lang="en-US" sz="2500" kern="1200"/>
        </a:p>
      </dsp:txBody>
      <dsp:txXfrm>
        <a:off x="0" y="2978713"/>
        <a:ext cx="4885203" cy="1374750"/>
      </dsp:txXfrm>
    </dsp:sp>
    <dsp:sp modelId="{289D95AE-31E8-CE4C-AD77-6E14145859F1}">
      <dsp:nvSpPr>
        <dsp:cNvPr id="0" name=""/>
        <dsp:cNvSpPr/>
      </dsp:nvSpPr>
      <dsp:spPr>
        <a:xfrm>
          <a:off x="0" y="4425463"/>
          <a:ext cx="4885203" cy="1374750"/>
        </a:xfrm>
        <a:prstGeom prst="roundRect">
          <a:avLst/>
        </a:prstGeom>
        <a:solidFill>
          <a:schemeClr val="accent3">
            <a:hueOff val="-1137357"/>
            <a:satOff val="-4689"/>
            <a:lumOff val="-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Work out how many Salaah you must have missed</a:t>
          </a:r>
          <a:endParaRPr lang="en-US" sz="2500" kern="1200"/>
        </a:p>
      </dsp:txBody>
      <dsp:txXfrm>
        <a:off x="0" y="4425463"/>
        <a:ext cx="4885203" cy="13747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87DAC9-B450-6B42-B4B7-E1A975F116A6}">
      <dsp:nvSpPr>
        <dsp:cNvPr id="0" name=""/>
        <dsp:cNvSpPr/>
      </dsp:nvSpPr>
      <dsp:spPr>
        <a:xfrm>
          <a:off x="0" y="133040"/>
          <a:ext cx="4885203" cy="13659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Before we go to the toilet, we should recite the supplication mentioned in the Hadith below and we should enter with our left foot.</a:t>
          </a:r>
          <a:endParaRPr lang="en-US" sz="1800" kern="1200" dirty="0"/>
        </a:p>
      </dsp:txBody>
      <dsp:txXfrm>
        <a:off x="0" y="133040"/>
        <a:ext cx="4885203" cy="1365956"/>
      </dsp:txXfrm>
    </dsp:sp>
    <dsp:sp modelId="{1AC3650E-EEFB-0740-B3BD-E3DB08EA1E66}">
      <dsp:nvSpPr>
        <dsp:cNvPr id="0" name=""/>
        <dsp:cNvSpPr/>
      </dsp:nvSpPr>
      <dsp:spPr>
        <a:xfrm>
          <a:off x="0" y="1550836"/>
          <a:ext cx="4885203" cy="1365956"/>
        </a:xfrm>
        <a:prstGeom prst="roundRect">
          <a:avLst/>
        </a:prstGeom>
        <a:solidFill>
          <a:schemeClr val="accent2">
            <a:hueOff val="-279374"/>
            <a:satOff val="-3219"/>
            <a:lumOff val="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a:t>حَدَّثَنَا مُحَمَّدُ بْنُ عَرْعَرَةَ، حَدَّثَنَا شُعْبَةُ، عَنْ عَبْدِ الْعَزِيزِ بْنِ صُهَيْبٍ، عَنْ أَنَسِ بْنِ مَالِكٍ ـ رضى الله عنه ـ قَالَ كَانَ النَّبِيُّ صلى الله عليه وسلم إِذَا دَخَلَ الْخَلاَءَ قَالَ اللَّهُمَّ إِنِّي أَعُوذُ بِكَ مِنَ الْخُبُثِ وَالْخَبَائِثِ </a:t>
          </a:r>
          <a:r>
            <a:rPr lang="ar-SA" sz="1800" kern="1200" dirty="0"/>
            <a:t>‏</a:t>
          </a:r>
          <a:endParaRPr lang="en-US" sz="1800" kern="1200" dirty="0"/>
        </a:p>
      </dsp:txBody>
      <dsp:txXfrm>
        <a:off x="0" y="1550836"/>
        <a:ext cx="4885203" cy="1365956"/>
      </dsp:txXfrm>
    </dsp:sp>
    <dsp:sp modelId="{79528CC5-4DD7-CE4F-832E-9F458D1984BB}">
      <dsp:nvSpPr>
        <dsp:cNvPr id="0" name=""/>
        <dsp:cNvSpPr/>
      </dsp:nvSpPr>
      <dsp:spPr>
        <a:xfrm>
          <a:off x="0" y="2968633"/>
          <a:ext cx="4885203" cy="1365956"/>
        </a:xfrm>
        <a:prstGeom prst="roundRect">
          <a:avLst/>
        </a:prstGeom>
        <a:solidFill>
          <a:schemeClr val="accent2">
            <a:hueOff val="-558749"/>
            <a:satOff val="-6439"/>
            <a:lumOff val="1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a:t>Hadhrat</a:t>
          </a:r>
          <a:r>
            <a:rPr lang="en-GB" sz="1800" kern="1200" dirty="0"/>
            <a:t> Anas (R.A)  said Whenever the Prophet Muhammad </a:t>
          </a:r>
          <a:r>
            <a:rPr lang="ar-SA" sz="1800" kern="1200" dirty="0"/>
            <a:t>صلى الله عليه وسلم</a:t>
          </a:r>
          <a:r>
            <a:rPr lang="en-GB" sz="1800" kern="1200" dirty="0"/>
            <a:t> went to answer the call of nature, he used to say, “</a:t>
          </a:r>
          <a:r>
            <a:rPr lang="en-GB" sz="1800" kern="1200" dirty="0" err="1"/>
            <a:t>Allāh-humma</a:t>
          </a:r>
          <a:r>
            <a:rPr lang="en-GB" sz="1800" kern="1200" dirty="0"/>
            <a:t> </a:t>
          </a:r>
          <a:r>
            <a:rPr lang="en-GB" sz="1800" kern="1200" dirty="0" err="1"/>
            <a:t>inni</a:t>
          </a:r>
          <a:r>
            <a:rPr lang="en-GB" sz="1800" kern="1200" dirty="0"/>
            <a:t> </a:t>
          </a:r>
          <a:r>
            <a:rPr lang="en-GB" sz="1800" kern="1200" dirty="0" err="1"/>
            <a:t>a’udhu</a:t>
          </a:r>
          <a:r>
            <a:rPr lang="en-GB" sz="1800" kern="1200" dirty="0"/>
            <a:t> </a:t>
          </a:r>
          <a:r>
            <a:rPr lang="en-GB" sz="1800" kern="1200" dirty="0" err="1"/>
            <a:t>bika</a:t>
          </a:r>
          <a:r>
            <a:rPr lang="en-GB" sz="1800" kern="1200" dirty="0"/>
            <a:t> </a:t>
          </a:r>
          <a:r>
            <a:rPr lang="en-GB" sz="1800" kern="1200" dirty="0" err="1"/>
            <a:t>minal</a:t>
          </a:r>
          <a:r>
            <a:rPr lang="en-GB" sz="1800" kern="1200" dirty="0"/>
            <a:t> </a:t>
          </a:r>
          <a:r>
            <a:rPr lang="en-GB" sz="1800" kern="1200" dirty="0" err="1"/>
            <a:t>khubuthi</a:t>
          </a:r>
          <a:r>
            <a:rPr lang="en-GB" sz="1800" kern="1200" dirty="0"/>
            <a:t> </a:t>
          </a:r>
          <a:r>
            <a:rPr lang="en-GB" sz="1800" kern="1200" dirty="0" err="1"/>
            <a:t>wal</a:t>
          </a:r>
          <a:r>
            <a:rPr lang="en-GB" sz="1800" kern="1200" dirty="0"/>
            <a:t> </a:t>
          </a:r>
          <a:r>
            <a:rPr lang="en-GB" sz="1800" kern="1200" dirty="0" err="1"/>
            <a:t>khaba’ith</a:t>
          </a:r>
          <a:r>
            <a:rPr lang="en-GB" sz="1800" kern="1200" dirty="0"/>
            <a:t>” (Bukhari) .</a:t>
          </a:r>
          <a:endParaRPr lang="en-US" sz="1800" kern="1200" dirty="0"/>
        </a:p>
      </dsp:txBody>
      <dsp:txXfrm>
        <a:off x="0" y="2968633"/>
        <a:ext cx="4885203" cy="1365956"/>
      </dsp:txXfrm>
    </dsp:sp>
    <dsp:sp modelId="{EDE26105-61A4-3142-B320-81E4A487EBB4}">
      <dsp:nvSpPr>
        <dsp:cNvPr id="0" name=""/>
        <dsp:cNvSpPr/>
      </dsp:nvSpPr>
      <dsp:spPr>
        <a:xfrm>
          <a:off x="0" y="4386429"/>
          <a:ext cx="4885203" cy="1365956"/>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A" sz="2800" b="1" kern="1200" dirty="0"/>
            <a:t>اللَّهُمَّ إِنِّي أَعُوذُ بِكَ مِنَ الْخُبُثِ وَالْخَبَائِثِ </a:t>
          </a:r>
          <a:endParaRPr lang="en-GB" sz="2800" b="1" kern="1200" dirty="0"/>
        </a:p>
        <a:p>
          <a:pPr lvl="0" algn="ctr" defTabSz="1244600">
            <a:lnSpc>
              <a:spcPct val="90000"/>
            </a:lnSpc>
            <a:spcBef>
              <a:spcPct val="0"/>
            </a:spcBef>
            <a:spcAft>
              <a:spcPct val="35000"/>
            </a:spcAft>
          </a:pPr>
          <a:r>
            <a:rPr lang="en-GB" sz="1700" kern="1200" dirty="0"/>
            <a:t>O </a:t>
          </a:r>
          <a:r>
            <a:rPr lang="en-GB" sz="1700" kern="1200" dirty="0" err="1"/>
            <a:t>Allāh</a:t>
          </a:r>
          <a:r>
            <a:rPr lang="en-GB" sz="1700" kern="1200" dirty="0"/>
            <a:t>, I seek Refuge with you from all offensive and wicked things (evil deeds and evil spirits).</a:t>
          </a:r>
          <a:endParaRPr lang="en-US" sz="1700" kern="1200" dirty="0"/>
        </a:p>
      </dsp:txBody>
      <dsp:txXfrm>
        <a:off x="0" y="4386429"/>
        <a:ext cx="4885203" cy="13659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36810C-EEA6-E043-A62D-BD068D24F1C0}">
      <dsp:nvSpPr>
        <dsp:cNvPr id="0" name=""/>
        <dsp:cNvSpPr/>
      </dsp:nvSpPr>
      <dsp:spPr>
        <a:xfrm>
          <a:off x="0" y="3233"/>
          <a:ext cx="4885203" cy="15763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Once we have entered the toilet, we should try </a:t>
          </a:r>
          <a:r>
            <a:rPr lang="en-GB" sz="2400" kern="1200" dirty="0" smtClean="0"/>
            <a:t>not </a:t>
          </a:r>
          <a:r>
            <a:rPr lang="en-GB" sz="2400" kern="1200" dirty="0"/>
            <a:t>talk to anyone while we are relieving ourselves.</a:t>
          </a:r>
          <a:endParaRPr lang="en-US" sz="2400" kern="1200" dirty="0"/>
        </a:p>
      </dsp:txBody>
      <dsp:txXfrm>
        <a:off x="0" y="3233"/>
        <a:ext cx="4885203" cy="1576342"/>
      </dsp:txXfrm>
    </dsp:sp>
    <dsp:sp modelId="{16D23D0A-4B69-E840-B25C-31758A50DB6A}">
      <dsp:nvSpPr>
        <dsp:cNvPr id="0" name=""/>
        <dsp:cNvSpPr/>
      </dsp:nvSpPr>
      <dsp:spPr>
        <a:xfrm>
          <a:off x="0" y="1589506"/>
          <a:ext cx="4885203" cy="1576342"/>
        </a:xfrm>
        <a:prstGeom prst="roundRect">
          <a:avLst/>
        </a:prstGeom>
        <a:solidFill>
          <a:schemeClr val="accent3">
            <a:hueOff val="-379119"/>
            <a:satOff val="-1563"/>
            <a:lumOff val="-3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We should not read anything inside or use any devices including mobile phones and hand held gaming devices.</a:t>
          </a:r>
          <a:endParaRPr lang="en-US" sz="2400" kern="1200" dirty="0"/>
        </a:p>
      </dsp:txBody>
      <dsp:txXfrm>
        <a:off x="0" y="1589506"/>
        <a:ext cx="4885203" cy="1576342"/>
      </dsp:txXfrm>
    </dsp:sp>
    <dsp:sp modelId="{8B329BDF-8606-E249-8F7B-9DB97DB299A9}">
      <dsp:nvSpPr>
        <dsp:cNvPr id="0" name=""/>
        <dsp:cNvSpPr/>
      </dsp:nvSpPr>
      <dsp:spPr>
        <a:xfrm>
          <a:off x="0" y="3175780"/>
          <a:ext cx="4885203" cy="1289132"/>
        </a:xfrm>
        <a:prstGeom prst="roundRect">
          <a:avLst/>
        </a:prstGeom>
        <a:solidFill>
          <a:schemeClr val="accent3">
            <a:hueOff val="-758238"/>
            <a:satOff val="-3126"/>
            <a:lumOff val="-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Try and spend the least </a:t>
          </a:r>
        </a:p>
        <a:p>
          <a:pPr lvl="0" algn="ctr" defTabSz="1066800">
            <a:lnSpc>
              <a:spcPct val="90000"/>
            </a:lnSpc>
            <a:spcBef>
              <a:spcPct val="0"/>
            </a:spcBef>
            <a:spcAft>
              <a:spcPct val="35000"/>
            </a:spcAft>
          </a:pPr>
          <a:r>
            <a:rPr lang="en-GB" sz="2400" kern="1200" dirty="0"/>
            <a:t>time inside as possible.</a:t>
          </a:r>
          <a:endParaRPr lang="en-US" sz="2400" kern="1200" dirty="0"/>
        </a:p>
      </dsp:txBody>
      <dsp:txXfrm>
        <a:off x="0" y="3175780"/>
        <a:ext cx="4885203" cy="1289132"/>
      </dsp:txXfrm>
    </dsp:sp>
    <dsp:sp modelId="{5404672F-45E3-EC47-B941-1A5B4BD643C7}">
      <dsp:nvSpPr>
        <dsp:cNvPr id="0" name=""/>
        <dsp:cNvSpPr/>
      </dsp:nvSpPr>
      <dsp:spPr>
        <a:xfrm>
          <a:off x="0" y="4474844"/>
          <a:ext cx="4885203" cy="1576342"/>
        </a:xfrm>
        <a:prstGeom prst="roundRect">
          <a:avLst/>
        </a:prstGeom>
        <a:solidFill>
          <a:schemeClr val="accent3">
            <a:hueOff val="-1137357"/>
            <a:satOff val="-4689"/>
            <a:lumOff val="-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When removing your clothes, or lowering your garments, make sure that they do not touch the floor or there is a risk that some uncleanliness can transfer onto your clothes. Some toilets can be very dirty and very often there is urine on the floor as </a:t>
          </a:r>
          <a:r>
            <a:rPr lang="en-GB" sz="1800" kern="1200" dirty="0" smtClean="0"/>
            <a:t>well, </a:t>
          </a:r>
          <a:r>
            <a:rPr lang="en-GB" sz="1800" kern="1200" dirty="0"/>
            <a:t>so take extra care.</a:t>
          </a:r>
          <a:endParaRPr lang="en-US" sz="1800" kern="1200" dirty="0"/>
        </a:p>
      </dsp:txBody>
      <dsp:txXfrm>
        <a:off x="0" y="4474844"/>
        <a:ext cx="4885203" cy="157634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524B67-6A37-4A4A-8EEF-85BD6B82C096}">
      <dsp:nvSpPr>
        <dsp:cNvPr id="0" name=""/>
        <dsp:cNvSpPr/>
      </dsp:nvSpPr>
      <dsp:spPr>
        <a:xfrm>
          <a:off x="0" y="221113"/>
          <a:ext cx="4885203" cy="26956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Remove your socks before wearing any slippers which are used especially for going to the toilet, especially in a Masjid or </a:t>
          </a:r>
          <a:r>
            <a:rPr lang="en-GB" sz="1800" kern="1200" dirty="0" err="1"/>
            <a:t>Madrasah</a:t>
          </a:r>
          <a:r>
            <a:rPr lang="en-GB" sz="1800" kern="1200" dirty="0"/>
            <a:t>. A very common problem nowadays is people wear their socks while they are in the toilet. The slippers  may have some uncleanliness on them and when the person leaves their socks on inside the Masjid or </a:t>
          </a:r>
          <a:r>
            <a:rPr lang="en-GB" sz="1800" kern="1200" dirty="0" err="1" smtClean="0"/>
            <a:t>Madrasah</a:t>
          </a:r>
          <a:r>
            <a:rPr lang="en-GB" sz="1800" kern="1200" dirty="0" smtClean="0"/>
            <a:t>, the </a:t>
          </a:r>
          <a:r>
            <a:rPr lang="en-GB" sz="1800" kern="1200" dirty="0"/>
            <a:t>uncleanliness can spread.</a:t>
          </a:r>
          <a:endParaRPr lang="en-US" sz="1800" kern="1200" dirty="0"/>
        </a:p>
      </dsp:txBody>
      <dsp:txXfrm>
        <a:off x="0" y="221113"/>
        <a:ext cx="4885203" cy="2695680"/>
      </dsp:txXfrm>
    </dsp:sp>
    <dsp:sp modelId="{9B09368C-7F0D-904C-B10D-249EA55BBA04}">
      <dsp:nvSpPr>
        <dsp:cNvPr id="0" name=""/>
        <dsp:cNvSpPr/>
      </dsp:nvSpPr>
      <dsp:spPr>
        <a:xfrm>
          <a:off x="0" y="2968633"/>
          <a:ext cx="4885203" cy="2695680"/>
        </a:xfrm>
        <a:prstGeom prst="roundRec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Make sure you have no rings or amulets with </a:t>
          </a:r>
          <a:r>
            <a:rPr lang="en-GB" sz="2400" kern="1200" dirty="0" err="1"/>
            <a:t>Allāh’s</a:t>
          </a:r>
          <a:r>
            <a:rPr lang="en-GB" sz="2400" kern="1200" dirty="0"/>
            <a:t> name on it, or the Quran, or any other prayer material when we go inside the toilet.</a:t>
          </a:r>
          <a:endParaRPr lang="en-US" sz="2400" kern="1200" dirty="0"/>
        </a:p>
      </dsp:txBody>
      <dsp:txXfrm>
        <a:off x="0" y="2968633"/>
        <a:ext cx="4885203" cy="26956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7B1C24-D92D-6B4E-9A1D-521DA57F42D8}">
      <dsp:nvSpPr>
        <dsp:cNvPr id="0" name=""/>
        <dsp:cNvSpPr/>
      </dsp:nvSpPr>
      <dsp:spPr>
        <a:xfrm>
          <a:off x="0" y="1741"/>
          <a:ext cx="4885203" cy="11658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It is </a:t>
          </a:r>
          <a:r>
            <a:rPr lang="en-GB" sz="1600" kern="1200" dirty="0" err="1"/>
            <a:t>Makrooh</a:t>
          </a:r>
          <a:r>
            <a:rPr lang="en-GB" sz="1600" kern="1200" dirty="0"/>
            <a:t> </a:t>
          </a:r>
          <a:r>
            <a:rPr lang="en-GB" sz="1600" kern="1200" dirty="0" err="1"/>
            <a:t>Tahreemi</a:t>
          </a:r>
          <a:r>
            <a:rPr lang="en-GB" sz="1600" kern="1200" dirty="0"/>
            <a:t> (very undesirable) to face the </a:t>
          </a:r>
          <a:r>
            <a:rPr lang="en-GB" sz="1600" kern="1200" dirty="0" err="1"/>
            <a:t>qiblah</a:t>
          </a:r>
          <a:r>
            <a:rPr lang="en-GB" sz="1600" kern="1200" dirty="0"/>
            <a:t> or have our back towards it while relieving ourselves. The hadith below explains this.</a:t>
          </a:r>
          <a:endParaRPr lang="en-US" sz="1600" kern="1200" dirty="0"/>
        </a:p>
      </dsp:txBody>
      <dsp:txXfrm>
        <a:off x="0" y="1741"/>
        <a:ext cx="4885203" cy="1165881"/>
      </dsp:txXfrm>
    </dsp:sp>
    <dsp:sp modelId="{405619BE-DE7D-6C49-AA72-C89D989FA5FB}">
      <dsp:nvSpPr>
        <dsp:cNvPr id="0" name=""/>
        <dsp:cNvSpPr/>
      </dsp:nvSpPr>
      <dsp:spPr>
        <a:xfrm>
          <a:off x="0" y="1180757"/>
          <a:ext cx="4885203" cy="1165881"/>
        </a:xfrm>
        <a:prstGeom prst="roundRect">
          <a:avLst/>
        </a:prstGeom>
        <a:solidFill>
          <a:schemeClr val="accent2">
            <a:hueOff val="-209531"/>
            <a:satOff val="-2415"/>
            <a:lumOff val="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t>عَنْ أَبِي أَيُّوبَ الأَنْصَارِيِّ، قَالَ قَالَ رَسُولُ اللَّهِ صلى الله عليه وسلم ‏  إِذَا أَتَى أَحَدُكُمُ الْغَائِطَ فَلاَ يَسْتَقْبِلِ الْقِبْلَةَ وَلاَ يُوَلِّهَا ظَهْرَهُ، شَرِّقُوا أَوْ غَرِّبُوا ‏‏</a:t>
          </a:r>
          <a:endParaRPr lang="en-US" sz="2400" kern="1200" dirty="0"/>
        </a:p>
      </dsp:txBody>
      <dsp:txXfrm>
        <a:off x="0" y="1180757"/>
        <a:ext cx="4885203" cy="1165881"/>
      </dsp:txXfrm>
    </dsp:sp>
    <dsp:sp modelId="{3DC13A3A-CC47-E749-AA32-0C01C4DF4984}">
      <dsp:nvSpPr>
        <dsp:cNvPr id="0" name=""/>
        <dsp:cNvSpPr/>
      </dsp:nvSpPr>
      <dsp:spPr>
        <a:xfrm>
          <a:off x="0" y="2359772"/>
          <a:ext cx="4885203" cy="1165881"/>
        </a:xfrm>
        <a:prstGeom prst="roundRect">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mn-lt"/>
            </a:rPr>
            <a:t>Abu </a:t>
          </a:r>
          <a:r>
            <a:rPr lang="en-GB" sz="1400" kern="1200" dirty="0" err="1">
              <a:latin typeface="+mn-lt"/>
            </a:rPr>
            <a:t>Ayub</a:t>
          </a:r>
          <a:r>
            <a:rPr lang="en-GB" sz="1400" kern="1200" dirty="0">
              <a:latin typeface="+mn-lt"/>
            </a:rPr>
            <a:t> Al-Ansari (R.A) narrates that </a:t>
          </a:r>
          <a:r>
            <a:rPr lang="en-GB" sz="1400" kern="1200" dirty="0" err="1">
              <a:latin typeface="+mn-lt"/>
            </a:rPr>
            <a:t>Allāh’s</a:t>
          </a:r>
          <a:r>
            <a:rPr lang="en-GB" sz="1400" kern="1200" dirty="0">
              <a:latin typeface="+mn-lt"/>
            </a:rPr>
            <a:t> Apostle </a:t>
          </a:r>
          <a:r>
            <a:rPr lang="ar-SA" sz="1400" kern="1200" dirty="0">
              <a:latin typeface="+mn-lt"/>
            </a:rPr>
            <a:t>صلى الله عليه وسلم </a:t>
          </a:r>
          <a:r>
            <a:rPr lang="en-GB" sz="1400" kern="1200" dirty="0">
              <a:latin typeface="+mn-lt"/>
            </a:rPr>
            <a:t> said: If anyone of you goes to an open space for answering the call of nature, he should neither </a:t>
          </a:r>
          <a:r>
            <a:rPr lang="en-GB" sz="1400" kern="1200" dirty="0" smtClean="0">
              <a:latin typeface="+mn-lt"/>
            </a:rPr>
            <a:t> face </a:t>
          </a:r>
          <a:r>
            <a:rPr lang="en-GB" sz="1400" kern="1200" dirty="0">
              <a:latin typeface="+mn-lt"/>
            </a:rPr>
            <a:t>nor turn his back towards the </a:t>
          </a:r>
          <a:r>
            <a:rPr lang="en-GB" sz="1400" kern="1200" dirty="0" err="1">
              <a:latin typeface="+mn-lt"/>
            </a:rPr>
            <a:t>Qiblah</a:t>
          </a:r>
          <a:r>
            <a:rPr lang="en-GB" sz="1400" kern="1200" dirty="0">
              <a:latin typeface="+mn-lt"/>
            </a:rPr>
            <a:t>, he should </a:t>
          </a:r>
          <a:r>
            <a:rPr lang="en-GB" sz="1400" kern="1200" dirty="0" smtClean="0">
              <a:latin typeface="+mn-lt"/>
            </a:rPr>
            <a:t>either  </a:t>
          </a:r>
          <a:r>
            <a:rPr lang="en-GB" sz="1400" kern="1200" dirty="0">
              <a:latin typeface="+mn-lt"/>
            </a:rPr>
            <a:t>face the east or the west.</a:t>
          </a:r>
          <a:endParaRPr lang="en-US" sz="1400" kern="1200" dirty="0">
            <a:latin typeface="+mn-lt"/>
          </a:endParaRPr>
        </a:p>
      </dsp:txBody>
      <dsp:txXfrm>
        <a:off x="0" y="2359772"/>
        <a:ext cx="4885203" cy="1165881"/>
      </dsp:txXfrm>
    </dsp:sp>
    <dsp:sp modelId="{320CB704-A172-7645-94BF-5087320E6267}">
      <dsp:nvSpPr>
        <dsp:cNvPr id="0" name=""/>
        <dsp:cNvSpPr/>
      </dsp:nvSpPr>
      <dsp:spPr>
        <a:xfrm>
          <a:off x="0" y="3538787"/>
          <a:ext cx="4885203" cy="1165881"/>
        </a:xfrm>
        <a:prstGeom prst="roundRect">
          <a:avLst/>
        </a:prstGeom>
        <a:solidFill>
          <a:schemeClr val="accent2">
            <a:hueOff val="-628592"/>
            <a:satOff val="-7244"/>
            <a:lumOff val="16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reason why east and west was mentioned in the above Hadith because </a:t>
          </a:r>
          <a:r>
            <a:rPr lang="en-GB" sz="1400" kern="1200" dirty="0" err="1"/>
            <a:t>Madina</a:t>
          </a:r>
          <a:r>
            <a:rPr lang="en-GB" sz="1400" kern="1200" dirty="0"/>
            <a:t> was to the north of Makkah, so by facing either east or west, you would either avoid facing or turning your back towards the </a:t>
          </a:r>
          <a:r>
            <a:rPr lang="en-GB" sz="1400" kern="1200" dirty="0" err="1"/>
            <a:t>Qiblah</a:t>
          </a:r>
          <a:r>
            <a:rPr lang="en-GB" sz="1400" kern="1200" dirty="0"/>
            <a:t>. This is true even in buildings, because the prohibition is not conditioned.</a:t>
          </a:r>
          <a:endParaRPr lang="en-US" sz="1400" kern="1200" dirty="0"/>
        </a:p>
      </dsp:txBody>
      <dsp:txXfrm>
        <a:off x="0" y="3538787"/>
        <a:ext cx="4885203" cy="1165881"/>
      </dsp:txXfrm>
    </dsp:sp>
    <dsp:sp modelId="{DFE712E5-78F0-7D4F-B7C2-85A9C3093B74}">
      <dsp:nvSpPr>
        <dsp:cNvPr id="0" name=""/>
        <dsp:cNvSpPr/>
      </dsp:nvSpPr>
      <dsp:spPr>
        <a:xfrm>
          <a:off x="0" y="4717803"/>
          <a:ext cx="4885203" cy="1165881"/>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If the toilet is built in such a manner that it is facing the actual Qibla, one should simply adjust the way he sits and try to ensure he doesn’t face the actual Qibla.</a:t>
          </a:r>
          <a:endParaRPr lang="en-US" sz="1400" kern="1200" dirty="0"/>
        </a:p>
      </dsp:txBody>
      <dsp:txXfrm>
        <a:off x="0" y="4717803"/>
        <a:ext cx="4885203" cy="116588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3EC079-F0E2-414B-B8F9-1FA5AD4EF78A}">
      <dsp:nvSpPr>
        <dsp:cNvPr id="0" name=""/>
        <dsp:cNvSpPr/>
      </dsp:nvSpPr>
      <dsp:spPr>
        <a:xfrm>
          <a:off x="2476836" y="777697"/>
          <a:ext cx="537017" cy="91440"/>
        </a:xfrm>
        <a:custGeom>
          <a:avLst/>
          <a:gdLst/>
          <a:ahLst/>
          <a:cxnLst/>
          <a:rect l="0" t="0" r="0" b="0"/>
          <a:pathLst>
            <a:path>
              <a:moveTo>
                <a:pt x="0" y="45720"/>
              </a:moveTo>
              <a:lnTo>
                <a:pt x="5370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1154" y="820576"/>
        <a:ext cx="28380" cy="5681"/>
      </dsp:txXfrm>
    </dsp:sp>
    <dsp:sp modelId="{04311311-9931-4145-8B95-D96E4D501F7F}">
      <dsp:nvSpPr>
        <dsp:cNvPr id="0" name=""/>
        <dsp:cNvSpPr/>
      </dsp:nvSpPr>
      <dsp:spPr>
        <a:xfrm>
          <a:off x="10735" y="83047"/>
          <a:ext cx="2467900" cy="14807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29" tIns="126936" rIns="120929" bIns="126936" numCol="1" spcCol="1270" anchor="ctr" anchorCtr="0">
          <a:noAutofit/>
        </a:bodyPr>
        <a:lstStyle/>
        <a:p>
          <a:pPr lvl="0" algn="ctr" defTabSz="755650">
            <a:lnSpc>
              <a:spcPct val="90000"/>
            </a:lnSpc>
            <a:spcBef>
              <a:spcPct val="0"/>
            </a:spcBef>
            <a:spcAft>
              <a:spcPct val="35000"/>
            </a:spcAft>
          </a:pPr>
          <a:r>
            <a:rPr lang="en-GB" sz="1700" b="1" kern="1200"/>
            <a:t>So what should you recite when you leave the toilet?</a:t>
          </a:r>
          <a:endParaRPr lang="en-US" sz="1700" kern="1200"/>
        </a:p>
      </dsp:txBody>
      <dsp:txXfrm>
        <a:off x="10735" y="83047"/>
        <a:ext cx="2467900" cy="1480740"/>
      </dsp:txXfrm>
    </dsp:sp>
    <dsp:sp modelId="{CC3FBB2E-4469-DD4C-BF0A-2C3C25536BB7}">
      <dsp:nvSpPr>
        <dsp:cNvPr id="0" name=""/>
        <dsp:cNvSpPr/>
      </dsp:nvSpPr>
      <dsp:spPr>
        <a:xfrm>
          <a:off x="5512353" y="769153"/>
          <a:ext cx="525590" cy="91440"/>
        </a:xfrm>
        <a:custGeom>
          <a:avLst/>
          <a:gdLst/>
          <a:ahLst/>
          <a:cxnLst/>
          <a:rect l="0" t="0" r="0" b="0"/>
          <a:pathLst>
            <a:path>
              <a:moveTo>
                <a:pt x="0" y="54263"/>
              </a:moveTo>
              <a:lnTo>
                <a:pt x="279895" y="54263"/>
              </a:lnTo>
              <a:lnTo>
                <a:pt x="279895" y="45720"/>
              </a:lnTo>
              <a:lnTo>
                <a:pt x="525590" y="45720"/>
              </a:lnTo>
            </a:path>
          </a:pathLst>
        </a:custGeom>
        <a:noFill/>
        <a:ln w="9525" cap="flat" cmpd="sng" algn="ctr">
          <a:solidFill>
            <a:schemeClr val="accent2">
              <a:hueOff val="-139687"/>
              <a:satOff val="-1610"/>
              <a:lumOff val="36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1242" y="812032"/>
        <a:ext cx="27812" cy="5681"/>
      </dsp:txXfrm>
    </dsp:sp>
    <dsp:sp modelId="{B5B63497-D380-7E47-9D0C-CA89B147C84D}">
      <dsp:nvSpPr>
        <dsp:cNvPr id="0" name=""/>
        <dsp:cNvSpPr/>
      </dsp:nvSpPr>
      <dsp:spPr>
        <a:xfrm>
          <a:off x="3046253" y="83047"/>
          <a:ext cx="2467900" cy="1480740"/>
        </a:xfrm>
        <a:prstGeom prst="rect">
          <a:avLst/>
        </a:prstGeom>
        <a:solidFill>
          <a:schemeClr val="accent2">
            <a:hueOff val="-119732"/>
            <a:satOff val="-1380"/>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29" tIns="126936" rIns="120929" bIns="126936" numCol="1" spcCol="1270" anchor="ctr" anchorCtr="0">
          <a:noAutofit/>
        </a:bodyPr>
        <a:lstStyle/>
        <a:p>
          <a:pPr lvl="0" algn="ctr" defTabSz="755650">
            <a:lnSpc>
              <a:spcPct val="90000"/>
            </a:lnSpc>
            <a:spcBef>
              <a:spcPct val="0"/>
            </a:spcBef>
            <a:spcAft>
              <a:spcPct val="35000"/>
            </a:spcAft>
          </a:pPr>
          <a:r>
            <a:rPr lang="ar-SA" sz="1700" b="1" kern="1200" dirty="0"/>
            <a:t>عَنْ عَائِشَةَ رضى الله عنها قَالَتْ كَانَ النَّبِيُّ صلى الله عليه وسلم إِذَا خَرَجَ مِنَ الْخَلاَءِ قَالَ‏ ‏ غُفْرَانَكَ</a:t>
          </a:r>
          <a:endParaRPr lang="en-US" sz="1700" b="1" kern="1200" dirty="0"/>
        </a:p>
      </dsp:txBody>
      <dsp:txXfrm>
        <a:off x="3046253" y="83047"/>
        <a:ext cx="2467900" cy="1480740"/>
      </dsp:txXfrm>
    </dsp:sp>
    <dsp:sp modelId="{E8ED0BDD-0737-9C4F-9C69-1DFAB85FB561}">
      <dsp:nvSpPr>
        <dsp:cNvPr id="0" name=""/>
        <dsp:cNvSpPr/>
      </dsp:nvSpPr>
      <dsp:spPr>
        <a:xfrm>
          <a:off x="1244686" y="1553443"/>
          <a:ext cx="6059608" cy="545560"/>
        </a:xfrm>
        <a:custGeom>
          <a:avLst/>
          <a:gdLst/>
          <a:ahLst/>
          <a:cxnLst/>
          <a:rect l="0" t="0" r="0" b="0"/>
          <a:pathLst>
            <a:path>
              <a:moveTo>
                <a:pt x="6059608" y="0"/>
              </a:moveTo>
              <a:lnTo>
                <a:pt x="6059608" y="289880"/>
              </a:lnTo>
              <a:lnTo>
                <a:pt x="0" y="289880"/>
              </a:lnTo>
              <a:lnTo>
                <a:pt x="0" y="545560"/>
              </a:lnTo>
            </a:path>
          </a:pathLst>
        </a:custGeom>
        <a:noFill/>
        <a:ln w="9525" cap="flat" cmpd="sng" algn="ctr">
          <a:solidFill>
            <a:schemeClr val="accent2">
              <a:hueOff val="-279374"/>
              <a:satOff val="-3219"/>
              <a:lumOff val="72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22316" y="1823383"/>
        <a:ext cx="304346" cy="5681"/>
      </dsp:txXfrm>
    </dsp:sp>
    <dsp:sp modelId="{046A19B5-D609-154D-BA52-BC6F0965F88C}">
      <dsp:nvSpPr>
        <dsp:cNvPr id="0" name=""/>
        <dsp:cNvSpPr/>
      </dsp:nvSpPr>
      <dsp:spPr>
        <a:xfrm>
          <a:off x="6070344" y="74503"/>
          <a:ext cx="2467900" cy="1480740"/>
        </a:xfrm>
        <a:prstGeom prst="rect">
          <a:avLst/>
        </a:prstGeom>
        <a:solidFill>
          <a:schemeClr val="accent2">
            <a:hueOff val="-239464"/>
            <a:satOff val="-2759"/>
            <a:lumOff val="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29" tIns="126936" rIns="120929" bIns="126936" numCol="1" spcCol="1270" anchor="ctr" anchorCtr="0">
          <a:noAutofit/>
        </a:bodyPr>
        <a:lstStyle/>
        <a:p>
          <a:pPr lvl="0" algn="ctr" defTabSz="755650">
            <a:lnSpc>
              <a:spcPct val="90000"/>
            </a:lnSpc>
            <a:spcBef>
              <a:spcPct val="0"/>
            </a:spcBef>
            <a:spcAft>
              <a:spcPct val="35000"/>
            </a:spcAft>
          </a:pPr>
          <a:r>
            <a:rPr lang="en-GB" sz="1700" kern="1200" dirty="0"/>
            <a:t>When the Prophet would exit the toilet he would say: </a:t>
          </a:r>
          <a:r>
            <a:rPr lang="en-GB" sz="1700" kern="1200" dirty="0" err="1"/>
            <a:t>Ghufranak</a:t>
          </a:r>
          <a:r>
            <a:rPr lang="en-GB" sz="1700" kern="1200" dirty="0"/>
            <a:t>.</a:t>
          </a:r>
          <a:r>
            <a:rPr lang="ar-SA" sz="1700" kern="1200" dirty="0"/>
            <a:t> </a:t>
          </a:r>
          <a:r>
            <a:rPr lang="en-GB" sz="1700" kern="1200" dirty="0"/>
            <a:t> (your forgiveness) (</a:t>
          </a:r>
          <a:r>
            <a:rPr lang="en-GB" sz="1700" kern="1200" dirty="0" err="1"/>
            <a:t>Tirmidhi</a:t>
          </a:r>
          <a:r>
            <a:rPr lang="en-GB" sz="1700" kern="1200" dirty="0"/>
            <a:t>).</a:t>
          </a:r>
          <a:endParaRPr lang="en-US" sz="1700" kern="1200" dirty="0"/>
        </a:p>
      </dsp:txBody>
      <dsp:txXfrm>
        <a:off x="6070344" y="74503"/>
        <a:ext cx="2467900" cy="1480740"/>
      </dsp:txXfrm>
    </dsp:sp>
    <dsp:sp modelId="{1060178A-7045-C840-9983-E2574B1AB549}">
      <dsp:nvSpPr>
        <dsp:cNvPr id="0" name=""/>
        <dsp:cNvSpPr/>
      </dsp:nvSpPr>
      <dsp:spPr>
        <a:xfrm>
          <a:off x="2476836" y="2826054"/>
          <a:ext cx="537017" cy="91440"/>
        </a:xfrm>
        <a:custGeom>
          <a:avLst/>
          <a:gdLst/>
          <a:ahLst/>
          <a:cxnLst/>
          <a:rect l="0" t="0" r="0" b="0"/>
          <a:pathLst>
            <a:path>
              <a:moveTo>
                <a:pt x="0" y="45720"/>
              </a:moveTo>
              <a:lnTo>
                <a:pt x="537017" y="45720"/>
              </a:lnTo>
            </a:path>
          </a:pathLst>
        </a:custGeom>
        <a:noFill/>
        <a:ln w="9525" cap="flat" cmpd="sng" algn="ctr">
          <a:solidFill>
            <a:schemeClr val="accent2">
              <a:hueOff val="-419062"/>
              <a:satOff val="-4829"/>
              <a:lumOff val="107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1154" y="2868933"/>
        <a:ext cx="28380" cy="5681"/>
      </dsp:txXfrm>
    </dsp:sp>
    <dsp:sp modelId="{925E3854-C9A4-9C47-92BD-60D359E72F9E}">
      <dsp:nvSpPr>
        <dsp:cNvPr id="0" name=""/>
        <dsp:cNvSpPr/>
      </dsp:nvSpPr>
      <dsp:spPr>
        <a:xfrm>
          <a:off x="10735" y="2131404"/>
          <a:ext cx="2467900" cy="1480740"/>
        </a:xfrm>
        <a:prstGeom prst="rect">
          <a:avLst/>
        </a:prstGeom>
        <a:solidFill>
          <a:schemeClr val="accent2">
            <a:hueOff val="-359196"/>
            <a:satOff val="-4139"/>
            <a:lumOff val="9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29" tIns="126936" rIns="120929" bIns="126936" numCol="1" spcCol="1270" anchor="ctr" anchorCtr="0">
          <a:noAutofit/>
        </a:bodyPr>
        <a:lstStyle/>
        <a:p>
          <a:pPr lvl="0" algn="ctr" defTabSz="755650">
            <a:lnSpc>
              <a:spcPct val="90000"/>
            </a:lnSpc>
            <a:spcBef>
              <a:spcPct val="0"/>
            </a:spcBef>
            <a:spcAft>
              <a:spcPct val="35000"/>
            </a:spcAft>
          </a:pPr>
          <a:r>
            <a:rPr lang="ar-SA" sz="1700" b="1" kern="1200" dirty="0"/>
            <a:t>عَنْ أَنَسِ بْنِ مَالِكٍ قَالَ كَانَ النَّبِيُّ صلى الله عليه وسلم إِذَا خَرَجَ مِنَ الْخَلاَءِ قَالَ ‏ الْحَمْدُ لِلَّهِ الَّذِي أَذْهَبَ عَنِّي الأَذَى وَعَافَانِي </a:t>
          </a:r>
          <a:r>
            <a:rPr lang="ar-SA" sz="1700" kern="1200" dirty="0"/>
            <a:t>‏‏ ‏</a:t>
          </a:r>
          <a:endParaRPr lang="en-US" sz="1700" kern="1200" dirty="0"/>
        </a:p>
      </dsp:txBody>
      <dsp:txXfrm>
        <a:off x="10735" y="2131404"/>
        <a:ext cx="2467900" cy="1480740"/>
      </dsp:txXfrm>
    </dsp:sp>
    <dsp:sp modelId="{708EFF35-A389-8E43-9961-A4A5C80467AC}">
      <dsp:nvSpPr>
        <dsp:cNvPr id="0" name=""/>
        <dsp:cNvSpPr/>
      </dsp:nvSpPr>
      <dsp:spPr>
        <a:xfrm>
          <a:off x="5512353" y="2826054"/>
          <a:ext cx="537017" cy="91440"/>
        </a:xfrm>
        <a:custGeom>
          <a:avLst/>
          <a:gdLst/>
          <a:ahLst/>
          <a:cxnLst/>
          <a:rect l="0" t="0" r="0" b="0"/>
          <a:pathLst>
            <a:path>
              <a:moveTo>
                <a:pt x="0" y="45720"/>
              </a:moveTo>
              <a:lnTo>
                <a:pt x="537017" y="45720"/>
              </a:lnTo>
            </a:path>
          </a:pathLst>
        </a:custGeom>
        <a:noFill/>
        <a:ln w="9525" cap="flat" cmpd="sng" algn="ctr">
          <a:solidFill>
            <a:schemeClr val="accent2">
              <a:hueOff val="-558749"/>
              <a:satOff val="-6439"/>
              <a:lumOff val="14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6671" y="2868933"/>
        <a:ext cx="28380" cy="5681"/>
      </dsp:txXfrm>
    </dsp:sp>
    <dsp:sp modelId="{0B9EB0EC-C4C3-9646-A239-A03AD47D952D}">
      <dsp:nvSpPr>
        <dsp:cNvPr id="0" name=""/>
        <dsp:cNvSpPr/>
      </dsp:nvSpPr>
      <dsp:spPr>
        <a:xfrm>
          <a:off x="3046253" y="2131404"/>
          <a:ext cx="2467900" cy="1480740"/>
        </a:xfrm>
        <a:prstGeom prst="rect">
          <a:avLst/>
        </a:prstGeom>
        <a:solidFill>
          <a:schemeClr val="accent2">
            <a:hueOff val="-478928"/>
            <a:satOff val="-5519"/>
            <a:lumOff val="12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29" tIns="126936" rIns="120929" bIns="126936" numCol="1" spcCol="1270" anchor="ctr" anchorCtr="0">
          <a:noAutofit/>
        </a:bodyPr>
        <a:lstStyle/>
        <a:p>
          <a:pPr lvl="0" algn="ctr" defTabSz="889000">
            <a:lnSpc>
              <a:spcPct val="150000"/>
            </a:lnSpc>
            <a:spcBef>
              <a:spcPct val="0"/>
            </a:spcBef>
            <a:spcAft>
              <a:spcPct val="35000"/>
            </a:spcAft>
          </a:pPr>
          <a:r>
            <a:rPr lang="ar-SA" sz="2000" kern="1200" dirty="0"/>
            <a:t>‏ </a:t>
          </a:r>
          <a:r>
            <a:rPr lang="ar-SA" sz="2200" b="1" kern="1200" dirty="0"/>
            <a:t>الْحَمْدُ لِلَّهِ الَّذِي أَذْهَبَ عَنِّي الأَذَى وَعَافَانِي</a:t>
          </a:r>
          <a:endParaRPr lang="en-US" sz="2200" b="1" kern="1200" dirty="0"/>
        </a:p>
      </dsp:txBody>
      <dsp:txXfrm>
        <a:off x="3046253" y="2131404"/>
        <a:ext cx="2467900" cy="1480740"/>
      </dsp:txXfrm>
    </dsp:sp>
    <dsp:sp modelId="{DAFD0DCA-52D2-9248-9615-DD7912A094A4}">
      <dsp:nvSpPr>
        <dsp:cNvPr id="0" name=""/>
        <dsp:cNvSpPr/>
      </dsp:nvSpPr>
      <dsp:spPr>
        <a:xfrm>
          <a:off x="1244686" y="3610344"/>
          <a:ext cx="6071034" cy="537017"/>
        </a:xfrm>
        <a:custGeom>
          <a:avLst/>
          <a:gdLst/>
          <a:ahLst/>
          <a:cxnLst/>
          <a:rect l="0" t="0" r="0" b="0"/>
          <a:pathLst>
            <a:path>
              <a:moveTo>
                <a:pt x="6071034" y="0"/>
              </a:moveTo>
              <a:lnTo>
                <a:pt x="6071034" y="285608"/>
              </a:lnTo>
              <a:lnTo>
                <a:pt x="0" y="285608"/>
              </a:lnTo>
              <a:lnTo>
                <a:pt x="0" y="537017"/>
              </a:lnTo>
            </a:path>
          </a:pathLst>
        </a:custGeom>
        <a:noFill/>
        <a:ln w="9525" cap="flat" cmpd="sng" algn="ctr">
          <a:solidFill>
            <a:schemeClr val="accent2">
              <a:hueOff val="-698436"/>
              <a:satOff val="-8048"/>
              <a:lumOff val="179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27765" y="3876012"/>
        <a:ext cx="304875" cy="5681"/>
      </dsp:txXfrm>
    </dsp:sp>
    <dsp:sp modelId="{B1F69B18-BED1-D645-8F06-15A89F9E21DE}">
      <dsp:nvSpPr>
        <dsp:cNvPr id="0" name=""/>
        <dsp:cNvSpPr/>
      </dsp:nvSpPr>
      <dsp:spPr>
        <a:xfrm>
          <a:off x="6081770" y="2131404"/>
          <a:ext cx="2467900" cy="1480740"/>
        </a:xfrm>
        <a:prstGeom prst="rect">
          <a:avLst/>
        </a:prstGeom>
        <a:solidFill>
          <a:schemeClr val="accent2">
            <a:hueOff val="-598659"/>
            <a:satOff val="-6899"/>
            <a:lumOff val="1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29" tIns="126936" rIns="120929" bIns="126936" numCol="1" spcCol="1270" anchor="ctr" anchorCtr="0">
          <a:noAutofit/>
        </a:bodyPr>
        <a:lstStyle/>
        <a:p>
          <a:pPr lvl="0" algn="ctr" defTabSz="622300">
            <a:lnSpc>
              <a:spcPct val="90000"/>
            </a:lnSpc>
            <a:spcBef>
              <a:spcPct val="0"/>
            </a:spcBef>
            <a:spcAft>
              <a:spcPct val="35000"/>
            </a:spcAft>
          </a:pPr>
          <a:r>
            <a:rPr lang="en-GB" sz="1400" kern="1200" dirty="0"/>
            <a:t>Whenever the Prophet exited the toilet, he would say: Al-</a:t>
          </a:r>
          <a:r>
            <a:rPr lang="en-GB" sz="1400" kern="1200" dirty="0" err="1"/>
            <a:t>hamdu</a:t>
          </a:r>
          <a:r>
            <a:rPr lang="en-GB" sz="1400" kern="1200" dirty="0"/>
            <a:t> </a:t>
          </a:r>
          <a:r>
            <a:rPr lang="en-GB" sz="1400" kern="1200" dirty="0" err="1"/>
            <a:t>lillahilladhi</a:t>
          </a:r>
          <a:r>
            <a:rPr lang="en-GB" sz="1400" kern="1200" dirty="0"/>
            <a:t> </a:t>
          </a:r>
          <a:r>
            <a:rPr lang="en-GB" sz="1400" kern="1200" dirty="0" err="1"/>
            <a:t>adhhaba</a:t>
          </a:r>
          <a:r>
            <a:rPr lang="en-GB" sz="1400" kern="1200" dirty="0"/>
            <a:t> </a:t>
          </a:r>
          <a:r>
            <a:rPr lang="en-GB" sz="1400" kern="1200" dirty="0" err="1"/>
            <a:t>annial-adha</a:t>
          </a:r>
          <a:r>
            <a:rPr lang="en-GB" sz="1400" kern="1200" dirty="0"/>
            <a:t> </a:t>
          </a:r>
          <a:r>
            <a:rPr lang="en-GB" sz="1400" kern="1200" dirty="0" err="1"/>
            <a:t>wa</a:t>
          </a:r>
          <a:r>
            <a:rPr lang="en-GB" sz="1400" kern="1200" dirty="0"/>
            <a:t> '</a:t>
          </a:r>
          <a:r>
            <a:rPr lang="en-GB" sz="1400" kern="1200" dirty="0" err="1"/>
            <a:t>afani</a:t>
          </a:r>
          <a:r>
            <a:rPr lang="en-GB" sz="1400" kern="1200" dirty="0"/>
            <a:t> (Praise is to Allah Who has relieved me from discomfort and granted me relief)  (Ibn </a:t>
          </a:r>
          <a:r>
            <a:rPr lang="en-GB" sz="1400" kern="1200" dirty="0" err="1"/>
            <a:t>Majah</a:t>
          </a:r>
          <a:r>
            <a:rPr lang="en-GB" sz="1400" kern="1200" dirty="0"/>
            <a:t>)</a:t>
          </a:r>
          <a:endParaRPr lang="en-US" sz="1400" kern="1200" dirty="0"/>
        </a:p>
      </dsp:txBody>
      <dsp:txXfrm>
        <a:off x="6081770" y="2131404"/>
        <a:ext cx="2467900" cy="1480740"/>
      </dsp:txXfrm>
    </dsp:sp>
    <dsp:sp modelId="{5D622856-0B83-4A46-B96F-E737F084D5E1}">
      <dsp:nvSpPr>
        <dsp:cNvPr id="0" name=""/>
        <dsp:cNvSpPr/>
      </dsp:nvSpPr>
      <dsp:spPr>
        <a:xfrm>
          <a:off x="2476836" y="4874411"/>
          <a:ext cx="537017" cy="91440"/>
        </a:xfrm>
        <a:custGeom>
          <a:avLst/>
          <a:gdLst/>
          <a:ahLst/>
          <a:cxnLst/>
          <a:rect l="0" t="0" r="0" b="0"/>
          <a:pathLst>
            <a:path>
              <a:moveTo>
                <a:pt x="0" y="45720"/>
              </a:moveTo>
              <a:lnTo>
                <a:pt x="537017" y="45720"/>
              </a:lnTo>
            </a:path>
          </a:pathLst>
        </a:custGeom>
        <a:noFill/>
        <a:ln w="9525" cap="flat" cmpd="sng" algn="ctr">
          <a:solidFill>
            <a:schemeClr val="accent2">
              <a:hueOff val="-838123"/>
              <a:satOff val="-9658"/>
              <a:lumOff val="21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1154" y="4917290"/>
        <a:ext cx="28380" cy="5681"/>
      </dsp:txXfrm>
    </dsp:sp>
    <dsp:sp modelId="{365D49F1-4415-7447-95D4-89284EB85FFD}">
      <dsp:nvSpPr>
        <dsp:cNvPr id="0" name=""/>
        <dsp:cNvSpPr/>
      </dsp:nvSpPr>
      <dsp:spPr>
        <a:xfrm>
          <a:off x="10735" y="4179761"/>
          <a:ext cx="2467900" cy="1480740"/>
        </a:xfrm>
        <a:prstGeom prst="rect">
          <a:avLst/>
        </a:prstGeom>
        <a:solidFill>
          <a:schemeClr val="accent2">
            <a:hueOff val="-718391"/>
            <a:satOff val="-8278"/>
            <a:lumOff val="18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29" tIns="126936" rIns="120929" bIns="126936" numCol="1" spcCol="1270" anchor="ctr" anchorCtr="0">
          <a:noAutofit/>
        </a:bodyPr>
        <a:lstStyle/>
        <a:p>
          <a:pPr lvl="0" algn="ctr" defTabSz="755650">
            <a:lnSpc>
              <a:spcPct val="90000"/>
            </a:lnSpc>
            <a:spcBef>
              <a:spcPct val="0"/>
            </a:spcBef>
            <a:spcAft>
              <a:spcPct val="35000"/>
            </a:spcAft>
          </a:pPr>
          <a:r>
            <a:rPr lang="en-GB" sz="1700" kern="1200"/>
            <a:t>So both of the above supplications (Duas) can be read together as follows:</a:t>
          </a:r>
          <a:endParaRPr lang="en-US" sz="1700" kern="1200"/>
        </a:p>
      </dsp:txBody>
      <dsp:txXfrm>
        <a:off x="10735" y="4179761"/>
        <a:ext cx="2467900" cy="1480740"/>
      </dsp:txXfrm>
    </dsp:sp>
    <dsp:sp modelId="{CCEE5F99-B387-7F47-96A5-AB101E4AD2C9}">
      <dsp:nvSpPr>
        <dsp:cNvPr id="0" name=""/>
        <dsp:cNvSpPr/>
      </dsp:nvSpPr>
      <dsp:spPr>
        <a:xfrm>
          <a:off x="3046253" y="4179761"/>
          <a:ext cx="2467900" cy="1480740"/>
        </a:xfrm>
        <a:prstGeom prst="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29" tIns="126936" rIns="120929" bIns="126936" numCol="1" spcCol="1270" anchor="ctr" anchorCtr="0">
          <a:noAutofit/>
        </a:bodyPr>
        <a:lstStyle/>
        <a:p>
          <a:pPr lvl="0" algn="ctr" defTabSz="933450">
            <a:lnSpc>
              <a:spcPct val="150000"/>
            </a:lnSpc>
            <a:spcBef>
              <a:spcPct val="0"/>
            </a:spcBef>
            <a:spcAft>
              <a:spcPct val="35000"/>
            </a:spcAft>
          </a:pPr>
          <a:r>
            <a:rPr lang="ar-SA" sz="2100" b="1" kern="1200" dirty="0"/>
            <a:t>غُفْرَانَكَ الْحَمْدُ لِلَّهِ الَّذِي أَذْهَبَ عَنِّي الأَذَى وَعَافَانِي </a:t>
          </a:r>
          <a:endParaRPr lang="en-US" sz="2100" b="1" kern="1200" dirty="0"/>
        </a:p>
      </dsp:txBody>
      <dsp:txXfrm>
        <a:off x="3046253" y="4179761"/>
        <a:ext cx="2467900" cy="14807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B38A0A-1FDF-45A7-BE37-57349009D3FB}">
      <dsp:nvSpPr>
        <dsp:cNvPr id="0" name=""/>
        <dsp:cNvSpPr/>
      </dsp:nvSpPr>
      <dsp:spPr>
        <a:xfrm>
          <a:off x="-219684" y="981441"/>
          <a:ext cx="7886700" cy="21217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66DD8-0E90-4633-9E50-92E8413B8379}">
      <dsp:nvSpPr>
        <dsp:cNvPr id="0" name=""/>
        <dsp:cNvSpPr/>
      </dsp:nvSpPr>
      <dsp:spPr>
        <a:xfrm>
          <a:off x="7580" y="1360955"/>
          <a:ext cx="1168585" cy="1166989"/>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B25436-FC2C-4004-9742-93492CECE565}">
      <dsp:nvSpPr>
        <dsp:cNvPr id="0" name=""/>
        <dsp:cNvSpPr/>
      </dsp:nvSpPr>
      <dsp:spPr>
        <a:xfrm>
          <a:off x="1229754" y="964652"/>
          <a:ext cx="5409324" cy="212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45" tIns="224645" rIns="224645" bIns="224645" numCol="1" spcCol="1270" anchor="ctr" anchorCtr="0">
          <a:noAutofit/>
        </a:bodyPr>
        <a:lstStyle/>
        <a:p>
          <a:pPr lvl="0" algn="ctr" defTabSz="1778000">
            <a:lnSpc>
              <a:spcPct val="90000"/>
            </a:lnSpc>
            <a:spcBef>
              <a:spcPct val="0"/>
            </a:spcBef>
            <a:spcAft>
              <a:spcPct val="35000"/>
            </a:spcAft>
          </a:pPr>
          <a:r>
            <a:rPr lang="en-GB" sz="4000" b="1" kern="1200" dirty="0"/>
            <a:t>Washing it with water is better!</a:t>
          </a:r>
          <a:endParaRPr lang="en-US" sz="4000" kern="1200" dirty="0"/>
        </a:p>
      </dsp:txBody>
      <dsp:txXfrm>
        <a:off x="1229754" y="964652"/>
        <a:ext cx="5409324" cy="2122625"/>
      </dsp:txXfrm>
    </dsp:sp>
    <dsp:sp modelId="{21939C20-5D4B-4CA6-A9EE-A73D02FB7A08}">
      <dsp:nvSpPr>
        <dsp:cNvPr id="0" name=""/>
        <dsp:cNvSpPr/>
      </dsp:nvSpPr>
      <dsp:spPr>
        <a:xfrm>
          <a:off x="-219684" y="3729316"/>
          <a:ext cx="7886700" cy="21217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F3D68-AD02-4C01-A81A-DB52FF40E8E0}">
      <dsp:nvSpPr>
        <dsp:cNvPr id="0" name=""/>
        <dsp:cNvSpPr/>
      </dsp:nvSpPr>
      <dsp:spPr>
        <a:xfrm>
          <a:off x="6493987" y="5773162"/>
          <a:ext cx="1168585" cy="1166989"/>
        </a:xfrm>
        <a:prstGeom prst="rect">
          <a:avLst/>
        </a:prstGeom>
        <a:solidFill>
          <a:schemeClr val="bg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BFB7A8-A4D8-4957-991C-5730D9F47400}">
      <dsp:nvSpPr>
        <dsp:cNvPr id="0" name=""/>
        <dsp:cNvSpPr/>
      </dsp:nvSpPr>
      <dsp:spPr>
        <a:xfrm>
          <a:off x="1126138" y="3580032"/>
          <a:ext cx="6338267" cy="2451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45" tIns="224645" rIns="224645" bIns="224645" numCol="1" spcCol="1270" anchor="ctr" anchorCtr="0">
          <a:noAutofit/>
        </a:bodyPr>
        <a:lstStyle/>
        <a:p>
          <a:pPr lvl="0" algn="ctr" defTabSz="889000">
            <a:lnSpc>
              <a:spcPct val="90000"/>
            </a:lnSpc>
            <a:spcBef>
              <a:spcPct val="0"/>
            </a:spcBef>
            <a:spcAft>
              <a:spcPct val="35000"/>
            </a:spcAft>
          </a:pPr>
          <a:r>
            <a:rPr lang="en-GB" sz="2000" kern="1200" dirty="0"/>
            <a:t>Like it was mentioned earlier, the characteristic of the excretion of the past people was very different to what it is nowadays. Our diets and food have changed, so when we relieve ourselves it is difficult to attain cleanliness with only tissue paper. Therefore to be sure, it is better to use water as well to clean ourselves.</a:t>
          </a:r>
          <a:endParaRPr lang="en-US" sz="2000" kern="1200" dirty="0"/>
        </a:p>
      </dsp:txBody>
      <dsp:txXfrm>
        <a:off x="1126138" y="3580032"/>
        <a:ext cx="6338267" cy="245116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4BE610-E9E8-4A18-8215-49A749027BD3}">
      <dsp:nvSpPr>
        <dsp:cNvPr id="0" name=""/>
        <dsp:cNvSpPr/>
      </dsp:nvSpPr>
      <dsp:spPr>
        <a:xfrm>
          <a:off x="695190" y="144506"/>
          <a:ext cx="1429048" cy="1643364"/>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0DFD58-6BE5-4297-AA12-163DDA169D8A}">
      <dsp:nvSpPr>
        <dsp:cNvPr id="0" name=""/>
        <dsp:cNvSpPr/>
      </dsp:nvSpPr>
      <dsp:spPr>
        <a:xfrm>
          <a:off x="180008" y="2087276"/>
          <a:ext cx="2745000" cy="722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pPr>
          <a:r>
            <a:rPr lang="en-GB" sz="1900" kern="1200" dirty="0"/>
            <a:t>If the uncleanliness exceeds its origin and spreads, then we have to use water to remove it.</a:t>
          </a:r>
          <a:endParaRPr lang="en-US" sz="1900" kern="1200" dirty="0"/>
        </a:p>
      </dsp:txBody>
      <dsp:txXfrm>
        <a:off x="180008" y="2087276"/>
        <a:ext cx="2745000" cy="722247"/>
      </dsp:txXfrm>
    </dsp:sp>
    <dsp:sp modelId="{8E988389-2B53-4BC0-AF0A-E132DBB511C7}">
      <dsp:nvSpPr>
        <dsp:cNvPr id="0" name=""/>
        <dsp:cNvSpPr/>
      </dsp:nvSpPr>
      <dsp:spPr>
        <a:xfrm>
          <a:off x="5148572" y="464918"/>
          <a:ext cx="1004455" cy="1016598"/>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5D8608-C6C0-4213-B197-8EAE001541DE}">
      <dsp:nvSpPr>
        <dsp:cNvPr id="0" name=""/>
        <dsp:cNvSpPr/>
      </dsp:nvSpPr>
      <dsp:spPr>
        <a:xfrm>
          <a:off x="3240353" y="2019453"/>
          <a:ext cx="5144130" cy="58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GB" sz="1800" kern="1200" dirty="0"/>
            <a:t>By using just tissue paper, we would first have to use a lot of tissue. The tissue paper will also not be able to completely remove it. The cleaning qualities of water and tissue cannot be compared. The water will remove the impurity, the smell and the effect of the impurity; whereas with tissue paper there is a possibility some of these will remain</a:t>
          </a:r>
          <a:r>
            <a:rPr lang="en-GB" sz="1600" kern="1200" dirty="0"/>
            <a:t>.</a:t>
          </a:r>
          <a:endParaRPr lang="en-US" sz="1600" kern="1200" dirty="0"/>
        </a:p>
      </dsp:txBody>
      <dsp:txXfrm>
        <a:off x="3240353" y="2019453"/>
        <a:ext cx="5144130" cy="5887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44F4C-06DC-466D-BCA2-B36EF10BABC5}" type="datetimeFigureOut">
              <a:rPr lang="en-GB" smtClean="0"/>
              <a:pPr/>
              <a:t>31/05/2019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B2490-6890-48EA-870D-8C8392B04AA1}"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We need to ensure the toilet is clean for the next person to use. The way we would like it to be when we enter the toilet , this is how we should leave it for the next person who uses it after us</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14</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smtClean="0">
                <a:solidFill>
                  <a:schemeClr val="tx1"/>
                </a:solidFill>
                <a:latin typeface="+mn-lt"/>
                <a:ea typeface="+mn-ea"/>
                <a:cs typeface="+mn-cs"/>
              </a:rPr>
              <a:t>Khubuth</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khabaaith</a:t>
            </a:r>
            <a:r>
              <a:rPr lang="en-GB" sz="1200" kern="1200" dirty="0" smtClean="0">
                <a:solidFill>
                  <a:schemeClr val="tx1"/>
                </a:solidFill>
                <a:latin typeface="+mn-lt"/>
                <a:ea typeface="+mn-ea"/>
                <a:cs typeface="+mn-cs"/>
              </a:rPr>
              <a:t> male and female </a:t>
            </a:r>
            <a:r>
              <a:rPr lang="en-GB" sz="1200" kern="1200" dirty="0" err="1" smtClean="0">
                <a:solidFill>
                  <a:schemeClr val="tx1"/>
                </a:solidFill>
                <a:latin typeface="+mn-lt"/>
                <a:ea typeface="+mn-ea"/>
                <a:cs typeface="+mn-cs"/>
              </a:rPr>
              <a:t>shayaaten</a:t>
            </a:r>
            <a:endParaRPr lang="en-GB"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Khubuth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kufr</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khabaaith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shayateen</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15</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Youngsters actually take devices to the toilet now. </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16</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Print fatwa three out of </a:t>
            </a:r>
            <a:r>
              <a:rPr lang="en-GB" sz="1200" kern="1200" dirty="0" err="1" smtClean="0">
                <a:solidFill>
                  <a:schemeClr val="tx1"/>
                </a:solidFill>
                <a:latin typeface="+mn-lt"/>
                <a:ea typeface="+mn-ea"/>
                <a:cs typeface="+mn-cs"/>
              </a:rPr>
              <a:t>tahrah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ifta</a:t>
            </a:r>
            <a:r>
              <a:rPr lang="en-GB" sz="1200" kern="1200" dirty="0" smtClean="0">
                <a:solidFill>
                  <a:schemeClr val="tx1"/>
                </a:solidFill>
                <a:latin typeface="+mn-lt"/>
                <a:ea typeface="+mn-ea"/>
                <a:cs typeface="+mn-cs"/>
              </a:rPr>
              <a:t> questions. Talk about that</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17</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That [is so]. And whoever honours the symbols of Allah – indeed, it is from the piety of hearts. (22:32)</a:t>
            </a:r>
          </a:p>
          <a:p>
            <a:r>
              <a:rPr lang="ar-SA" sz="1200" kern="1200" dirty="0" smtClean="0">
                <a:solidFill>
                  <a:schemeClr val="tx1"/>
                </a:solidFill>
                <a:latin typeface="+mn-lt"/>
                <a:ea typeface="+mn-ea"/>
                <a:cs typeface="+mn-cs"/>
              </a:rPr>
              <a:t>و يكره تحريما: استقبال القبلة و استدبارها, و لو في البنيان</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First used for open space, then used for </a:t>
            </a:r>
            <a:r>
              <a:rPr lang="en-GB" sz="1200" kern="1200" dirty="0" err="1" smtClean="0">
                <a:solidFill>
                  <a:schemeClr val="tx1"/>
                </a:solidFill>
                <a:latin typeface="+mn-lt"/>
                <a:ea typeface="+mn-ea"/>
                <a:cs typeface="+mn-cs"/>
              </a:rPr>
              <a:t>feaces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Itibar</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haqeeqat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urfiya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Jild</a:t>
            </a:r>
            <a:r>
              <a:rPr lang="en-GB" sz="1200" kern="1200" dirty="0" smtClean="0">
                <a:solidFill>
                  <a:schemeClr val="tx1"/>
                </a:solidFill>
                <a:latin typeface="+mn-lt"/>
                <a:ea typeface="+mn-ea"/>
                <a:cs typeface="+mn-cs"/>
              </a:rPr>
              <a:t> one </a:t>
            </a:r>
            <a:r>
              <a:rPr lang="en-GB" sz="1200" kern="1200" dirty="0" err="1" smtClean="0">
                <a:solidFill>
                  <a:schemeClr val="tx1"/>
                </a:solidFill>
                <a:latin typeface="+mn-lt"/>
                <a:ea typeface="+mn-ea"/>
                <a:cs typeface="+mn-cs"/>
              </a:rPr>
              <a:t>bushra</a:t>
            </a:r>
            <a:r>
              <a:rPr lang="en-GB" sz="1200" kern="1200" dirty="0" smtClean="0">
                <a:solidFill>
                  <a:schemeClr val="tx1"/>
                </a:solidFill>
                <a:latin typeface="+mn-lt"/>
                <a:ea typeface="+mn-ea"/>
                <a:cs typeface="+mn-cs"/>
              </a:rPr>
              <a:t> page 211</a:t>
            </a:r>
          </a:p>
          <a:p>
            <a:endParaRPr lang="en-GB" dirty="0" smtClean="0"/>
          </a:p>
          <a:p>
            <a:r>
              <a:rPr lang="en-GB" sz="1200" kern="1200" dirty="0" smtClean="0">
                <a:solidFill>
                  <a:schemeClr val="tx1"/>
                </a:solidFill>
                <a:latin typeface="+mn-lt"/>
                <a:ea typeface="+mn-ea"/>
                <a:cs typeface="+mn-cs"/>
              </a:rPr>
              <a:t>“And it is prohibitively disliked to face the actual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or to face ones back towards it, even if one is in a building.”</a:t>
            </a:r>
          </a:p>
          <a:p>
            <a:r>
              <a:rPr lang="en-GB" sz="1200" kern="1200" dirty="0" smtClean="0">
                <a:solidFill>
                  <a:schemeClr val="tx1"/>
                </a:solidFill>
                <a:latin typeface="+mn-lt"/>
                <a:ea typeface="+mn-ea"/>
                <a:cs typeface="+mn-cs"/>
              </a:rPr>
              <a:t>One should keep in mind that there is a difference between the exact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and the direction of the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Facing the exact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is prohibitively disliked. Not the direction of it.</a:t>
            </a:r>
          </a:p>
          <a:p>
            <a:r>
              <a:rPr lang="en-GB" sz="1200" kern="1200" dirty="0" smtClean="0">
                <a:solidFill>
                  <a:schemeClr val="tx1"/>
                </a:solidFill>
                <a:latin typeface="+mn-lt"/>
                <a:ea typeface="+mn-ea"/>
                <a:cs typeface="+mn-cs"/>
              </a:rPr>
              <a:t> However, when one is praying his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one generally faces the ‘direction’ of the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not the exact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Since we pray our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in the direction of the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we should also avoid facing the direction of the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or showing our back to it whilst we are relieving ourselves. Then, the question arises “what will be regarded as the ‘direction’ of the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 </a:t>
            </a:r>
          </a:p>
          <a:p>
            <a:r>
              <a:rPr lang="en-GB" sz="1200" kern="1200" dirty="0" err="1" smtClean="0">
                <a:solidFill>
                  <a:schemeClr val="tx1"/>
                </a:solidFill>
                <a:latin typeface="+mn-lt"/>
                <a:ea typeface="+mn-ea"/>
                <a:cs typeface="+mn-cs"/>
              </a:rPr>
              <a:t>Hazrat</a:t>
            </a:r>
            <a:r>
              <a:rPr lang="en-GB" sz="1200" kern="1200" dirty="0" smtClean="0">
                <a:solidFill>
                  <a:schemeClr val="tx1"/>
                </a:solidFill>
                <a:latin typeface="+mn-lt"/>
                <a:ea typeface="+mn-ea"/>
                <a:cs typeface="+mn-cs"/>
              </a:rPr>
              <a:t> Mufti Rashid Ahmed </a:t>
            </a:r>
            <a:r>
              <a:rPr lang="en-GB" sz="1200" kern="1200" dirty="0" err="1" smtClean="0">
                <a:solidFill>
                  <a:schemeClr val="tx1"/>
                </a:solidFill>
                <a:latin typeface="+mn-lt"/>
                <a:ea typeface="+mn-ea"/>
                <a:cs typeface="+mn-cs"/>
              </a:rPr>
              <a:t>Saheb</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r.a</a:t>
            </a:r>
            <a:r>
              <a:rPr lang="en-GB" sz="1200" kern="1200" dirty="0" smtClean="0">
                <a:solidFill>
                  <a:schemeClr val="tx1"/>
                </a:solidFill>
                <a:latin typeface="+mn-lt"/>
                <a:ea typeface="+mn-ea"/>
                <a:cs typeface="+mn-cs"/>
              </a:rPr>
              <a:t> elaborates about the maximum degrees that will be counted in the ‘direction’ of the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in </a:t>
            </a:r>
            <a:r>
              <a:rPr lang="en-GB" sz="1200" kern="1200" dirty="0" err="1" smtClean="0">
                <a:solidFill>
                  <a:schemeClr val="tx1"/>
                </a:solidFill>
                <a:latin typeface="+mn-lt"/>
                <a:ea typeface="+mn-ea"/>
                <a:cs typeface="+mn-cs"/>
              </a:rPr>
              <a:t>Ahsanul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Fatawa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Vol</a:t>
            </a:r>
            <a:r>
              <a:rPr lang="en-GB" sz="1200" kern="1200" dirty="0" smtClean="0">
                <a:solidFill>
                  <a:schemeClr val="tx1"/>
                </a:solidFill>
                <a:latin typeface="+mn-lt"/>
                <a:ea typeface="+mn-ea"/>
                <a:cs typeface="+mn-cs"/>
              </a:rPr>
              <a:t>: 2, pg; 313</a:t>
            </a:r>
          </a:p>
          <a:p>
            <a:r>
              <a:rPr lang="en-GB" sz="1200" kern="1200" dirty="0" smtClean="0">
                <a:solidFill>
                  <a:schemeClr val="tx1"/>
                </a:solidFill>
                <a:latin typeface="+mn-lt"/>
                <a:ea typeface="+mn-ea"/>
                <a:cs typeface="+mn-cs"/>
              </a:rPr>
              <a:t>“Facing up to 45 degrees away from the </a:t>
            </a:r>
            <a:r>
              <a:rPr lang="en-GB" sz="1200" kern="1200" dirty="0" err="1" smtClean="0">
                <a:solidFill>
                  <a:schemeClr val="tx1"/>
                </a:solidFill>
                <a:latin typeface="+mn-lt"/>
                <a:ea typeface="+mn-ea"/>
                <a:cs typeface="+mn-cs"/>
              </a:rPr>
              <a:t>Qibla</a:t>
            </a:r>
            <a:r>
              <a:rPr lang="en-GB" sz="1200" kern="1200" dirty="0" smtClean="0">
                <a:solidFill>
                  <a:schemeClr val="tx1"/>
                </a:solidFill>
                <a:latin typeface="+mn-lt"/>
                <a:ea typeface="+mn-ea"/>
                <a:cs typeface="+mn-cs"/>
              </a:rPr>
              <a:t> either way will not nullify ones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If it is more than this, then the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will be nullified.”</a:t>
            </a:r>
          </a:p>
          <a:p>
            <a:r>
              <a:rPr lang="en-GB" sz="1200" kern="1200" dirty="0" smtClean="0">
                <a:solidFill>
                  <a:schemeClr val="tx1"/>
                </a:solidFill>
                <a:latin typeface="+mn-lt"/>
                <a:ea typeface="+mn-ea"/>
                <a:cs typeface="+mn-cs"/>
              </a:rPr>
              <a:t>People get an extension done downstairs and at that time we should take this into consideration of where we will position our toilet</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18</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Your forgiveness – meaning I ask forgiveness</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19</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20</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Dung – </a:t>
            </a:r>
            <a:r>
              <a:rPr lang="en-GB" sz="1200" kern="1200" dirty="0" err="1" smtClean="0">
                <a:solidFill>
                  <a:schemeClr val="tx1"/>
                </a:solidFill>
                <a:latin typeface="+mn-lt"/>
                <a:ea typeface="+mn-ea"/>
                <a:cs typeface="+mn-cs"/>
              </a:rPr>
              <a:t>excretement</a:t>
            </a:r>
            <a:r>
              <a:rPr lang="en-GB" sz="1200" kern="1200" dirty="0" smtClean="0">
                <a:solidFill>
                  <a:schemeClr val="tx1"/>
                </a:solidFill>
                <a:latin typeface="+mn-lt"/>
                <a:ea typeface="+mn-ea"/>
                <a:cs typeface="+mn-cs"/>
              </a:rPr>
              <a:t> of animals </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23</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For </a:t>
            </a:r>
            <a:r>
              <a:rPr lang="en-GB" sz="1200" kern="1200" dirty="0" err="1" smtClean="0">
                <a:solidFill>
                  <a:schemeClr val="tx1"/>
                </a:solidFill>
                <a:latin typeface="+mn-lt"/>
                <a:ea typeface="+mn-ea"/>
                <a:cs typeface="+mn-cs"/>
              </a:rPr>
              <a:t>namaaz</a:t>
            </a:r>
            <a:r>
              <a:rPr lang="en-GB" sz="1200" kern="1200" dirty="0" smtClean="0">
                <a:solidFill>
                  <a:schemeClr val="tx1"/>
                </a:solidFill>
                <a:latin typeface="+mn-lt"/>
                <a:ea typeface="+mn-ea"/>
                <a:cs typeface="+mn-cs"/>
              </a:rPr>
              <a:t> you should prepare yourself from before. Last minute people go toilet. how do they even get the chance to do </a:t>
            </a:r>
            <a:r>
              <a:rPr lang="en-GB" sz="1200" kern="1200" dirty="0" err="1" smtClean="0">
                <a:solidFill>
                  <a:schemeClr val="tx1"/>
                </a:solidFill>
                <a:latin typeface="+mn-lt"/>
                <a:ea typeface="+mn-ea"/>
                <a:cs typeface="+mn-cs"/>
              </a:rPr>
              <a:t>istibra</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25</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Compact portable bottles for </a:t>
            </a:r>
            <a:r>
              <a:rPr lang="en-GB" sz="1200" kern="1200" dirty="0" err="1" smtClean="0">
                <a:solidFill>
                  <a:schemeClr val="tx1"/>
                </a:solidFill>
                <a:latin typeface="+mn-lt"/>
                <a:ea typeface="+mn-ea"/>
                <a:cs typeface="+mn-cs"/>
              </a:rPr>
              <a:t>isstinja</a:t>
            </a:r>
            <a:r>
              <a:rPr lang="en-GB" sz="1200" kern="1200" dirty="0" smtClean="0">
                <a:solidFill>
                  <a:schemeClr val="tx1"/>
                </a:solidFill>
                <a:latin typeface="+mn-lt"/>
                <a:ea typeface="+mn-ea"/>
                <a:cs typeface="+mn-cs"/>
              </a:rPr>
              <a:t> –search it on </a:t>
            </a:r>
            <a:r>
              <a:rPr lang="en-GB" sz="1200" kern="1200" dirty="0" err="1" smtClean="0">
                <a:solidFill>
                  <a:schemeClr val="tx1"/>
                </a:solidFill>
                <a:latin typeface="+mn-lt"/>
                <a:ea typeface="+mn-ea"/>
                <a:cs typeface="+mn-cs"/>
              </a:rPr>
              <a:t>amazon</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26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we should note the date down of when our children become </a:t>
            </a:r>
            <a:r>
              <a:rPr lang="en-GB" sz="1200" kern="1200" dirty="0" err="1" smtClean="0">
                <a:solidFill>
                  <a:schemeClr val="tx1"/>
                </a:solidFill>
                <a:latin typeface="+mn-lt"/>
                <a:ea typeface="+mn-ea"/>
                <a:cs typeface="+mn-cs"/>
              </a:rPr>
              <a:t>baaligh</a:t>
            </a:r>
            <a:r>
              <a:rPr lang="en-GB" sz="1200" kern="1200" dirty="0" smtClean="0">
                <a:solidFill>
                  <a:schemeClr val="tx1"/>
                </a:solidFill>
                <a:latin typeface="+mn-lt"/>
                <a:ea typeface="+mn-ea"/>
                <a:cs typeface="+mn-cs"/>
              </a:rPr>
              <a:t>. This </a:t>
            </a:r>
            <a:r>
              <a:rPr lang="en-GB" sz="1200" kern="1200" dirty="0" err="1" smtClean="0">
                <a:solidFill>
                  <a:schemeClr val="tx1"/>
                </a:solidFill>
                <a:latin typeface="+mn-lt"/>
                <a:ea typeface="+mn-ea"/>
                <a:cs typeface="+mn-cs"/>
              </a:rPr>
              <a:t>wil</a:t>
            </a:r>
            <a:r>
              <a:rPr lang="en-GB" sz="1200" kern="1200" dirty="0" smtClean="0">
                <a:solidFill>
                  <a:schemeClr val="tx1"/>
                </a:solidFill>
                <a:latin typeface="+mn-lt"/>
                <a:ea typeface="+mn-ea"/>
                <a:cs typeface="+mn-cs"/>
              </a:rPr>
              <a:t> help us in many things. </a:t>
            </a:r>
            <a:r>
              <a:rPr lang="en-GB" sz="1200" kern="1200" dirty="0" err="1" smtClean="0">
                <a:solidFill>
                  <a:schemeClr val="tx1"/>
                </a:solidFill>
                <a:latin typeface="+mn-lt"/>
                <a:ea typeface="+mn-ea"/>
                <a:cs typeface="+mn-cs"/>
              </a:rPr>
              <a:t>Zakaat</a:t>
            </a:r>
            <a:r>
              <a:rPr lang="en-GB" sz="1200" kern="1200" dirty="0" smtClean="0">
                <a:solidFill>
                  <a:schemeClr val="tx1"/>
                </a:solidFill>
                <a:latin typeface="+mn-lt"/>
                <a:ea typeface="+mn-ea"/>
                <a:cs typeface="+mn-cs"/>
              </a:rPr>
              <a:t> ‘s start date is when a person has money equal to </a:t>
            </a:r>
            <a:r>
              <a:rPr lang="en-GB" sz="1200" kern="1200" dirty="0" err="1" smtClean="0">
                <a:solidFill>
                  <a:schemeClr val="tx1"/>
                </a:solidFill>
                <a:latin typeface="+mn-lt"/>
                <a:ea typeface="+mn-ea"/>
                <a:cs typeface="+mn-cs"/>
              </a:rPr>
              <a:t>nisab</a:t>
            </a:r>
            <a:r>
              <a:rPr lang="en-GB" sz="1200" kern="1200" dirty="0" smtClean="0">
                <a:solidFill>
                  <a:schemeClr val="tx1"/>
                </a:solidFill>
                <a:latin typeface="+mn-lt"/>
                <a:ea typeface="+mn-ea"/>
                <a:cs typeface="+mn-cs"/>
              </a:rPr>
              <a:t> (threshold ) after he becomes </a:t>
            </a:r>
            <a:r>
              <a:rPr lang="en-GB" sz="1200" kern="1200" dirty="0" err="1" smtClean="0">
                <a:solidFill>
                  <a:schemeClr val="tx1"/>
                </a:solidFill>
                <a:latin typeface="+mn-lt"/>
                <a:ea typeface="+mn-ea"/>
                <a:cs typeface="+mn-cs"/>
              </a:rPr>
              <a:t>baligh</a:t>
            </a:r>
            <a:r>
              <a:rPr lang="en-GB" sz="1200" kern="1200" dirty="0" smtClean="0">
                <a:solidFill>
                  <a:schemeClr val="tx1"/>
                </a:solidFill>
                <a:latin typeface="+mn-lt"/>
                <a:ea typeface="+mn-ea"/>
                <a:cs typeface="+mn-cs"/>
              </a:rPr>
              <a:t>. Then on the same date the following year if he has the </a:t>
            </a:r>
            <a:r>
              <a:rPr lang="en-GB" sz="1200" kern="1200" dirty="0" err="1" smtClean="0">
                <a:solidFill>
                  <a:schemeClr val="tx1"/>
                </a:solidFill>
                <a:latin typeface="+mn-lt"/>
                <a:ea typeface="+mn-ea"/>
                <a:cs typeface="+mn-cs"/>
              </a:rPr>
              <a:t>nisab</a:t>
            </a:r>
            <a:r>
              <a:rPr lang="en-GB" sz="1200" kern="1200" dirty="0" smtClean="0">
                <a:solidFill>
                  <a:schemeClr val="tx1"/>
                </a:solidFill>
                <a:latin typeface="+mn-lt"/>
                <a:ea typeface="+mn-ea"/>
                <a:cs typeface="+mn-cs"/>
              </a:rPr>
              <a:t> , </a:t>
            </a:r>
            <a:r>
              <a:rPr lang="en-GB" sz="1200" kern="1200" dirty="0" err="1" smtClean="0">
                <a:solidFill>
                  <a:schemeClr val="tx1"/>
                </a:solidFill>
                <a:latin typeface="+mn-lt"/>
                <a:ea typeface="+mn-ea"/>
                <a:cs typeface="+mn-cs"/>
              </a:rPr>
              <a:t>zakaat</a:t>
            </a:r>
            <a:r>
              <a:rPr lang="en-GB" sz="1200" kern="1200" dirty="0" smtClean="0">
                <a:solidFill>
                  <a:schemeClr val="tx1"/>
                </a:solidFill>
                <a:latin typeface="+mn-lt"/>
                <a:ea typeface="+mn-ea"/>
                <a:cs typeface="+mn-cs"/>
              </a:rPr>
              <a:t> will be </a:t>
            </a:r>
            <a:r>
              <a:rPr lang="en-GB" sz="1200" kern="1200" dirty="0" err="1" smtClean="0">
                <a:solidFill>
                  <a:schemeClr val="tx1"/>
                </a:solidFill>
                <a:latin typeface="+mn-lt"/>
                <a:ea typeface="+mn-ea"/>
                <a:cs typeface="+mn-cs"/>
              </a:rPr>
              <a:t>fardh</a:t>
            </a:r>
            <a:r>
              <a:rPr lang="en-GB" sz="1200" kern="1200" dirty="0" smtClean="0">
                <a:solidFill>
                  <a:schemeClr val="tx1"/>
                </a:solidFill>
                <a:latin typeface="+mn-lt"/>
                <a:ea typeface="+mn-ea"/>
                <a:cs typeface="+mn-cs"/>
              </a:rPr>
              <a:t> on him.</a:t>
            </a:r>
          </a:p>
          <a:p>
            <a:r>
              <a:rPr lang="en-GB" sz="1200" kern="1200" dirty="0" smtClean="0">
                <a:solidFill>
                  <a:schemeClr val="tx1"/>
                </a:solidFill>
                <a:latin typeface="+mn-lt"/>
                <a:ea typeface="+mn-ea"/>
                <a:cs typeface="+mn-cs"/>
              </a:rPr>
              <a:t> If he has </a:t>
            </a:r>
            <a:r>
              <a:rPr lang="en-GB" sz="1200" kern="1200" dirty="0" err="1" smtClean="0">
                <a:solidFill>
                  <a:schemeClr val="tx1"/>
                </a:solidFill>
                <a:latin typeface="+mn-lt"/>
                <a:ea typeface="+mn-ea"/>
                <a:cs typeface="+mn-cs"/>
              </a:rPr>
              <a:t>qadha</a:t>
            </a:r>
            <a:r>
              <a:rPr lang="en-GB" sz="1200" kern="1200" dirty="0" smtClean="0">
                <a:solidFill>
                  <a:schemeClr val="tx1"/>
                </a:solidFill>
                <a:latin typeface="+mn-lt"/>
                <a:ea typeface="+mn-ea"/>
                <a:cs typeface="+mn-cs"/>
              </a:rPr>
              <a:t> to do you will be able to track it back to the date he became </a:t>
            </a:r>
            <a:r>
              <a:rPr lang="en-GB" sz="1200" kern="1200" dirty="0" err="1" smtClean="0">
                <a:solidFill>
                  <a:schemeClr val="tx1"/>
                </a:solidFill>
                <a:latin typeface="+mn-lt"/>
                <a:ea typeface="+mn-ea"/>
                <a:cs typeface="+mn-cs"/>
              </a:rPr>
              <a:t>baligh</a:t>
            </a:r>
            <a:r>
              <a:rPr lang="en-GB" sz="1200" kern="1200" dirty="0" smtClean="0">
                <a:solidFill>
                  <a:schemeClr val="tx1"/>
                </a:solidFill>
                <a:latin typeface="+mn-lt"/>
                <a:ea typeface="+mn-ea"/>
                <a:cs typeface="+mn-cs"/>
              </a:rPr>
              <a:t>. You will be able to make a better estimation of how many </a:t>
            </a:r>
            <a:r>
              <a:rPr lang="en-GB" sz="1200" kern="1200" dirty="0" err="1" smtClean="0">
                <a:solidFill>
                  <a:schemeClr val="tx1"/>
                </a:solidFill>
                <a:latin typeface="+mn-lt"/>
                <a:ea typeface="+mn-ea"/>
                <a:cs typeface="+mn-cs"/>
              </a:rPr>
              <a:t>qadah</a:t>
            </a:r>
            <a:r>
              <a:rPr lang="en-GB" sz="1200" kern="1200" dirty="0" smtClean="0">
                <a:solidFill>
                  <a:schemeClr val="tx1"/>
                </a:solidFill>
                <a:latin typeface="+mn-lt"/>
                <a:ea typeface="+mn-ea"/>
                <a:cs typeface="+mn-cs"/>
              </a:rPr>
              <a:t> he has left because you will start calculating from his </a:t>
            </a:r>
            <a:r>
              <a:rPr lang="en-GB" sz="1200" kern="1200" dirty="0" err="1" smtClean="0">
                <a:solidFill>
                  <a:schemeClr val="tx1"/>
                </a:solidFill>
                <a:latin typeface="+mn-lt"/>
                <a:ea typeface="+mn-ea"/>
                <a:cs typeface="+mn-cs"/>
              </a:rPr>
              <a:t>buloogh</a:t>
            </a:r>
            <a:r>
              <a:rPr lang="en-GB" sz="1200" kern="1200" dirty="0" smtClean="0">
                <a:solidFill>
                  <a:schemeClr val="tx1"/>
                </a:solidFill>
                <a:latin typeface="+mn-lt"/>
                <a:ea typeface="+mn-ea"/>
                <a:cs typeface="+mn-cs"/>
              </a:rPr>
              <a:t> date.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All five times </a:t>
            </a:r>
            <a:r>
              <a:rPr lang="en-GB" sz="1200" kern="1200" dirty="0" err="1" smtClean="0">
                <a:solidFill>
                  <a:schemeClr val="tx1"/>
                </a:solidFill>
                <a:latin typeface="+mn-lt"/>
                <a:ea typeface="+mn-ea"/>
                <a:cs typeface="+mn-cs"/>
              </a:rPr>
              <a:t>salaat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zakat</a:t>
            </a:r>
            <a:r>
              <a:rPr lang="en-GB" sz="1200" kern="1200" dirty="0" smtClean="0">
                <a:solidFill>
                  <a:schemeClr val="tx1"/>
                </a:solidFill>
                <a:latin typeface="+mn-lt"/>
                <a:ea typeface="+mn-ea"/>
                <a:cs typeface="+mn-cs"/>
              </a:rPr>
              <a:t> if he has the wealth, Fasting and Hajj again if he has the wealth</a:t>
            </a:r>
          </a:p>
          <a:p>
            <a:r>
              <a:rPr lang="en-GB" sz="1200" kern="1200" dirty="0" smtClean="0">
                <a:solidFill>
                  <a:schemeClr val="tx1"/>
                </a:solidFill>
                <a:latin typeface="+mn-lt"/>
                <a:ea typeface="+mn-ea"/>
                <a:cs typeface="+mn-cs"/>
              </a:rPr>
              <a:t>Before becoming </a:t>
            </a:r>
            <a:r>
              <a:rPr lang="en-GB" sz="1200" kern="1200" dirty="0" err="1" smtClean="0">
                <a:solidFill>
                  <a:schemeClr val="tx1"/>
                </a:solidFill>
                <a:latin typeface="+mn-lt"/>
                <a:ea typeface="+mn-ea"/>
                <a:cs typeface="+mn-cs"/>
              </a:rPr>
              <a:t>baligh</a:t>
            </a:r>
            <a:r>
              <a:rPr lang="en-GB" sz="1200" kern="1200" dirty="0" smtClean="0">
                <a:solidFill>
                  <a:schemeClr val="tx1"/>
                </a:solidFill>
                <a:latin typeface="+mn-lt"/>
                <a:ea typeface="+mn-ea"/>
                <a:cs typeface="+mn-cs"/>
              </a:rPr>
              <a:t> it is important we as parents train our children with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 get them into the routine so that once they are </a:t>
            </a:r>
            <a:r>
              <a:rPr lang="en-GB" sz="1200" kern="1200" dirty="0" err="1" smtClean="0">
                <a:solidFill>
                  <a:schemeClr val="tx1"/>
                </a:solidFill>
                <a:latin typeface="+mn-lt"/>
                <a:ea typeface="+mn-ea"/>
                <a:cs typeface="+mn-cs"/>
              </a:rPr>
              <a:t>baaligh</a:t>
            </a:r>
            <a:r>
              <a:rPr lang="en-GB" sz="1200" kern="1200" dirty="0" smtClean="0">
                <a:solidFill>
                  <a:schemeClr val="tx1"/>
                </a:solidFill>
                <a:latin typeface="+mn-lt"/>
                <a:ea typeface="+mn-ea"/>
                <a:cs typeface="+mn-cs"/>
              </a:rPr>
              <a:t> never have to worry about them being </a:t>
            </a:r>
            <a:r>
              <a:rPr lang="en-GB" sz="1200" kern="1200" dirty="0" err="1" smtClean="0">
                <a:solidFill>
                  <a:schemeClr val="tx1"/>
                </a:solidFill>
                <a:latin typeface="+mn-lt"/>
                <a:ea typeface="+mn-ea"/>
                <a:cs typeface="+mn-cs"/>
              </a:rPr>
              <a:t>puntucal</a:t>
            </a:r>
            <a:r>
              <a:rPr lang="en-GB" sz="1200" kern="1200" dirty="0" smtClean="0">
                <a:solidFill>
                  <a:schemeClr val="tx1"/>
                </a:solidFill>
                <a:latin typeface="+mn-lt"/>
                <a:ea typeface="+mn-ea"/>
                <a:cs typeface="+mn-cs"/>
              </a:rPr>
              <a:t> with </a:t>
            </a:r>
            <a:r>
              <a:rPr lang="en-GB" sz="1200" kern="1200" dirty="0" err="1" smtClean="0">
                <a:solidFill>
                  <a:schemeClr val="tx1"/>
                </a:solidFill>
                <a:latin typeface="+mn-lt"/>
                <a:ea typeface="+mn-ea"/>
                <a:cs typeface="+mn-cs"/>
              </a:rPr>
              <a:t>namaz</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مروا أولادكم بالصلاة وهم أبناء سبع سنين، </a:t>
            </a:r>
            <a:r>
              <a:rPr lang="en-GB" sz="1200" kern="1200" dirty="0" smtClean="0">
                <a:solidFill>
                  <a:schemeClr val="tx1"/>
                </a:solidFill>
                <a:latin typeface="+mn-lt"/>
                <a:ea typeface="+mn-ea"/>
                <a:cs typeface="+mn-cs"/>
              </a:rPr>
              <a:t> (Abu </a:t>
            </a:r>
            <a:r>
              <a:rPr lang="en-GB" sz="1200" kern="1200" dirty="0" err="1" smtClean="0">
                <a:solidFill>
                  <a:schemeClr val="tx1"/>
                </a:solidFill>
                <a:latin typeface="+mn-lt"/>
                <a:ea typeface="+mn-ea"/>
                <a:cs typeface="+mn-cs"/>
              </a:rPr>
              <a:t>Dawud</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If you only try getting them into routine later on (after </a:t>
            </a:r>
            <a:r>
              <a:rPr lang="en-GB" sz="1200" kern="1200" dirty="0" err="1" smtClean="0">
                <a:solidFill>
                  <a:schemeClr val="tx1"/>
                </a:solidFill>
                <a:latin typeface="+mn-lt"/>
                <a:ea typeface="+mn-ea"/>
                <a:cs typeface="+mn-cs"/>
              </a:rPr>
              <a:t>baligh</a:t>
            </a:r>
            <a:r>
              <a:rPr lang="en-GB" sz="1200" kern="1200" dirty="0" smtClean="0">
                <a:solidFill>
                  <a:schemeClr val="tx1"/>
                </a:solidFill>
                <a:latin typeface="+mn-lt"/>
                <a:ea typeface="+mn-ea"/>
                <a:cs typeface="+mn-cs"/>
              </a:rPr>
              <a:t>) , then will have so many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to make up, </a:t>
            </a:r>
            <a:r>
              <a:rPr lang="en-GB" sz="1200" kern="1200" dirty="0" err="1" smtClean="0">
                <a:solidFill>
                  <a:schemeClr val="tx1"/>
                </a:solidFill>
                <a:latin typeface="+mn-lt"/>
                <a:ea typeface="+mn-ea"/>
                <a:cs typeface="+mn-cs"/>
              </a:rPr>
              <a:t>i.e</a:t>
            </a:r>
            <a:r>
              <a:rPr lang="en-GB" sz="1200" kern="1200" dirty="0" smtClean="0">
                <a:solidFill>
                  <a:schemeClr val="tx1"/>
                </a:solidFill>
                <a:latin typeface="+mn-lt"/>
                <a:ea typeface="+mn-ea"/>
                <a:cs typeface="+mn-cs"/>
              </a:rPr>
              <a:t> will have to do </a:t>
            </a:r>
            <a:r>
              <a:rPr lang="en-GB" sz="1200" kern="1200" dirty="0" err="1" smtClean="0">
                <a:solidFill>
                  <a:schemeClr val="tx1"/>
                </a:solidFill>
                <a:latin typeface="+mn-lt"/>
                <a:ea typeface="+mn-ea"/>
                <a:cs typeface="+mn-cs"/>
              </a:rPr>
              <a:t>qadha</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With anything we train our children form before. When it comes to the most important thing which is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after </a:t>
            </a:r>
            <a:r>
              <a:rPr lang="en-GB" sz="1200" kern="1200" dirty="0" err="1" smtClean="0">
                <a:solidFill>
                  <a:schemeClr val="tx1"/>
                </a:solidFill>
                <a:latin typeface="+mn-lt"/>
                <a:ea typeface="+mn-ea"/>
                <a:cs typeface="+mn-cs"/>
              </a:rPr>
              <a:t>imaan</a:t>
            </a:r>
            <a:r>
              <a:rPr lang="en-GB" sz="1200" kern="1200" dirty="0" smtClean="0">
                <a:solidFill>
                  <a:schemeClr val="tx1"/>
                </a:solidFill>
                <a:latin typeface="+mn-lt"/>
                <a:ea typeface="+mn-ea"/>
                <a:cs typeface="+mn-cs"/>
              </a:rPr>
              <a:t>, why is there no training? After </a:t>
            </a:r>
            <a:r>
              <a:rPr lang="en-GB" sz="1200" kern="1200" dirty="0" err="1" smtClean="0">
                <a:solidFill>
                  <a:schemeClr val="tx1"/>
                </a:solidFill>
                <a:latin typeface="+mn-lt"/>
                <a:ea typeface="+mn-ea"/>
                <a:cs typeface="+mn-cs"/>
              </a:rPr>
              <a:t>baaligh</a:t>
            </a:r>
            <a:r>
              <a:rPr lang="en-GB" sz="1200" kern="1200" dirty="0" smtClean="0">
                <a:solidFill>
                  <a:schemeClr val="tx1"/>
                </a:solidFill>
                <a:latin typeface="+mn-lt"/>
                <a:ea typeface="+mn-ea"/>
                <a:cs typeface="+mn-cs"/>
              </a:rPr>
              <a:t> you always have to read </a:t>
            </a:r>
            <a:r>
              <a:rPr lang="en-GB" sz="1200" kern="1200" dirty="0" err="1" smtClean="0">
                <a:solidFill>
                  <a:schemeClr val="tx1"/>
                </a:solidFill>
                <a:latin typeface="+mn-lt"/>
                <a:ea typeface="+mn-ea"/>
                <a:cs typeface="+mn-cs"/>
              </a:rPr>
              <a:t>naamaz</a:t>
            </a:r>
            <a:r>
              <a:rPr lang="en-GB" sz="1200" kern="1200" dirty="0" smtClean="0">
                <a:solidFill>
                  <a:schemeClr val="tx1"/>
                </a:solidFill>
                <a:latin typeface="+mn-lt"/>
                <a:ea typeface="+mn-ea"/>
                <a:cs typeface="+mn-cs"/>
              </a:rPr>
              <a:t>, whether you are at home, travelling . even ill people. Different </a:t>
            </a:r>
            <a:r>
              <a:rPr lang="en-GB" sz="1200" kern="1200" dirty="0" err="1" smtClean="0">
                <a:solidFill>
                  <a:schemeClr val="tx1"/>
                </a:solidFill>
                <a:latin typeface="+mn-lt"/>
                <a:ea typeface="+mn-ea"/>
                <a:cs typeface="+mn-cs"/>
              </a:rPr>
              <a:t>babs</a:t>
            </a:r>
            <a:r>
              <a:rPr lang="en-GB" sz="1200" kern="1200" dirty="0" smtClean="0">
                <a:solidFill>
                  <a:schemeClr val="tx1"/>
                </a:solidFill>
                <a:latin typeface="+mn-lt"/>
                <a:ea typeface="+mn-ea"/>
                <a:cs typeface="+mn-cs"/>
              </a:rPr>
              <a:t> in books of </a:t>
            </a:r>
            <a:r>
              <a:rPr lang="en-GB" sz="1200" kern="1200" dirty="0" err="1" smtClean="0">
                <a:solidFill>
                  <a:schemeClr val="tx1"/>
                </a:solidFill>
                <a:latin typeface="+mn-lt"/>
                <a:ea typeface="+mn-ea"/>
                <a:cs typeface="+mn-cs"/>
              </a:rPr>
              <a:t>fiqh</a:t>
            </a:r>
            <a:r>
              <a:rPr lang="en-GB" sz="1200" kern="1200" dirty="0" smtClean="0">
                <a:solidFill>
                  <a:schemeClr val="tx1"/>
                </a:solidFill>
                <a:latin typeface="+mn-lt"/>
                <a:ea typeface="+mn-ea"/>
                <a:cs typeface="+mn-cs"/>
              </a:rPr>
              <a:t>.</a:t>
            </a:r>
          </a:p>
          <a:p>
            <a:r>
              <a:rPr lang="en-GB" sz="1200" kern="1200" dirty="0" err="1" smtClean="0">
                <a:solidFill>
                  <a:schemeClr val="tx1"/>
                </a:solidFill>
                <a:latin typeface="+mn-lt"/>
                <a:ea typeface="+mn-ea"/>
                <a:cs typeface="+mn-cs"/>
              </a:rPr>
              <a:t>Ibn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jarhad</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hadith</a:t>
            </a:r>
            <a:r>
              <a:rPr lang="en-GB" sz="1200" kern="1200" dirty="0" smtClean="0">
                <a:solidFill>
                  <a:schemeClr val="tx1"/>
                </a:solidFill>
                <a:latin typeface="+mn-lt"/>
                <a:ea typeface="+mn-ea"/>
                <a:cs typeface="+mn-cs"/>
              </a:rPr>
              <a:t> being </a:t>
            </a:r>
            <a:r>
              <a:rPr lang="en-GB" sz="1200" b="1" kern="1200" dirty="0" smtClean="0">
                <a:solidFill>
                  <a:schemeClr val="tx1"/>
                </a:solidFill>
                <a:latin typeface="+mn-lt"/>
                <a:ea typeface="+mn-ea"/>
                <a:cs typeface="+mn-cs"/>
              </a:rPr>
              <a:t>Narrated by Abu </a:t>
            </a:r>
            <a:r>
              <a:rPr lang="en-GB" sz="1200" b="1" kern="1200" dirty="0" err="1" smtClean="0">
                <a:solidFill>
                  <a:schemeClr val="tx1"/>
                </a:solidFill>
                <a:latin typeface="+mn-lt"/>
                <a:ea typeface="+mn-ea"/>
                <a:cs typeface="+mn-cs"/>
              </a:rPr>
              <a:t>Az-Zinad</a:t>
            </a:r>
            <a:r>
              <a:rPr lang="en-GB" sz="1200" b="1"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Football have to very careful. With shorts the </a:t>
            </a:r>
            <a:r>
              <a:rPr lang="en-GB" sz="1200" kern="1200" dirty="0" err="1" smtClean="0">
                <a:solidFill>
                  <a:schemeClr val="tx1"/>
                </a:solidFill>
                <a:latin typeface="+mn-lt"/>
                <a:ea typeface="+mn-ea"/>
                <a:cs typeface="+mn-cs"/>
              </a:rPr>
              <a:t>Satr</a:t>
            </a:r>
            <a:r>
              <a:rPr lang="en-GB" sz="1200" kern="1200" dirty="0" smtClean="0">
                <a:solidFill>
                  <a:schemeClr val="tx1"/>
                </a:solidFill>
                <a:latin typeface="+mn-lt"/>
                <a:ea typeface="+mn-ea"/>
                <a:cs typeface="+mn-cs"/>
              </a:rPr>
              <a:t> is exposed.</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3</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31</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There are two ways of doing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 only the </a:t>
            </a:r>
            <a:r>
              <a:rPr lang="en-GB" sz="1200" kern="1200" dirty="0" err="1" smtClean="0">
                <a:solidFill>
                  <a:schemeClr val="tx1"/>
                </a:solidFill>
                <a:latin typeface="+mn-lt"/>
                <a:ea typeface="+mn-ea"/>
                <a:cs typeface="+mn-cs"/>
              </a:rPr>
              <a:t>faraadih</a:t>
            </a:r>
            <a:r>
              <a:rPr lang="en-GB" sz="1200" kern="1200" dirty="0" smtClean="0">
                <a:solidFill>
                  <a:schemeClr val="tx1"/>
                </a:solidFill>
                <a:latin typeface="+mn-lt"/>
                <a:ea typeface="+mn-ea"/>
                <a:cs typeface="+mn-cs"/>
              </a:rPr>
              <a:t> or the </a:t>
            </a:r>
            <a:r>
              <a:rPr lang="en-GB" sz="1200" kern="1200" dirty="0" err="1" smtClean="0">
                <a:solidFill>
                  <a:schemeClr val="tx1"/>
                </a:solidFill>
                <a:latin typeface="+mn-lt"/>
                <a:ea typeface="+mn-ea"/>
                <a:cs typeface="+mn-cs"/>
              </a:rPr>
              <a:t>sunnat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wa</a:t>
            </a:r>
            <a:r>
              <a:rPr lang="en-GB" sz="1200" kern="1200" dirty="0" smtClean="0">
                <a:solidFill>
                  <a:schemeClr val="tx1"/>
                </a:solidFill>
                <a:latin typeface="+mn-lt"/>
                <a:ea typeface="+mn-ea"/>
                <a:cs typeface="+mn-cs"/>
              </a:rPr>
              <a:t>. We should always try to do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in accordance to the </a:t>
            </a:r>
            <a:r>
              <a:rPr lang="en-GB" sz="1200" kern="1200" dirty="0" err="1" smtClean="0">
                <a:solidFill>
                  <a:schemeClr val="tx1"/>
                </a:solidFill>
                <a:latin typeface="+mn-lt"/>
                <a:ea typeface="+mn-ea"/>
                <a:cs typeface="+mn-cs"/>
              </a:rPr>
              <a:t>sunnah</a:t>
            </a:r>
            <a:r>
              <a:rPr lang="en-GB" sz="1200" kern="1200" dirty="0" smtClean="0">
                <a:solidFill>
                  <a:schemeClr val="tx1"/>
                </a:solidFill>
                <a:latin typeface="+mn-lt"/>
                <a:ea typeface="+mn-ea"/>
                <a:cs typeface="+mn-cs"/>
              </a:rPr>
              <a:t>.</a:t>
            </a:r>
          </a:p>
          <a:p>
            <a:r>
              <a:rPr lang="en-GB" dirty="0" err="1" smtClean="0"/>
              <a:t>Sunnah</a:t>
            </a:r>
            <a:r>
              <a:rPr lang="en-GB" dirty="0" smtClean="0"/>
              <a:t> coming on next slide.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Scalp -the skin covering the head, excluding the face</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32</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We must have the intention that we are doing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to remove our state of impurity. This does not have to be verbal as long as we know why we are doing this action. One should make </a:t>
            </a:r>
            <a:r>
              <a:rPr lang="en-GB" sz="1200" kern="1200" dirty="0" err="1" smtClean="0">
                <a:solidFill>
                  <a:schemeClr val="tx1"/>
                </a:solidFill>
                <a:latin typeface="+mn-lt"/>
                <a:ea typeface="+mn-ea"/>
                <a:cs typeface="+mn-cs"/>
              </a:rPr>
              <a:t>niyyat</a:t>
            </a:r>
            <a:r>
              <a:rPr lang="en-GB" sz="1200" kern="1200" dirty="0" smtClean="0">
                <a:solidFill>
                  <a:schemeClr val="tx1"/>
                </a:solidFill>
                <a:latin typeface="+mn-lt"/>
                <a:ea typeface="+mn-ea"/>
                <a:cs typeface="+mn-cs"/>
              </a:rPr>
              <a:t> whether it’s a </a:t>
            </a:r>
            <a:r>
              <a:rPr lang="en-GB" sz="1200" kern="1200" dirty="0" err="1" smtClean="0">
                <a:solidFill>
                  <a:schemeClr val="tx1"/>
                </a:solidFill>
                <a:latin typeface="+mn-lt"/>
                <a:ea typeface="+mn-ea"/>
                <a:cs typeface="+mn-cs"/>
              </a:rPr>
              <a:t>fardh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or </a:t>
            </a:r>
            <a:r>
              <a:rPr lang="en-GB" sz="1200" kern="1200" dirty="0" err="1" smtClean="0">
                <a:solidFill>
                  <a:schemeClr val="tx1"/>
                </a:solidFill>
                <a:latin typeface="+mn-lt"/>
                <a:ea typeface="+mn-ea"/>
                <a:cs typeface="+mn-cs"/>
              </a:rPr>
              <a:t>sunnat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33</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Explain </a:t>
            </a:r>
            <a:r>
              <a:rPr lang="en-GB" sz="1200" kern="1200" dirty="0" err="1" smtClean="0">
                <a:solidFill>
                  <a:schemeClr val="tx1"/>
                </a:solidFill>
                <a:latin typeface="+mn-lt"/>
                <a:ea typeface="+mn-ea"/>
                <a:cs typeface="+mn-cs"/>
              </a:rPr>
              <a:t>maa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mustamal</a:t>
            </a:r>
            <a:r>
              <a:rPr lang="en-GB" sz="1200" kern="1200" dirty="0" smtClean="0">
                <a:solidFill>
                  <a:schemeClr val="tx1"/>
                </a:solidFill>
                <a:latin typeface="+mn-lt"/>
                <a:ea typeface="+mn-ea"/>
                <a:cs typeface="+mn-cs"/>
              </a:rPr>
              <a:t> (used water). Initially Imam Abu Hanifah would say this is impure because he could see people sins being washed away.</a:t>
            </a:r>
          </a:p>
          <a:p>
            <a:r>
              <a:rPr lang="en-GB" sz="1200" kern="1200" dirty="0" err="1" smtClean="0">
                <a:solidFill>
                  <a:schemeClr val="tx1"/>
                </a:solidFill>
                <a:latin typeface="+mn-lt"/>
                <a:ea typeface="+mn-ea"/>
                <a:cs typeface="+mn-cs"/>
              </a:rPr>
              <a:t>jild</a:t>
            </a:r>
            <a:r>
              <a:rPr lang="en-GB" sz="1200" kern="1200" dirty="0" smtClean="0">
                <a:solidFill>
                  <a:schemeClr val="tx1"/>
                </a:solidFill>
                <a:latin typeface="+mn-lt"/>
                <a:ea typeface="+mn-ea"/>
                <a:cs typeface="+mn-cs"/>
              </a:rPr>
              <a:t> 1 </a:t>
            </a:r>
            <a:r>
              <a:rPr lang="en-GB" sz="1200" kern="1200" dirty="0" err="1" smtClean="0">
                <a:solidFill>
                  <a:schemeClr val="tx1"/>
                </a:solidFill>
                <a:latin typeface="+mn-lt"/>
                <a:ea typeface="+mn-ea"/>
                <a:cs typeface="+mn-cs"/>
              </a:rPr>
              <a:t>hidayah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bushra</a:t>
            </a:r>
            <a:r>
              <a:rPr lang="en-GB" sz="1200" kern="1200" dirty="0" smtClean="0">
                <a:solidFill>
                  <a:schemeClr val="tx1"/>
                </a:solidFill>
                <a:latin typeface="+mn-lt"/>
                <a:ea typeface="+mn-ea"/>
                <a:cs typeface="+mn-cs"/>
              </a:rPr>
              <a:t> page 60. Imam </a:t>
            </a:r>
            <a:r>
              <a:rPr lang="en-GB" sz="1200" kern="1200" dirty="0" err="1" smtClean="0">
                <a:solidFill>
                  <a:schemeClr val="tx1"/>
                </a:solidFill>
                <a:latin typeface="+mn-lt"/>
                <a:ea typeface="+mn-ea"/>
                <a:cs typeface="+mn-cs"/>
              </a:rPr>
              <a:t>abu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hanfiahs</a:t>
            </a:r>
            <a:r>
              <a:rPr lang="en-GB" sz="1200" kern="1200" dirty="0" smtClean="0">
                <a:solidFill>
                  <a:schemeClr val="tx1"/>
                </a:solidFill>
                <a:latin typeface="+mn-lt"/>
                <a:ea typeface="+mn-ea"/>
                <a:cs typeface="+mn-cs"/>
              </a:rPr>
              <a:t> opinion n </a:t>
            </a:r>
            <a:r>
              <a:rPr lang="en-GB" sz="1200" kern="1200" dirty="0" err="1" smtClean="0">
                <a:solidFill>
                  <a:schemeClr val="tx1"/>
                </a:solidFill>
                <a:latin typeface="+mn-lt"/>
                <a:ea typeface="+mn-ea"/>
                <a:cs typeface="+mn-cs"/>
              </a:rPr>
              <a:t>maa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mustamal</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Print out slide</a:t>
            </a:r>
            <a:r>
              <a:rPr lang="en-GB" sz="1200" kern="1200" baseline="0" dirty="0" smtClean="0">
                <a:solidFill>
                  <a:schemeClr val="tx1"/>
                </a:solidFill>
                <a:latin typeface="+mn-lt"/>
                <a:ea typeface="+mn-ea"/>
                <a:cs typeface="+mn-cs"/>
              </a:rPr>
              <a:t> 34 info separately form word document.</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34</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Bearing in mind that there are differences among the jurists as regards gold teeth, one should abstain from fitting them unnecessarily. If he has already fitted them and it is difficult to remove them, they will be considered to be a part of the body.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will therefore not be affected.</a:t>
            </a:r>
          </a:p>
          <a:p>
            <a:r>
              <a:rPr lang="en-GB" sz="1200" i="1" kern="1200" dirty="0" smtClean="0">
                <a:solidFill>
                  <a:schemeClr val="tx1"/>
                </a:solidFill>
                <a:latin typeface="+mn-lt"/>
                <a:ea typeface="+mn-ea"/>
                <a:cs typeface="+mn-cs"/>
              </a:rPr>
              <a:t>…If he is wearing a loin-cloth or sheet, there will be no harm in facing the </a:t>
            </a:r>
            <a:r>
              <a:rPr lang="en-GB" sz="1200" i="1" kern="1200" dirty="0" err="1" smtClean="0">
                <a:solidFill>
                  <a:schemeClr val="tx1"/>
                </a:solidFill>
                <a:latin typeface="+mn-lt"/>
                <a:ea typeface="+mn-ea"/>
                <a:cs typeface="+mn-cs"/>
              </a:rPr>
              <a:t>qiblah</a:t>
            </a:r>
            <a:r>
              <a:rPr lang="en-GB" sz="1200" i="1"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To sum up, we learn from the above texts that if a person is naked while bathing, it is preferable not to face the </a:t>
            </a:r>
            <a:r>
              <a:rPr lang="en-GB" sz="1200" kern="1200" dirty="0" err="1" smtClean="0">
                <a:solidFill>
                  <a:schemeClr val="tx1"/>
                </a:solidFill>
                <a:latin typeface="+mn-lt"/>
                <a:ea typeface="+mn-ea"/>
                <a:cs typeface="+mn-cs"/>
              </a:rPr>
              <a:t>qiblah</a:t>
            </a:r>
            <a:r>
              <a:rPr lang="en-GB" sz="1200" kern="1200" dirty="0" smtClean="0">
                <a:solidFill>
                  <a:schemeClr val="tx1"/>
                </a:solidFill>
                <a:latin typeface="+mn-lt"/>
                <a:ea typeface="+mn-ea"/>
                <a:cs typeface="+mn-cs"/>
              </a:rPr>
              <a:t>. According to the </a:t>
            </a:r>
            <a:r>
              <a:rPr lang="en-GB" sz="1200" kern="1200" dirty="0" err="1" smtClean="0">
                <a:solidFill>
                  <a:schemeClr val="tx1"/>
                </a:solidFill>
                <a:latin typeface="+mn-lt"/>
                <a:ea typeface="+mn-ea"/>
                <a:cs typeface="+mn-cs"/>
              </a:rPr>
              <a:t>Hanafīs</a:t>
            </a:r>
            <a:r>
              <a:rPr lang="en-GB" sz="1200" kern="1200" dirty="0" smtClean="0">
                <a:solidFill>
                  <a:schemeClr val="tx1"/>
                </a:solidFill>
                <a:latin typeface="+mn-lt"/>
                <a:ea typeface="+mn-ea"/>
                <a:cs typeface="+mn-cs"/>
              </a:rPr>
              <a:t>, it will be </a:t>
            </a:r>
            <a:r>
              <a:rPr lang="en-GB" sz="1200" kern="1200" dirty="0" err="1" smtClean="0">
                <a:solidFill>
                  <a:schemeClr val="tx1"/>
                </a:solidFill>
                <a:latin typeface="+mn-lt"/>
                <a:ea typeface="+mn-ea"/>
                <a:cs typeface="+mn-cs"/>
              </a:rPr>
              <a:t>makrūh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tanzīhī</a:t>
            </a:r>
            <a:r>
              <a:rPr lang="en-GB" sz="1200" kern="1200" dirty="0" smtClean="0">
                <a:solidFill>
                  <a:schemeClr val="tx1"/>
                </a:solidFill>
                <a:latin typeface="+mn-lt"/>
                <a:ea typeface="+mn-ea"/>
                <a:cs typeface="+mn-cs"/>
              </a:rPr>
              <a:t> or inappropriate to face the </a:t>
            </a:r>
            <a:r>
              <a:rPr lang="en-GB" sz="1200" kern="1200" dirty="0" err="1" smtClean="0">
                <a:solidFill>
                  <a:schemeClr val="tx1"/>
                </a:solidFill>
                <a:latin typeface="+mn-lt"/>
                <a:ea typeface="+mn-ea"/>
                <a:cs typeface="+mn-cs"/>
              </a:rPr>
              <a:t>qiblah</a:t>
            </a:r>
            <a:r>
              <a:rPr lang="en-GB" sz="1200" kern="1200" dirty="0" smtClean="0">
                <a:solidFill>
                  <a:schemeClr val="tx1"/>
                </a:solidFill>
                <a:latin typeface="+mn-lt"/>
                <a:ea typeface="+mn-ea"/>
                <a:cs typeface="+mn-cs"/>
              </a:rPr>
              <a:t> in such a condition.</a:t>
            </a:r>
          </a:p>
          <a:p>
            <a:r>
              <a:rPr lang="en-GB" sz="1200" kern="1200" dirty="0" err="1" smtClean="0">
                <a:solidFill>
                  <a:schemeClr val="tx1"/>
                </a:solidFill>
                <a:latin typeface="+mn-lt"/>
                <a:ea typeface="+mn-ea"/>
                <a:cs typeface="+mn-cs"/>
              </a:rPr>
              <a:t>Allāh</a:t>
            </a:r>
            <a:r>
              <a:rPr lang="en-GB" sz="1200"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ta‛ālā</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knows best</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35</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First </a:t>
            </a:r>
            <a:r>
              <a:rPr lang="en-GB" sz="1200" kern="1200" dirty="0" err="1" smtClean="0">
                <a:solidFill>
                  <a:schemeClr val="tx1"/>
                </a:solidFill>
                <a:latin typeface="+mn-lt"/>
                <a:ea typeface="+mn-ea"/>
                <a:cs typeface="+mn-cs"/>
              </a:rPr>
              <a:t>hadith</a:t>
            </a:r>
            <a:r>
              <a:rPr lang="en-GB" sz="1200" kern="1200" dirty="0" smtClean="0">
                <a:solidFill>
                  <a:schemeClr val="tx1"/>
                </a:solidFill>
                <a:latin typeface="+mn-lt"/>
                <a:ea typeface="+mn-ea"/>
                <a:cs typeface="+mn-cs"/>
              </a:rPr>
              <a:t> references – </a:t>
            </a:r>
            <a:r>
              <a:rPr lang="en-GB" sz="1200" kern="1200" dirty="0" err="1" smtClean="0">
                <a:solidFill>
                  <a:schemeClr val="tx1"/>
                </a:solidFill>
                <a:latin typeface="+mn-lt"/>
                <a:ea typeface="+mn-ea"/>
                <a:cs typeface="+mn-cs"/>
              </a:rPr>
              <a:t>ibn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majjah</a:t>
            </a:r>
            <a:r>
              <a:rPr lang="en-GB" sz="1200" kern="1200" dirty="0" smtClean="0">
                <a:solidFill>
                  <a:schemeClr val="tx1"/>
                </a:solidFill>
                <a:latin typeface="+mn-lt"/>
                <a:ea typeface="+mn-ea"/>
                <a:cs typeface="+mn-cs"/>
              </a:rPr>
              <a:t> , </a:t>
            </a:r>
            <a:r>
              <a:rPr lang="en-GB" sz="1200" kern="1200" dirty="0" err="1" smtClean="0">
                <a:solidFill>
                  <a:schemeClr val="tx1"/>
                </a:solidFill>
                <a:latin typeface="+mn-lt"/>
                <a:ea typeface="+mn-ea"/>
                <a:cs typeface="+mn-cs"/>
              </a:rPr>
              <a:t>bayhaqee</a:t>
            </a:r>
            <a:r>
              <a:rPr lang="en-GB" sz="1200" kern="1200" dirty="0" smtClean="0">
                <a:solidFill>
                  <a:schemeClr val="tx1"/>
                </a:solidFill>
                <a:latin typeface="+mn-lt"/>
                <a:ea typeface="+mn-ea"/>
                <a:cs typeface="+mn-cs"/>
              </a:rPr>
              <a:t> , </a:t>
            </a:r>
            <a:r>
              <a:rPr lang="en-GB" sz="1200" kern="1200" dirty="0" err="1" smtClean="0">
                <a:solidFill>
                  <a:schemeClr val="tx1"/>
                </a:solidFill>
                <a:latin typeface="+mn-lt"/>
                <a:ea typeface="+mn-ea"/>
                <a:cs typeface="+mn-cs"/>
              </a:rPr>
              <a:t>abu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dawud</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tirmidhi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Musannaf</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ibn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abi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shaybah</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Second </a:t>
            </a:r>
            <a:r>
              <a:rPr lang="en-GB" sz="1200" kern="1200" dirty="0" err="1" smtClean="0">
                <a:solidFill>
                  <a:schemeClr val="tx1"/>
                </a:solidFill>
                <a:latin typeface="+mn-lt"/>
                <a:ea typeface="+mn-ea"/>
                <a:cs typeface="+mn-cs"/>
              </a:rPr>
              <a:t>hadith</a:t>
            </a:r>
            <a:r>
              <a:rPr lang="en-GB" sz="1200" kern="1200" dirty="0" smtClean="0">
                <a:solidFill>
                  <a:schemeClr val="tx1"/>
                </a:solidFill>
                <a:latin typeface="+mn-lt"/>
                <a:ea typeface="+mn-ea"/>
                <a:cs typeface="+mn-cs"/>
              </a:rPr>
              <a:t> </a:t>
            </a:r>
            <a:r>
              <a:rPr lang="ar-SA" sz="1200" b="1" kern="1200" dirty="0" smtClean="0">
                <a:solidFill>
                  <a:schemeClr val="tx1"/>
                </a:solidFill>
                <a:latin typeface="+mn-lt"/>
                <a:ea typeface="+mn-ea"/>
                <a:cs typeface="+mn-cs"/>
              </a:rPr>
              <a:t>«</a:t>
            </a:r>
            <a:r>
              <a:rPr lang="ar-SA" sz="1200" kern="1200" dirty="0" smtClean="0">
                <a:solidFill>
                  <a:schemeClr val="tx1"/>
                </a:solidFill>
                <a:latin typeface="+mn-lt"/>
                <a:ea typeface="+mn-ea"/>
                <a:cs typeface="+mn-cs"/>
              </a:rPr>
              <a:t>لَيْسَ عَلَيْكُمْ فِي غَسْلِ مَيِّتِكُمْ غُسْلٌ إِذَا غَسَّلْتُمُوهُ، فَإِنَّ مَيِّتَكُمْ لَيْسَ بِنَجَسٍ فَحَسْبُكُمْ أَنْ تَغْسِلُوا أَيْدِيَكُمْ»</a:t>
            </a:r>
            <a:endParaRPr lang="en-GB" sz="1200" kern="1200" dirty="0" smtClean="0">
              <a:solidFill>
                <a:schemeClr val="tx1"/>
              </a:solidFill>
              <a:latin typeface="+mn-lt"/>
              <a:ea typeface="+mn-ea"/>
              <a:cs typeface="+mn-cs"/>
            </a:endParaRPr>
          </a:p>
          <a:p>
            <a:r>
              <a:rPr lang="ar-SA"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ar-SA" sz="1200" kern="1200" dirty="0" smtClean="0">
                <a:solidFill>
                  <a:schemeClr val="tx1"/>
                </a:solidFill>
                <a:latin typeface="+mn-lt"/>
                <a:ea typeface="+mn-ea"/>
                <a:cs typeface="+mn-cs"/>
              </a:rPr>
              <a:t>وقال</a:t>
            </a:r>
            <a:r>
              <a:rPr lang="en-GB"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ہذا حديث صحيح على شرط البخاری</a:t>
            </a:r>
            <a:r>
              <a:rPr lang="en-GB"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وأيضاً رواہ</a:t>
            </a:r>
            <a:endParaRPr lang="en-GB" sz="1200" kern="1200" dirty="0" smtClean="0">
              <a:solidFill>
                <a:schemeClr val="tx1"/>
              </a:solidFill>
              <a:latin typeface="+mn-lt"/>
              <a:ea typeface="+mn-ea"/>
              <a:cs typeface="+mn-cs"/>
            </a:endParaRPr>
          </a:p>
          <a:p>
            <a:r>
              <a:rPr lang="ar-SA" sz="1200" kern="1200" dirty="0" smtClean="0">
                <a:solidFill>
                  <a:schemeClr val="tx1"/>
                </a:solidFill>
                <a:latin typeface="+mn-lt"/>
                <a:ea typeface="+mn-ea"/>
                <a:cs typeface="+mn-cs"/>
              </a:rPr>
              <a:t>البيہقى فی الكبری</a:t>
            </a:r>
            <a:r>
              <a:rPr lang="en-GB" sz="1200" kern="1200" dirty="0" smtClean="0">
                <a:solidFill>
                  <a:schemeClr val="tx1"/>
                </a:solidFill>
                <a:latin typeface="+mn-lt"/>
                <a:ea typeface="+mn-ea"/>
                <a:cs typeface="+mn-cs"/>
              </a:rPr>
              <a:t> ) </a:t>
            </a:r>
            <a:r>
              <a:rPr lang="fa-IR" sz="1200" kern="1200" dirty="0" smtClean="0">
                <a:solidFill>
                  <a:schemeClr val="tx1"/>
                </a:solidFill>
                <a:latin typeface="+mn-lt"/>
                <a:ea typeface="+mn-ea"/>
                <a:cs typeface="+mn-cs"/>
              </a:rPr>
              <a:t>۱۵۱۶</a:t>
            </a:r>
            <a:r>
              <a:rPr lang="en-GB"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 والدارقطنی</a:t>
            </a:r>
            <a:r>
              <a:rPr lang="en-GB" sz="1200" kern="1200" dirty="0" smtClean="0">
                <a:solidFill>
                  <a:schemeClr val="tx1"/>
                </a:solidFill>
                <a:latin typeface="+mn-lt"/>
                <a:ea typeface="+mn-ea"/>
                <a:cs typeface="+mn-cs"/>
              </a:rPr>
              <a:t> ) </a:t>
            </a:r>
            <a:r>
              <a:rPr lang="fa-IR" sz="1200" kern="1200" dirty="0" smtClean="0">
                <a:solidFill>
                  <a:schemeClr val="tx1"/>
                </a:solidFill>
                <a:latin typeface="+mn-lt"/>
                <a:ea typeface="+mn-ea"/>
                <a:cs typeface="+mn-cs"/>
              </a:rPr>
              <a:t>۲</a:t>
            </a:r>
            <a:r>
              <a:rPr lang="en-GB" sz="1200" kern="1200" dirty="0" smtClean="0">
                <a:solidFill>
                  <a:schemeClr val="tx1"/>
                </a:solidFill>
                <a:latin typeface="+mn-lt"/>
                <a:ea typeface="+mn-ea"/>
                <a:cs typeface="+mn-cs"/>
              </a:rPr>
              <a:t> / </a:t>
            </a:r>
            <a:r>
              <a:rPr lang="fa-IR" sz="1200" kern="1200" dirty="0" smtClean="0">
                <a:solidFill>
                  <a:schemeClr val="tx1"/>
                </a:solidFill>
                <a:latin typeface="+mn-lt"/>
                <a:ea typeface="+mn-ea"/>
                <a:cs typeface="+mn-cs"/>
              </a:rPr>
              <a:t>۷۶</a:t>
            </a:r>
            <a:endParaRPr lang="en-GB"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Ibn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umar</a:t>
            </a:r>
            <a:r>
              <a:rPr lang="en-GB" sz="1200" kern="1200" dirty="0" smtClean="0">
                <a:solidFill>
                  <a:schemeClr val="tx1"/>
                </a:solidFill>
                <a:latin typeface="+mn-lt"/>
                <a:ea typeface="+mn-ea"/>
                <a:cs typeface="+mn-cs"/>
              </a:rPr>
              <a:t> opinion – </a:t>
            </a:r>
            <a:r>
              <a:rPr lang="en-GB" sz="1200" kern="1200" dirty="0" err="1" smtClean="0">
                <a:solidFill>
                  <a:schemeClr val="tx1"/>
                </a:solidFill>
                <a:latin typeface="+mn-lt"/>
                <a:ea typeface="+mn-ea"/>
                <a:cs typeface="+mn-cs"/>
              </a:rPr>
              <a:t>bayhaqi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darequtni</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36</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37</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Someone does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in morning, breaks </a:t>
            </a:r>
            <a:r>
              <a:rPr lang="en-GB" sz="1200" kern="1200" dirty="0" err="1" smtClean="0">
                <a:solidFill>
                  <a:schemeClr val="tx1"/>
                </a:solidFill>
                <a:latin typeface="+mn-lt"/>
                <a:ea typeface="+mn-ea"/>
                <a:cs typeface="+mn-cs"/>
              </a:rPr>
              <a:t>whudu</a:t>
            </a:r>
            <a:r>
              <a:rPr lang="en-GB" sz="1200" kern="1200" dirty="0" smtClean="0">
                <a:solidFill>
                  <a:schemeClr val="tx1"/>
                </a:solidFill>
                <a:latin typeface="+mn-lt"/>
                <a:ea typeface="+mn-ea"/>
                <a:cs typeface="+mn-cs"/>
              </a:rPr>
              <a:t> , then does </a:t>
            </a:r>
            <a:r>
              <a:rPr lang="en-GB" sz="1200" kern="1200" dirty="0" err="1" smtClean="0">
                <a:solidFill>
                  <a:schemeClr val="tx1"/>
                </a:solidFill>
                <a:latin typeface="+mn-lt"/>
                <a:ea typeface="+mn-ea"/>
                <a:cs typeface="+mn-cs"/>
              </a:rPr>
              <a:t>whudu</a:t>
            </a:r>
            <a:r>
              <a:rPr lang="en-GB" sz="1200" kern="1200" dirty="0" smtClean="0">
                <a:solidFill>
                  <a:schemeClr val="tx1"/>
                </a:solidFill>
                <a:latin typeface="+mn-lt"/>
                <a:ea typeface="+mn-ea"/>
                <a:cs typeface="+mn-cs"/>
              </a:rPr>
              <a:t> again , according to Imam </a:t>
            </a:r>
            <a:r>
              <a:rPr lang="en-GB" sz="1200" kern="1200" dirty="0" err="1" smtClean="0">
                <a:solidFill>
                  <a:schemeClr val="tx1"/>
                </a:solidFill>
                <a:latin typeface="+mn-lt"/>
                <a:ea typeface="+mn-ea"/>
                <a:cs typeface="+mn-cs"/>
              </a:rPr>
              <a:t>abu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yusuf</a:t>
            </a:r>
            <a:r>
              <a:rPr lang="en-GB" sz="1200" kern="1200" dirty="0" smtClean="0">
                <a:solidFill>
                  <a:schemeClr val="tx1"/>
                </a:solidFill>
                <a:latin typeface="+mn-lt"/>
                <a:ea typeface="+mn-ea"/>
                <a:cs typeface="+mn-cs"/>
              </a:rPr>
              <a:t> – </a:t>
            </a:r>
            <a:r>
              <a:rPr lang="en-GB" sz="1200" kern="1200" dirty="0" err="1" smtClean="0">
                <a:solidFill>
                  <a:schemeClr val="tx1"/>
                </a:solidFill>
                <a:latin typeface="+mn-lt"/>
                <a:ea typeface="+mn-ea"/>
                <a:cs typeface="+mn-cs"/>
              </a:rPr>
              <a:t>sunnat</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not gained. According to imam </a:t>
            </a:r>
            <a:r>
              <a:rPr lang="en-GB" sz="1200" kern="1200" dirty="0" err="1" smtClean="0">
                <a:solidFill>
                  <a:schemeClr val="tx1"/>
                </a:solidFill>
                <a:latin typeface="+mn-lt"/>
                <a:ea typeface="+mn-ea"/>
                <a:cs typeface="+mn-cs"/>
              </a:rPr>
              <a:t>hasan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ibn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ziyad</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sunat</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gained.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after completing the compulsory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there will be no need to make </a:t>
            </a:r>
            <a:r>
              <a:rPr lang="en-GB" sz="1200" kern="1200" dirty="0" err="1" smtClean="0">
                <a:solidFill>
                  <a:schemeClr val="tx1"/>
                </a:solidFill>
                <a:latin typeface="+mn-lt"/>
                <a:ea typeface="+mn-ea"/>
                <a:cs typeface="+mn-cs"/>
              </a:rPr>
              <a:t>wudhu</a:t>
            </a:r>
            <a:r>
              <a:rPr lang="en-GB" sz="1200" kern="1200" dirty="0" smtClean="0">
                <a:solidFill>
                  <a:schemeClr val="tx1"/>
                </a:solidFill>
                <a:latin typeface="+mn-lt"/>
                <a:ea typeface="+mn-ea"/>
                <a:cs typeface="+mn-cs"/>
              </a:rPr>
              <a:t> again. </a:t>
            </a:r>
            <a:r>
              <a:rPr lang="en-GB" sz="1200" kern="1200" dirty="0" err="1" smtClean="0">
                <a:solidFill>
                  <a:schemeClr val="tx1"/>
                </a:solidFill>
                <a:latin typeface="+mn-lt"/>
                <a:ea typeface="+mn-ea"/>
                <a:cs typeface="+mn-cs"/>
              </a:rPr>
              <a:t>Aaisha</a:t>
            </a:r>
            <a:r>
              <a:rPr lang="en-GB" sz="1200" kern="1200" dirty="0" smtClean="0">
                <a:solidFill>
                  <a:schemeClr val="tx1"/>
                </a:solidFill>
                <a:latin typeface="+mn-lt"/>
                <a:ea typeface="+mn-ea"/>
                <a:cs typeface="+mn-cs"/>
              </a:rPr>
              <a:t> (may Allah be pleased with her) mentions:</a:t>
            </a:r>
          </a:p>
          <a:p>
            <a:r>
              <a:rPr lang="ar-SA" sz="1200" kern="1200" dirty="0" smtClean="0">
                <a:solidFill>
                  <a:schemeClr val="tx1"/>
                </a:solidFill>
                <a:latin typeface="+mn-lt"/>
                <a:ea typeface="+mn-ea"/>
                <a:cs typeface="+mn-cs"/>
              </a:rPr>
              <a:t>قال الإمام أبو داود حدثنا عبد الله بن محمد النفيلى حدثنا زهير حدثنا أبو إسحاق عن الأسود عن عائشة قالت كان رسول الله -صلى الله عليه وسلم- يغتسل ويصلى الركعتين وصلاة الغداة ولا أراه يحدث وضوءا بعد الغسل. (أخرجه أبو داود في سننه (1/ 103</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“The prophet (</a:t>
            </a:r>
            <a:r>
              <a:rPr lang="en-GB" sz="1200" kern="1200" dirty="0" err="1" smtClean="0">
                <a:solidFill>
                  <a:schemeClr val="tx1"/>
                </a:solidFill>
                <a:latin typeface="+mn-lt"/>
                <a:ea typeface="+mn-ea"/>
                <a:cs typeface="+mn-cs"/>
              </a:rPr>
              <a:t>sallallahu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alayhi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sallam</a:t>
            </a:r>
            <a:r>
              <a:rPr lang="en-GB" sz="1200" kern="1200" dirty="0" smtClean="0">
                <a:solidFill>
                  <a:schemeClr val="tx1"/>
                </a:solidFill>
                <a:latin typeface="+mn-lt"/>
                <a:ea typeface="+mn-ea"/>
                <a:cs typeface="+mn-cs"/>
              </a:rPr>
              <a:t>) used to make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and offer two </a:t>
            </a:r>
            <a:r>
              <a:rPr lang="en-GB" sz="1200" kern="1200" dirty="0" err="1" smtClean="0">
                <a:solidFill>
                  <a:schemeClr val="tx1"/>
                </a:solidFill>
                <a:latin typeface="+mn-lt"/>
                <a:ea typeface="+mn-ea"/>
                <a:cs typeface="+mn-cs"/>
              </a:rPr>
              <a:t>rak’ahs</a:t>
            </a:r>
            <a:r>
              <a:rPr lang="en-GB" sz="1200" kern="1200" dirty="0" smtClean="0">
                <a:solidFill>
                  <a:schemeClr val="tx1"/>
                </a:solidFill>
                <a:latin typeface="+mn-lt"/>
                <a:ea typeface="+mn-ea"/>
                <a:cs typeface="+mn-cs"/>
              </a:rPr>
              <a:t> of prayer and the </a:t>
            </a:r>
            <a:r>
              <a:rPr lang="en-GB" sz="1200" kern="1200" dirty="0" err="1" smtClean="0">
                <a:solidFill>
                  <a:schemeClr val="tx1"/>
                </a:solidFill>
                <a:latin typeface="+mn-lt"/>
                <a:ea typeface="+mn-ea"/>
                <a:cs typeface="+mn-cs"/>
              </a:rPr>
              <a:t>Fajr</a:t>
            </a:r>
            <a:r>
              <a:rPr lang="en-GB" sz="1200" kern="1200" dirty="0" smtClean="0">
                <a:solidFill>
                  <a:schemeClr val="tx1"/>
                </a:solidFill>
                <a:latin typeface="+mn-lt"/>
                <a:ea typeface="+mn-ea"/>
                <a:cs typeface="+mn-cs"/>
              </a:rPr>
              <a:t> prayer. I do not think he performed ablution afresh after making the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Sunan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Abi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Dawud</a:t>
            </a:r>
            <a:r>
              <a:rPr lang="en-GB" sz="1200" kern="1200" dirty="0" smtClean="0">
                <a:solidFill>
                  <a:schemeClr val="tx1"/>
                </a:solidFill>
                <a:latin typeface="+mn-lt"/>
                <a:ea typeface="+mn-ea"/>
                <a:cs typeface="+mn-cs"/>
              </a:rPr>
              <a:t>, 1/103)</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fact, in the narration of al-</a:t>
            </a:r>
            <a:r>
              <a:rPr lang="en-GB" sz="1200" kern="1200" dirty="0" err="1" smtClean="0">
                <a:solidFill>
                  <a:schemeClr val="tx1"/>
                </a:solidFill>
                <a:latin typeface="+mn-lt"/>
                <a:ea typeface="+mn-ea"/>
                <a:cs typeface="+mn-cs"/>
              </a:rPr>
              <a:t>Mu’jam</a:t>
            </a:r>
            <a:r>
              <a:rPr lang="en-GB" sz="1200" kern="1200" dirty="0" smtClean="0">
                <a:solidFill>
                  <a:schemeClr val="tx1"/>
                </a:solidFill>
                <a:latin typeface="+mn-lt"/>
                <a:ea typeface="+mn-ea"/>
                <a:cs typeface="+mn-cs"/>
              </a:rPr>
              <a:t> al-</a:t>
            </a:r>
            <a:r>
              <a:rPr lang="en-GB" sz="1200" kern="1200" dirty="0" err="1" smtClean="0">
                <a:solidFill>
                  <a:schemeClr val="tx1"/>
                </a:solidFill>
                <a:latin typeface="+mn-lt"/>
                <a:ea typeface="+mn-ea"/>
                <a:cs typeface="+mn-cs"/>
              </a:rPr>
              <a:t>Awsat</a:t>
            </a:r>
            <a:r>
              <a:rPr lang="en-GB" sz="1200" kern="1200" dirty="0" smtClean="0">
                <a:solidFill>
                  <a:schemeClr val="tx1"/>
                </a:solidFill>
                <a:latin typeface="+mn-lt"/>
                <a:ea typeface="+mn-ea"/>
                <a:cs typeface="+mn-cs"/>
              </a:rPr>
              <a:t>, the prophet (</a:t>
            </a:r>
            <a:r>
              <a:rPr lang="en-GB" sz="1200" kern="1200" dirty="0" err="1" smtClean="0">
                <a:solidFill>
                  <a:schemeClr val="tx1"/>
                </a:solidFill>
                <a:latin typeface="+mn-lt"/>
                <a:ea typeface="+mn-ea"/>
                <a:cs typeface="+mn-cs"/>
              </a:rPr>
              <a:t>sallallahu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alayhi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sallam</a:t>
            </a:r>
            <a:r>
              <a:rPr lang="en-GB" sz="1200" kern="1200" dirty="0" smtClean="0">
                <a:solidFill>
                  <a:schemeClr val="tx1"/>
                </a:solidFill>
                <a:latin typeface="+mn-lt"/>
                <a:ea typeface="+mn-ea"/>
                <a:cs typeface="+mn-cs"/>
              </a:rPr>
              <a:t>) warned against making </a:t>
            </a:r>
            <a:r>
              <a:rPr lang="en-GB" sz="1200" kern="1200" dirty="0" err="1" smtClean="0">
                <a:solidFill>
                  <a:schemeClr val="tx1"/>
                </a:solidFill>
                <a:latin typeface="+mn-lt"/>
                <a:ea typeface="+mn-ea"/>
                <a:cs typeface="+mn-cs"/>
              </a:rPr>
              <a:t>wudhu</a:t>
            </a:r>
            <a:r>
              <a:rPr lang="en-GB" sz="1200" kern="1200" dirty="0" smtClean="0">
                <a:solidFill>
                  <a:schemeClr val="tx1"/>
                </a:solidFill>
                <a:latin typeface="+mn-lt"/>
                <a:ea typeface="+mn-ea"/>
                <a:cs typeface="+mn-cs"/>
              </a:rPr>
              <a:t> after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a:t>
            </a:r>
          </a:p>
          <a:p>
            <a:r>
              <a:rPr lang="ar-SA" sz="1200" kern="1200" dirty="0" smtClean="0">
                <a:solidFill>
                  <a:schemeClr val="tx1"/>
                </a:solidFill>
                <a:latin typeface="+mn-lt"/>
                <a:ea typeface="+mn-ea"/>
                <a:cs typeface="+mn-cs"/>
              </a:rPr>
              <a:t>قال الإمام الطبراني حدثنا أسلم بن سهل الواسطي قال: نا سليمان بن أحمد الواسطي قال: نا الوليد بن مسلم، عن سعيد بن بشير، عن أبان بن تغلب، عن عكرمة، عن ابن عباس قال: قال رسول الله صلى الله عليه وسلم: من توضأ بعد الغسل فليس منا (أخرجه الطبراني في المعجم الأوسط (3/ 243</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“Whoever performs </a:t>
            </a:r>
            <a:r>
              <a:rPr lang="en-GB" sz="1200" kern="1200" dirty="0" err="1" smtClean="0">
                <a:solidFill>
                  <a:schemeClr val="tx1"/>
                </a:solidFill>
                <a:latin typeface="+mn-lt"/>
                <a:ea typeface="+mn-ea"/>
                <a:cs typeface="+mn-cs"/>
              </a:rPr>
              <a:t>Wudhu</a:t>
            </a:r>
            <a:r>
              <a:rPr lang="en-GB" sz="1200" kern="1200" dirty="0" smtClean="0">
                <a:solidFill>
                  <a:schemeClr val="tx1"/>
                </a:solidFill>
                <a:latin typeface="+mn-lt"/>
                <a:ea typeface="+mn-ea"/>
                <a:cs typeface="+mn-cs"/>
              </a:rPr>
              <a:t> after </a:t>
            </a:r>
            <a:r>
              <a:rPr lang="en-GB" sz="1200" kern="1200" dirty="0" err="1" smtClean="0">
                <a:solidFill>
                  <a:schemeClr val="tx1"/>
                </a:solidFill>
                <a:latin typeface="+mn-lt"/>
                <a:ea typeface="+mn-ea"/>
                <a:cs typeface="+mn-cs"/>
              </a:rPr>
              <a:t>Ghusl</a:t>
            </a:r>
            <a:r>
              <a:rPr lang="en-GB" sz="1200" kern="1200" dirty="0" smtClean="0">
                <a:solidFill>
                  <a:schemeClr val="tx1"/>
                </a:solidFill>
                <a:latin typeface="+mn-lt"/>
                <a:ea typeface="+mn-ea"/>
                <a:cs typeface="+mn-cs"/>
              </a:rPr>
              <a:t>, he is not from amongst us.” (al-</a:t>
            </a:r>
            <a:r>
              <a:rPr lang="en-GB" sz="1200" kern="1200" dirty="0" err="1" smtClean="0">
                <a:solidFill>
                  <a:schemeClr val="tx1"/>
                </a:solidFill>
                <a:latin typeface="+mn-lt"/>
                <a:ea typeface="+mn-ea"/>
                <a:cs typeface="+mn-cs"/>
              </a:rPr>
              <a:t>Mu’jam</a:t>
            </a:r>
            <a:r>
              <a:rPr lang="en-GB" sz="1200" kern="1200" dirty="0" smtClean="0">
                <a:solidFill>
                  <a:schemeClr val="tx1"/>
                </a:solidFill>
                <a:latin typeface="+mn-lt"/>
                <a:ea typeface="+mn-ea"/>
                <a:cs typeface="+mn-cs"/>
              </a:rPr>
              <a:t> al-</a:t>
            </a:r>
            <a:r>
              <a:rPr lang="en-GB" sz="1200" kern="1200" dirty="0" err="1" smtClean="0">
                <a:solidFill>
                  <a:schemeClr val="tx1"/>
                </a:solidFill>
                <a:latin typeface="+mn-lt"/>
                <a:ea typeface="+mn-ea"/>
                <a:cs typeface="+mn-cs"/>
              </a:rPr>
              <a:t>Awsat</a:t>
            </a:r>
            <a:r>
              <a:rPr lang="en-GB" sz="1200" kern="1200" dirty="0" smtClean="0">
                <a:solidFill>
                  <a:schemeClr val="tx1"/>
                </a:solidFill>
                <a:latin typeface="+mn-lt"/>
                <a:ea typeface="+mn-ea"/>
                <a:cs typeface="+mn-cs"/>
              </a:rPr>
              <a:t> 3/243).</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39</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Difference between Mani and </a:t>
            </a:r>
            <a:r>
              <a:rPr lang="en-GB" sz="1200" kern="1200" dirty="0" err="1" smtClean="0">
                <a:solidFill>
                  <a:schemeClr val="tx1"/>
                </a:solidFill>
                <a:latin typeface="+mn-lt"/>
                <a:ea typeface="+mn-ea"/>
                <a:cs typeface="+mn-cs"/>
              </a:rPr>
              <a:t>Madhi</a:t>
            </a:r>
            <a:endParaRPr lang="en-GB"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Madhi</a:t>
            </a:r>
            <a:r>
              <a:rPr lang="en-GB" sz="1200" kern="1200" dirty="0" smtClean="0">
                <a:solidFill>
                  <a:schemeClr val="tx1"/>
                </a:solidFill>
                <a:latin typeface="+mn-lt"/>
                <a:ea typeface="+mn-ea"/>
                <a:cs typeface="+mn-cs"/>
              </a:rPr>
              <a:t> – at the time of excitement and </a:t>
            </a:r>
            <a:r>
              <a:rPr lang="en-GB" sz="1200" kern="1200" dirty="0" err="1" smtClean="0">
                <a:solidFill>
                  <a:schemeClr val="tx1"/>
                </a:solidFill>
                <a:latin typeface="+mn-lt"/>
                <a:ea typeface="+mn-ea"/>
                <a:cs typeface="+mn-cs"/>
              </a:rPr>
              <a:t>madhi</a:t>
            </a:r>
            <a:r>
              <a:rPr lang="en-GB" sz="1200" kern="1200" dirty="0" smtClean="0">
                <a:solidFill>
                  <a:schemeClr val="tx1"/>
                </a:solidFill>
                <a:latin typeface="+mn-lt"/>
                <a:ea typeface="+mn-ea"/>
                <a:cs typeface="+mn-cs"/>
              </a:rPr>
              <a:t> increases the excitement.</a:t>
            </a:r>
          </a:p>
          <a:p>
            <a:r>
              <a:rPr lang="en-GB" sz="1200" kern="1200" dirty="0" smtClean="0">
                <a:solidFill>
                  <a:schemeClr val="tx1"/>
                </a:solidFill>
                <a:latin typeface="+mn-lt"/>
                <a:ea typeface="+mn-ea"/>
                <a:cs typeface="+mn-cs"/>
              </a:rPr>
              <a:t>Mani one is satisfied . </a:t>
            </a:r>
            <a:r>
              <a:rPr lang="en-GB" sz="1200" kern="1200" dirty="0" err="1" smtClean="0">
                <a:solidFill>
                  <a:schemeClr val="tx1"/>
                </a:solidFill>
                <a:latin typeface="+mn-lt"/>
                <a:ea typeface="+mn-ea"/>
                <a:cs typeface="+mn-cs"/>
              </a:rPr>
              <a:t>mani</a:t>
            </a:r>
            <a:r>
              <a:rPr lang="en-GB" sz="1200" kern="1200" dirty="0" smtClean="0">
                <a:solidFill>
                  <a:schemeClr val="tx1"/>
                </a:solidFill>
                <a:latin typeface="+mn-lt"/>
                <a:ea typeface="+mn-ea"/>
                <a:cs typeface="+mn-cs"/>
              </a:rPr>
              <a:t> is thick and </a:t>
            </a:r>
            <a:r>
              <a:rPr lang="en-GB" sz="1200" kern="1200" dirty="0" err="1" smtClean="0">
                <a:solidFill>
                  <a:schemeClr val="tx1"/>
                </a:solidFill>
                <a:latin typeface="+mn-lt"/>
                <a:ea typeface="+mn-ea"/>
                <a:cs typeface="+mn-cs"/>
              </a:rPr>
              <a:t>madhi</a:t>
            </a:r>
            <a:r>
              <a:rPr lang="en-GB" sz="1200" kern="1200" dirty="0" smtClean="0">
                <a:solidFill>
                  <a:schemeClr val="tx1"/>
                </a:solidFill>
                <a:latin typeface="+mn-lt"/>
                <a:ea typeface="+mn-ea"/>
                <a:cs typeface="+mn-cs"/>
              </a:rPr>
              <a:t> is </a:t>
            </a:r>
            <a:r>
              <a:rPr lang="en-GB" sz="1200" kern="1200" dirty="0" err="1" smtClean="0">
                <a:solidFill>
                  <a:schemeClr val="tx1"/>
                </a:solidFill>
                <a:latin typeface="+mn-lt"/>
                <a:ea typeface="+mn-ea"/>
                <a:cs typeface="+mn-cs"/>
              </a:rPr>
              <a:t>is</a:t>
            </a:r>
            <a:r>
              <a:rPr lang="en-GB" sz="1200" kern="1200" dirty="0" smtClean="0">
                <a:solidFill>
                  <a:schemeClr val="tx1"/>
                </a:solidFill>
                <a:latin typeface="+mn-lt"/>
                <a:ea typeface="+mn-ea"/>
                <a:cs typeface="+mn-cs"/>
              </a:rPr>
              <a:t> thin</a:t>
            </a:r>
          </a:p>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40</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Elaborate on face. From top of the forehead till below the chin, from one ear lobe to the other ear lobe.</a:t>
            </a:r>
          </a:p>
          <a:p>
            <a:r>
              <a:rPr lang="en-GB" sz="1200" kern="1200" dirty="0" smtClean="0">
                <a:solidFill>
                  <a:schemeClr val="tx1"/>
                </a:solidFill>
                <a:latin typeface="+mn-lt"/>
                <a:ea typeface="+mn-ea"/>
                <a:cs typeface="+mn-cs"/>
              </a:rPr>
              <a:t>Look in </a:t>
            </a:r>
            <a:r>
              <a:rPr lang="en-GB" sz="1200" kern="1200" dirty="0" err="1" smtClean="0">
                <a:solidFill>
                  <a:schemeClr val="tx1"/>
                </a:solidFill>
                <a:latin typeface="+mn-lt"/>
                <a:ea typeface="+mn-ea"/>
                <a:cs typeface="+mn-cs"/>
              </a:rPr>
              <a:t>vol</a:t>
            </a:r>
            <a:r>
              <a:rPr lang="en-GB" sz="1200" kern="1200" dirty="0" smtClean="0">
                <a:solidFill>
                  <a:schemeClr val="tx1"/>
                </a:solidFill>
                <a:latin typeface="+mn-lt"/>
                <a:ea typeface="+mn-ea"/>
                <a:cs typeface="+mn-cs"/>
              </a:rPr>
              <a:t> 1 </a:t>
            </a:r>
            <a:r>
              <a:rPr lang="en-GB" sz="1200" kern="1200" dirty="0" err="1" smtClean="0">
                <a:solidFill>
                  <a:schemeClr val="tx1"/>
                </a:solidFill>
                <a:latin typeface="+mn-lt"/>
                <a:ea typeface="+mn-ea"/>
                <a:cs typeface="+mn-cs"/>
              </a:rPr>
              <a:t>umdatul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fiqh</a:t>
            </a:r>
            <a:r>
              <a:rPr lang="en-GB" sz="1200" kern="1200" dirty="0" smtClean="0">
                <a:solidFill>
                  <a:schemeClr val="tx1"/>
                </a:solidFill>
                <a:latin typeface="+mn-lt"/>
                <a:ea typeface="+mn-ea"/>
                <a:cs typeface="+mn-cs"/>
              </a:rPr>
              <a:t> – page 107 where does face start from. If someone doesn’t have hair at the start of the head or fallen of , you just look at </a:t>
            </a:r>
            <a:r>
              <a:rPr lang="en-GB" sz="1200" kern="1200" dirty="0" err="1" smtClean="0">
                <a:solidFill>
                  <a:schemeClr val="tx1"/>
                </a:solidFill>
                <a:latin typeface="+mn-lt"/>
                <a:ea typeface="+mn-ea"/>
                <a:cs typeface="+mn-cs"/>
              </a:rPr>
              <a:t>aamaatan</a:t>
            </a:r>
            <a:r>
              <a:rPr lang="en-GB" sz="1200" kern="1200" dirty="0" smtClean="0">
                <a:solidFill>
                  <a:schemeClr val="tx1"/>
                </a:solidFill>
                <a:latin typeface="+mn-lt"/>
                <a:ea typeface="+mn-ea"/>
                <a:cs typeface="+mn-cs"/>
              </a:rPr>
              <a:t> where would you say the </a:t>
            </a:r>
            <a:r>
              <a:rPr lang="en-GB" sz="1200" kern="1200" dirty="0" err="1" smtClean="0">
                <a:solidFill>
                  <a:schemeClr val="tx1"/>
                </a:solidFill>
                <a:latin typeface="+mn-lt"/>
                <a:ea typeface="+mn-ea"/>
                <a:cs typeface="+mn-cs"/>
              </a:rPr>
              <a:t>peshanee</a:t>
            </a:r>
            <a:r>
              <a:rPr lang="en-GB" sz="1200" kern="1200" dirty="0" smtClean="0">
                <a:solidFill>
                  <a:schemeClr val="tx1"/>
                </a:solidFill>
                <a:latin typeface="+mn-lt"/>
                <a:ea typeface="+mn-ea"/>
                <a:cs typeface="+mn-cs"/>
              </a:rPr>
              <a:t> starts from that will be included in the head.</a:t>
            </a:r>
          </a:p>
          <a:p>
            <a:r>
              <a:rPr lang="en-GB" sz="1200" kern="1200" dirty="0" smtClean="0">
                <a:solidFill>
                  <a:schemeClr val="tx1"/>
                </a:solidFill>
                <a:latin typeface="+mn-lt"/>
                <a:ea typeface="+mn-ea"/>
                <a:cs typeface="+mn-cs"/>
              </a:rPr>
              <a:t>Mention about lips – generally when a person closes his clip the parts of the lips that are apparent , he will have to wash. The parts which are not apparent he will not have to wash. Will not come in the area of face.</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42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We should know when our children are close to becoming </a:t>
            </a:r>
            <a:r>
              <a:rPr lang="en-GB" sz="1200" kern="1200" dirty="0" err="1" smtClean="0">
                <a:solidFill>
                  <a:schemeClr val="tx1"/>
                </a:solidFill>
                <a:latin typeface="+mn-lt"/>
                <a:ea typeface="+mn-ea"/>
                <a:cs typeface="+mn-cs"/>
              </a:rPr>
              <a:t>baligh</a:t>
            </a:r>
            <a:r>
              <a:rPr lang="en-GB" sz="1200" kern="1200" dirty="0" smtClean="0">
                <a:solidFill>
                  <a:schemeClr val="tx1"/>
                </a:solidFill>
                <a:latin typeface="+mn-lt"/>
                <a:ea typeface="+mn-ea"/>
                <a:cs typeface="+mn-cs"/>
              </a:rPr>
              <a:t>. We should sit down with them. Make them understand the importance of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etc. They are now accountable for their sins.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One parent actually asked me in school he thinks his child is becoming close to maturity. He told me to talk about it to his child</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4</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Mention </a:t>
            </a:r>
            <a:r>
              <a:rPr lang="en-GB" sz="1200" kern="1200" dirty="0" err="1" smtClean="0">
                <a:solidFill>
                  <a:schemeClr val="tx1"/>
                </a:solidFill>
                <a:latin typeface="+mn-lt"/>
                <a:ea typeface="+mn-ea"/>
                <a:cs typeface="+mn-cs"/>
              </a:rPr>
              <a:t>sunnah</a:t>
            </a:r>
            <a:r>
              <a:rPr lang="en-GB" sz="1200" kern="1200" dirty="0" smtClean="0">
                <a:solidFill>
                  <a:schemeClr val="tx1"/>
                </a:solidFill>
                <a:latin typeface="+mn-lt"/>
                <a:ea typeface="+mn-ea"/>
                <a:cs typeface="+mn-cs"/>
              </a:rPr>
              <a:t> are there to ensure </a:t>
            </a:r>
            <a:r>
              <a:rPr lang="en-GB" sz="1200" kern="1200" dirty="0" err="1" smtClean="0">
                <a:solidFill>
                  <a:schemeClr val="tx1"/>
                </a:solidFill>
                <a:latin typeface="+mn-lt"/>
                <a:ea typeface="+mn-ea"/>
                <a:cs typeface="+mn-cs"/>
              </a:rPr>
              <a:t>fardh</a:t>
            </a:r>
            <a:r>
              <a:rPr lang="en-GB" sz="1200" kern="1200" dirty="0" smtClean="0">
                <a:solidFill>
                  <a:schemeClr val="tx1"/>
                </a:solidFill>
                <a:latin typeface="+mn-lt"/>
                <a:ea typeface="+mn-ea"/>
                <a:cs typeface="+mn-cs"/>
              </a:rPr>
              <a:t> is fulfilled. </a:t>
            </a:r>
            <a:r>
              <a:rPr lang="en-GB" sz="1200" kern="1200" dirty="0" err="1" smtClean="0">
                <a:solidFill>
                  <a:schemeClr val="tx1"/>
                </a:solidFill>
                <a:latin typeface="+mn-lt"/>
                <a:ea typeface="+mn-ea"/>
                <a:cs typeface="+mn-cs"/>
              </a:rPr>
              <a:t>Thats</a:t>
            </a:r>
            <a:r>
              <a:rPr lang="en-GB" sz="1200" kern="1200" dirty="0" smtClean="0">
                <a:solidFill>
                  <a:schemeClr val="tx1"/>
                </a:solidFill>
                <a:latin typeface="+mn-lt"/>
                <a:ea typeface="+mn-ea"/>
                <a:cs typeface="+mn-cs"/>
              </a:rPr>
              <a:t> why it is </a:t>
            </a:r>
            <a:r>
              <a:rPr lang="en-GB" sz="1200" kern="1200" dirty="0" err="1" smtClean="0">
                <a:solidFill>
                  <a:schemeClr val="tx1"/>
                </a:solidFill>
                <a:latin typeface="+mn-lt"/>
                <a:ea typeface="+mn-ea"/>
                <a:cs typeface="+mn-cs"/>
              </a:rPr>
              <a:t>sunnah</a:t>
            </a:r>
            <a:r>
              <a:rPr lang="en-GB" sz="1200" kern="1200" dirty="0" smtClean="0">
                <a:solidFill>
                  <a:schemeClr val="tx1"/>
                </a:solidFill>
                <a:latin typeface="+mn-lt"/>
                <a:ea typeface="+mn-ea"/>
                <a:cs typeface="+mn-cs"/>
              </a:rPr>
              <a:t> to wash hand at the start too.</a:t>
            </a:r>
          </a:p>
          <a:p>
            <a:r>
              <a:rPr lang="en-GB" sz="1200" kern="1200" dirty="0" smtClean="0">
                <a:solidFill>
                  <a:schemeClr val="tx1"/>
                </a:solidFill>
                <a:latin typeface="+mn-lt"/>
                <a:ea typeface="+mn-ea"/>
                <a:cs typeface="+mn-cs"/>
              </a:rPr>
              <a:t>Dirt under the nails does not prevent the validity of </a:t>
            </a:r>
            <a:r>
              <a:rPr lang="en-GB" sz="1200" kern="1200" dirty="0" err="1" smtClean="0">
                <a:solidFill>
                  <a:schemeClr val="tx1"/>
                </a:solidFill>
                <a:latin typeface="+mn-lt"/>
                <a:ea typeface="+mn-ea"/>
                <a:cs typeface="+mn-cs"/>
              </a:rPr>
              <a:t>wudu</a:t>
            </a:r>
            <a:r>
              <a:rPr lang="en-GB" sz="1200" kern="1200" dirty="0" smtClean="0">
                <a:solidFill>
                  <a:schemeClr val="tx1"/>
                </a:solidFill>
                <a:latin typeface="+mn-lt"/>
                <a:ea typeface="+mn-ea"/>
                <a:cs typeface="+mn-cs"/>
              </a:rPr>
              <a:t>, as it is considered not to prevent water from reaching the skin. </a:t>
            </a:r>
            <a:r>
              <a:rPr lang="en-GB" sz="1200" kern="1200" dirty="0" err="1" smtClean="0">
                <a:solidFill>
                  <a:schemeClr val="tx1"/>
                </a:solidFill>
                <a:latin typeface="+mn-lt"/>
                <a:ea typeface="+mn-ea"/>
                <a:cs typeface="+mn-cs"/>
              </a:rPr>
              <a:t>Maraqi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Radd</a:t>
            </a:r>
            <a:r>
              <a:rPr lang="en-GB" sz="1200" kern="1200" dirty="0" smtClean="0">
                <a:solidFill>
                  <a:schemeClr val="tx1"/>
                </a:solidFill>
                <a:latin typeface="+mn-lt"/>
                <a:ea typeface="+mn-ea"/>
                <a:cs typeface="+mn-cs"/>
              </a:rPr>
              <a:t> al-</a:t>
            </a:r>
            <a:r>
              <a:rPr lang="en-GB" sz="1200" kern="1200" dirty="0" err="1" smtClean="0">
                <a:solidFill>
                  <a:schemeClr val="tx1"/>
                </a:solidFill>
                <a:latin typeface="+mn-lt"/>
                <a:ea typeface="+mn-ea"/>
                <a:cs typeface="+mn-cs"/>
              </a:rPr>
              <a:t>Muhtar</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Nails should be kept small. If they become so big they start to cover the finger tips, then you have to ensure that water reaches the finger tips.</a:t>
            </a:r>
          </a:p>
          <a:p>
            <a:r>
              <a:rPr lang="en-GB" sz="1200" kern="1200" dirty="0" smtClean="0">
                <a:solidFill>
                  <a:schemeClr val="tx1"/>
                </a:solidFill>
                <a:latin typeface="+mn-lt"/>
                <a:ea typeface="+mn-ea"/>
                <a:cs typeface="+mn-cs"/>
              </a:rPr>
              <a:t>It is from the </a:t>
            </a:r>
            <a:r>
              <a:rPr lang="en-GB" sz="1200" kern="1200" dirty="0" err="1" smtClean="0">
                <a:solidFill>
                  <a:schemeClr val="tx1"/>
                </a:solidFill>
                <a:latin typeface="+mn-lt"/>
                <a:ea typeface="+mn-ea"/>
                <a:cs typeface="+mn-cs"/>
              </a:rPr>
              <a:t>sunna</a:t>
            </a:r>
            <a:r>
              <a:rPr lang="en-GB" sz="1200" kern="1200" dirty="0" smtClean="0">
                <a:solidFill>
                  <a:schemeClr val="tx1"/>
                </a:solidFill>
                <a:latin typeface="+mn-lt"/>
                <a:ea typeface="+mn-ea"/>
                <a:cs typeface="+mn-cs"/>
              </a:rPr>
              <a:t>, however, to keep one’s nails trim, by cutting them every week (ideally on Friday before the prayer), or at least once every 15 days. It is blameworthy not to cut them beyond 15 days, and sinful if it goes past 40. The same applies to one’s armpit and pubic hair. [</a:t>
            </a:r>
            <a:r>
              <a:rPr lang="en-GB" sz="1200" kern="1200" dirty="0" err="1" smtClean="0">
                <a:solidFill>
                  <a:schemeClr val="tx1"/>
                </a:solidFill>
                <a:latin typeface="+mn-lt"/>
                <a:ea typeface="+mn-ea"/>
                <a:cs typeface="+mn-cs"/>
              </a:rPr>
              <a:t>Tahtawi</a:t>
            </a:r>
            <a:r>
              <a:rPr lang="en-GB" sz="1200" kern="1200" dirty="0" smtClean="0">
                <a:solidFill>
                  <a:schemeClr val="tx1"/>
                </a:solidFill>
                <a:latin typeface="+mn-lt"/>
                <a:ea typeface="+mn-ea"/>
                <a:cs typeface="+mn-cs"/>
              </a:rPr>
              <a:t> on </a:t>
            </a:r>
            <a:r>
              <a:rPr lang="en-GB" sz="1200" kern="1200" dirty="0" err="1" smtClean="0">
                <a:solidFill>
                  <a:schemeClr val="tx1"/>
                </a:solidFill>
                <a:latin typeface="+mn-lt"/>
                <a:ea typeface="+mn-ea"/>
                <a:cs typeface="+mn-cs"/>
              </a:rPr>
              <a:t>Maraqi</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43</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mn-lt"/>
                <a:ea typeface="+mn-ea"/>
                <a:cs typeface="+mn-cs"/>
              </a:rPr>
              <a:t>Jild</a:t>
            </a:r>
            <a:r>
              <a:rPr lang="en-GB" sz="1200" kern="1200" dirty="0" smtClean="0">
                <a:solidFill>
                  <a:schemeClr val="tx1"/>
                </a:solidFill>
                <a:latin typeface="+mn-lt"/>
                <a:ea typeface="+mn-ea"/>
                <a:cs typeface="+mn-cs"/>
              </a:rPr>
              <a:t> 1 </a:t>
            </a:r>
            <a:r>
              <a:rPr lang="en-GB" sz="1200" kern="1200" dirty="0" err="1" smtClean="0">
                <a:solidFill>
                  <a:schemeClr val="tx1"/>
                </a:solidFill>
                <a:latin typeface="+mn-lt"/>
                <a:ea typeface="+mn-ea"/>
                <a:cs typeface="+mn-cs"/>
              </a:rPr>
              <a:t>umdatul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fiqh</a:t>
            </a:r>
            <a:r>
              <a:rPr lang="en-GB" sz="1200" kern="1200" dirty="0" smtClean="0">
                <a:solidFill>
                  <a:schemeClr val="tx1"/>
                </a:solidFill>
                <a:latin typeface="+mn-lt"/>
                <a:ea typeface="+mn-ea"/>
                <a:cs typeface="+mn-cs"/>
              </a:rPr>
              <a:t> page 111 top of page</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44</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a:t>
            </a:r>
            <a:r>
              <a:rPr lang="en-GB" baseline="0" dirty="0" smtClean="0"/>
              <a:t> 45 – print this out separately from word document </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45</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Flows- give example of blood. It has to flow to a place which needs to be cleaned for it to break </a:t>
            </a:r>
            <a:r>
              <a:rPr lang="en-GB" sz="1200" kern="1200" dirty="0" err="1" smtClean="0">
                <a:solidFill>
                  <a:schemeClr val="tx1"/>
                </a:solidFill>
                <a:latin typeface="+mn-lt"/>
                <a:ea typeface="+mn-ea"/>
                <a:cs typeface="+mn-cs"/>
              </a:rPr>
              <a:t>wudu</a:t>
            </a:r>
            <a:r>
              <a:rPr lang="en-GB" sz="1200" kern="1200" dirty="0" smtClean="0">
                <a:solidFill>
                  <a:schemeClr val="tx1"/>
                </a:solidFill>
                <a:latin typeface="+mn-lt"/>
                <a:ea typeface="+mn-ea"/>
                <a:cs typeface="+mn-cs"/>
              </a:rPr>
              <a:t>. Merely blood which surfaced without moving will not nullify </a:t>
            </a:r>
            <a:r>
              <a:rPr lang="en-GB" sz="1200" kern="1200" dirty="0" err="1" smtClean="0">
                <a:solidFill>
                  <a:schemeClr val="tx1"/>
                </a:solidFill>
                <a:latin typeface="+mn-lt"/>
                <a:ea typeface="+mn-ea"/>
                <a:cs typeface="+mn-cs"/>
              </a:rPr>
              <a:t>Wudu</a:t>
            </a:r>
            <a:r>
              <a:rPr lang="en-GB" sz="1200" kern="1200" dirty="0" smtClean="0">
                <a:solidFill>
                  <a:schemeClr val="tx1"/>
                </a:solidFill>
                <a:latin typeface="+mn-lt"/>
                <a:ea typeface="+mn-ea"/>
                <a:cs typeface="+mn-cs"/>
              </a:rPr>
              <a:t>.</a:t>
            </a:r>
          </a:p>
          <a:p>
            <a:r>
              <a:rPr lang="en-GB" sz="1200" kern="1200" dirty="0" err="1" smtClean="0">
                <a:solidFill>
                  <a:schemeClr val="tx1"/>
                </a:solidFill>
                <a:latin typeface="+mn-lt"/>
                <a:ea typeface="+mn-ea"/>
                <a:cs typeface="+mn-cs"/>
              </a:rPr>
              <a:t>Vomititng</a:t>
            </a:r>
            <a:r>
              <a:rPr lang="en-GB" sz="1200" kern="1200" dirty="0" smtClean="0">
                <a:solidFill>
                  <a:schemeClr val="tx1"/>
                </a:solidFill>
                <a:latin typeface="+mn-lt"/>
                <a:ea typeface="+mn-ea"/>
                <a:cs typeface="+mn-cs"/>
              </a:rPr>
              <a:t> a mouthful  - you cannot keep it in without straining. </a:t>
            </a:r>
          </a:p>
          <a:p>
            <a:r>
              <a:rPr lang="en-GB" sz="1200" kern="1200" dirty="0" smtClean="0">
                <a:solidFill>
                  <a:schemeClr val="tx1"/>
                </a:solidFill>
                <a:latin typeface="+mn-lt"/>
                <a:ea typeface="+mn-ea"/>
                <a:cs typeface="+mn-cs"/>
              </a:rPr>
              <a:t>Print out my Fatwa of leaning </a:t>
            </a:r>
            <a:r>
              <a:rPr lang="en-GB" sz="1200" kern="1200" dirty="0" err="1" smtClean="0">
                <a:solidFill>
                  <a:schemeClr val="tx1"/>
                </a:solidFill>
                <a:latin typeface="+mn-lt"/>
                <a:ea typeface="+mn-ea"/>
                <a:cs typeface="+mn-cs"/>
              </a:rPr>
              <a:t>Masla</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Book 7 </a:t>
            </a:r>
            <a:r>
              <a:rPr lang="en-GB" sz="1200" kern="1200" dirty="0" err="1" smtClean="0">
                <a:solidFill>
                  <a:schemeClr val="tx1"/>
                </a:solidFill>
                <a:latin typeface="+mn-lt"/>
                <a:ea typeface="+mn-ea"/>
                <a:cs typeface="+mn-cs"/>
              </a:rPr>
              <a:t>islamic</a:t>
            </a:r>
            <a:r>
              <a:rPr lang="en-GB" sz="1200" kern="1200" dirty="0" smtClean="0">
                <a:solidFill>
                  <a:schemeClr val="tx1"/>
                </a:solidFill>
                <a:latin typeface="+mn-lt"/>
                <a:ea typeface="+mn-ea"/>
                <a:cs typeface="+mn-cs"/>
              </a:rPr>
              <a:t> curriculum – due to extreme illness or unconsciousness,  if  a person cannot even nod his head for six prayers or more, he will not have to make them up.</a:t>
            </a:r>
          </a:p>
          <a:p>
            <a:r>
              <a:rPr lang="en-GB" sz="1200" kern="1200" dirty="0" smtClean="0">
                <a:solidFill>
                  <a:schemeClr val="tx1"/>
                </a:solidFill>
                <a:latin typeface="+mn-lt"/>
                <a:ea typeface="+mn-ea"/>
                <a:cs typeface="+mn-cs"/>
              </a:rPr>
              <a:t>Mention three types of laughter . </a:t>
            </a:r>
            <a:r>
              <a:rPr lang="en-GB" sz="1200" kern="1200" dirty="0" err="1" smtClean="0">
                <a:solidFill>
                  <a:schemeClr val="tx1"/>
                </a:solidFill>
                <a:latin typeface="+mn-lt"/>
                <a:ea typeface="+mn-ea"/>
                <a:cs typeface="+mn-cs"/>
              </a:rPr>
              <a:t>tabassum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zhik</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qahqahah</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3B3B2490-6890-48EA-870D-8C8392B04AA1}" type="slidenum">
              <a:rPr lang="en-GB" smtClean="0"/>
              <a:pPr/>
              <a:t>46</a:t>
            </a:fld>
            <a:endParaRPr lang="en-GB" dirty="0"/>
          </a:p>
        </p:txBody>
      </p:sp>
    </p:spTree>
    <p:extLst>
      <p:ext uri="{BB962C8B-B14F-4D97-AF65-F5344CB8AC3E}">
        <p14:creationId xmlns:p14="http://schemas.microsoft.com/office/powerpoint/2010/main" xmlns="" val="417650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If a part of the foot is injured and water will be harmful to it, </a:t>
            </a:r>
            <a:r>
              <a:rPr lang="en-GB" sz="1200" kern="1200" dirty="0" err="1" smtClean="0">
                <a:solidFill>
                  <a:schemeClr val="tx1"/>
                </a:solidFill>
                <a:latin typeface="+mn-lt"/>
                <a:ea typeface="+mn-ea"/>
                <a:cs typeface="+mn-cs"/>
              </a:rPr>
              <a:t>masah</a:t>
            </a:r>
            <a:r>
              <a:rPr lang="en-GB" sz="1200" kern="1200" dirty="0" smtClean="0">
                <a:solidFill>
                  <a:schemeClr val="tx1"/>
                </a:solidFill>
                <a:latin typeface="+mn-lt"/>
                <a:ea typeface="+mn-ea"/>
                <a:cs typeface="+mn-cs"/>
              </a:rPr>
              <a:t> must be made over the injured section and the remainder must be washed in such a way that water does not reach the injured section</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49</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Print out separate word document</a:t>
            </a:r>
            <a:r>
              <a:rPr lang="en-GB" sz="1200" kern="1200" baseline="0" dirty="0" smtClean="0">
                <a:solidFill>
                  <a:schemeClr val="tx1"/>
                </a:solidFill>
                <a:latin typeface="+mn-lt"/>
                <a:ea typeface="+mn-ea"/>
                <a:cs typeface="+mn-cs"/>
              </a:rPr>
              <a:t> saved as slide 50.</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50</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err="1" smtClean="0">
                <a:solidFill>
                  <a:schemeClr val="tx1"/>
                </a:solidFill>
                <a:latin typeface="+mn-lt"/>
                <a:ea typeface="+mn-ea"/>
                <a:cs typeface="+mn-cs"/>
              </a:rPr>
              <a:t>Ahsan</a:t>
            </a:r>
            <a:r>
              <a:rPr lang="en-GB" sz="1200" i="1" kern="1200" dirty="0" smtClean="0">
                <a:solidFill>
                  <a:schemeClr val="tx1"/>
                </a:solidFill>
                <a:latin typeface="+mn-lt"/>
                <a:ea typeface="+mn-ea"/>
                <a:cs typeface="+mn-cs"/>
              </a:rPr>
              <a:t> al-</a:t>
            </a:r>
            <a:r>
              <a:rPr lang="en-GB" sz="1200" i="1" kern="1200" dirty="0" err="1" smtClean="0">
                <a:solidFill>
                  <a:schemeClr val="tx1"/>
                </a:solidFill>
                <a:latin typeface="+mn-lt"/>
                <a:ea typeface="+mn-ea"/>
                <a:cs typeface="+mn-cs"/>
              </a:rPr>
              <a:t>Fatāwā</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There is no harm whatsoever in wiping one’s self with a towel after </a:t>
            </a:r>
            <a:r>
              <a:rPr lang="en-GB" sz="1200" kern="1200" dirty="0" err="1" smtClean="0">
                <a:solidFill>
                  <a:schemeClr val="tx1"/>
                </a:solidFill>
                <a:latin typeface="+mn-lt"/>
                <a:ea typeface="+mn-ea"/>
                <a:cs typeface="+mn-cs"/>
              </a:rPr>
              <a:t>wudū</a:t>
            </a:r>
            <a:r>
              <a:rPr lang="en-GB" sz="1200" kern="1200" dirty="0" smtClean="0">
                <a:solidFill>
                  <a:schemeClr val="tx1"/>
                </a:solidFill>
                <a:latin typeface="+mn-lt"/>
                <a:ea typeface="+mn-ea"/>
                <a:cs typeface="+mn-cs"/>
              </a:rPr>
              <a:t>’. However, it is better not to wipe one’s self too much so that some effects of </a:t>
            </a:r>
            <a:r>
              <a:rPr lang="en-GB" sz="1200" kern="1200" dirty="0" err="1" smtClean="0">
                <a:solidFill>
                  <a:schemeClr val="tx1"/>
                </a:solidFill>
                <a:latin typeface="+mn-lt"/>
                <a:ea typeface="+mn-ea"/>
                <a:cs typeface="+mn-cs"/>
              </a:rPr>
              <a:t>wudū</a:t>
            </a:r>
            <a:r>
              <a:rPr lang="en-GB" sz="1200" kern="1200" dirty="0" smtClean="0">
                <a:solidFill>
                  <a:schemeClr val="tx1"/>
                </a:solidFill>
                <a:latin typeface="+mn-lt"/>
                <a:ea typeface="+mn-ea"/>
                <a:cs typeface="+mn-cs"/>
              </a:rPr>
              <a:t>’ remain.1</a:t>
            </a:r>
          </a:p>
          <a:p>
            <a:r>
              <a:rPr lang="en-GB" sz="1200" i="1" kern="1200" dirty="0" err="1" smtClean="0">
                <a:solidFill>
                  <a:schemeClr val="tx1"/>
                </a:solidFill>
                <a:latin typeface="+mn-lt"/>
                <a:ea typeface="+mn-ea"/>
                <a:cs typeface="+mn-cs"/>
              </a:rPr>
              <a:t>Fatāwā</a:t>
            </a:r>
            <a:r>
              <a:rPr lang="en-GB" sz="1200" i="1"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Mahmūdīyyah</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Wiping the limbs which are washed during </a:t>
            </a:r>
            <a:r>
              <a:rPr lang="en-GB" sz="1200" kern="1200" dirty="0" err="1" smtClean="0">
                <a:solidFill>
                  <a:schemeClr val="tx1"/>
                </a:solidFill>
                <a:latin typeface="+mn-lt"/>
                <a:ea typeface="+mn-ea"/>
                <a:cs typeface="+mn-cs"/>
              </a:rPr>
              <a:t>wudū</a:t>
            </a:r>
            <a:r>
              <a:rPr lang="en-GB" sz="1200" kern="1200" dirty="0" smtClean="0">
                <a:solidFill>
                  <a:schemeClr val="tx1"/>
                </a:solidFill>
                <a:latin typeface="+mn-lt"/>
                <a:ea typeface="+mn-ea"/>
                <a:cs typeface="+mn-cs"/>
              </a:rPr>
              <a:t>’ and not wiping them are both established from the Ahādīth.2</a:t>
            </a:r>
          </a:p>
          <a:p>
            <a:r>
              <a:rPr lang="en-GB" sz="1200" kern="1200" dirty="0" smtClean="0">
                <a:solidFill>
                  <a:schemeClr val="tx1"/>
                </a:solidFill>
                <a:latin typeface="+mn-lt"/>
                <a:ea typeface="+mn-ea"/>
                <a:cs typeface="+mn-cs"/>
              </a:rPr>
              <a:t>In the light of the above </a:t>
            </a:r>
            <a:r>
              <a:rPr lang="en-GB" sz="1200" kern="1200" dirty="0" err="1" smtClean="0">
                <a:solidFill>
                  <a:schemeClr val="tx1"/>
                </a:solidFill>
                <a:latin typeface="+mn-lt"/>
                <a:ea typeface="+mn-ea"/>
                <a:cs typeface="+mn-cs"/>
              </a:rPr>
              <a:t>Ahādīth</a:t>
            </a:r>
            <a:r>
              <a:rPr lang="en-GB" sz="1200" kern="1200" dirty="0" smtClean="0">
                <a:solidFill>
                  <a:schemeClr val="tx1"/>
                </a:solidFill>
                <a:latin typeface="+mn-lt"/>
                <a:ea typeface="+mn-ea"/>
                <a:cs typeface="+mn-cs"/>
              </a:rPr>
              <a:t> and statements of the jurists it becomes absolutely clear that it is permissible to disperse water from the hands and to wipe them after </a:t>
            </a:r>
            <a:r>
              <a:rPr lang="en-GB" sz="1200" kern="1200" dirty="0" err="1" smtClean="0">
                <a:solidFill>
                  <a:schemeClr val="tx1"/>
                </a:solidFill>
                <a:latin typeface="+mn-lt"/>
                <a:ea typeface="+mn-ea"/>
                <a:cs typeface="+mn-cs"/>
              </a:rPr>
              <a:t>wudū</a:t>
            </a:r>
            <a:r>
              <a:rPr lang="en-GB" sz="1200" kern="1200" dirty="0" smtClean="0">
                <a:solidFill>
                  <a:schemeClr val="tx1"/>
                </a:solidFill>
                <a:latin typeface="+mn-lt"/>
                <a:ea typeface="+mn-ea"/>
                <a:cs typeface="+mn-cs"/>
              </a:rPr>
              <a:t>’. This is established from authentic </a:t>
            </a:r>
            <a:r>
              <a:rPr lang="en-GB" sz="1200" kern="1200" dirty="0" err="1" smtClean="0">
                <a:solidFill>
                  <a:schemeClr val="tx1"/>
                </a:solidFill>
                <a:latin typeface="+mn-lt"/>
                <a:ea typeface="+mn-ea"/>
                <a:cs typeface="+mn-cs"/>
              </a:rPr>
              <a:t>Ahādīth</a:t>
            </a:r>
            <a:r>
              <a:rPr lang="en-GB" sz="1200" kern="1200" dirty="0" smtClean="0">
                <a:solidFill>
                  <a:schemeClr val="tx1"/>
                </a:solidFill>
                <a:latin typeface="+mn-lt"/>
                <a:ea typeface="+mn-ea"/>
                <a:cs typeface="+mn-cs"/>
              </a:rPr>
              <a:t>. It is not correct to refute this or to say that it is not permissible.</a:t>
            </a:r>
          </a:p>
          <a:p>
            <a:r>
              <a:rPr lang="en-GB" sz="1200" kern="1200" dirty="0" err="1" smtClean="0">
                <a:solidFill>
                  <a:schemeClr val="tx1"/>
                </a:solidFill>
                <a:latin typeface="+mn-lt"/>
                <a:ea typeface="+mn-ea"/>
                <a:cs typeface="+mn-cs"/>
              </a:rPr>
              <a:t>Allāh</a:t>
            </a:r>
            <a:r>
              <a:rPr lang="en-GB" sz="1200"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ta‛ālā</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knows best.</a:t>
            </a:r>
          </a:p>
          <a:p>
            <a:r>
              <a:rPr lang="ar-SA" sz="1200" b="1" kern="1200" dirty="0" smtClean="0">
                <a:solidFill>
                  <a:schemeClr val="tx1"/>
                </a:solidFill>
                <a:latin typeface="+mn-lt"/>
                <a:ea typeface="+mn-ea"/>
                <a:cs typeface="+mn-cs"/>
              </a:rPr>
              <a:t>ذَا تَوَضَّأْتُمْ فَلا تَنْفُضُوا أَيْدِيكُمْ ، فَإِنَّهَا مَرَاوِحُ الشَّيْطَانِ</a:t>
            </a:r>
            <a:r>
              <a:rPr lang="en-GB" sz="1200" i="1" kern="1200" dirty="0" smtClean="0">
                <a:solidFill>
                  <a:schemeClr val="tx1"/>
                </a:solidFill>
                <a:latin typeface="+mn-lt"/>
                <a:ea typeface="+mn-ea"/>
                <a:cs typeface="+mn-cs"/>
              </a:rPr>
              <a:t>Do not disperse water from your hands because they are the fans of </a:t>
            </a:r>
            <a:r>
              <a:rPr lang="en-GB" sz="1200" i="1" kern="1200" dirty="0" err="1" smtClean="0">
                <a:solidFill>
                  <a:schemeClr val="tx1"/>
                </a:solidFill>
                <a:latin typeface="+mn-lt"/>
                <a:ea typeface="+mn-ea"/>
                <a:cs typeface="+mn-cs"/>
              </a:rPr>
              <a:t>Shaytān</a:t>
            </a:r>
            <a:r>
              <a:rPr lang="en-GB" sz="1200" i="1"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is a weak </a:t>
            </a:r>
            <a:r>
              <a:rPr lang="en-GB" sz="1200" kern="1200" dirty="0" err="1" smtClean="0">
                <a:solidFill>
                  <a:schemeClr val="tx1"/>
                </a:solidFill>
                <a:latin typeface="+mn-lt"/>
                <a:ea typeface="+mn-ea"/>
                <a:cs typeface="+mn-cs"/>
              </a:rPr>
              <a:t>Hadīth</a:t>
            </a:r>
            <a:r>
              <a:rPr lang="en-GB" sz="1200" kern="1200" dirty="0" smtClean="0">
                <a:solidFill>
                  <a:schemeClr val="tx1"/>
                </a:solidFill>
                <a:latin typeface="+mn-lt"/>
                <a:ea typeface="+mn-ea"/>
                <a:cs typeface="+mn-cs"/>
              </a:rPr>
              <a:t> and it is not correct to furnish it as proof. Du </a:t>
            </a:r>
            <a:r>
              <a:rPr lang="en-GB" sz="1200" kern="1200" dirty="0" err="1" smtClean="0">
                <a:solidFill>
                  <a:schemeClr val="tx1"/>
                </a:solidFill>
                <a:latin typeface="+mn-lt"/>
                <a:ea typeface="+mn-ea"/>
                <a:cs typeface="+mn-cs"/>
              </a:rPr>
              <a:t>zakariya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fatawa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vol</a:t>
            </a:r>
            <a:r>
              <a:rPr lang="en-GB" sz="1200" kern="1200" dirty="0" smtClean="0">
                <a:solidFill>
                  <a:schemeClr val="tx1"/>
                </a:solidFill>
                <a:latin typeface="+mn-lt"/>
                <a:ea typeface="+mn-ea"/>
                <a:cs typeface="+mn-cs"/>
              </a:rPr>
              <a:t> 1 page 684.</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51</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There are two separate issues here. One is the </a:t>
            </a:r>
            <a:r>
              <a:rPr lang="en-GB" sz="1200" kern="1200" dirty="0" err="1" smtClean="0">
                <a:solidFill>
                  <a:schemeClr val="tx1"/>
                </a:solidFill>
                <a:latin typeface="+mn-lt"/>
                <a:ea typeface="+mn-ea"/>
                <a:cs typeface="+mn-cs"/>
              </a:rPr>
              <a:t>Sunnah</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and the other is using the </a:t>
            </a:r>
            <a:r>
              <a:rPr lang="en-GB" sz="1200" kern="1200" dirty="0" err="1" smtClean="0">
                <a:solidFill>
                  <a:schemeClr val="tx1"/>
                </a:solidFill>
                <a:latin typeface="+mn-lt"/>
                <a:ea typeface="+mn-ea"/>
                <a:cs typeface="+mn-cs"/>
              </a:rPr>
              <a:t>masnūn</a:t>
            </a:r>
            <a:r>
              <a:rPr lang="en-GB" sz="1200" kern="1200" dirty="0" smtClean="0">
                <a:solidFill>
                  <a:schemeClr val="tx1"/>
                </a:solidFill>
                <a:latin typeface="+mn-lt"/>
                <a:ea typeface="+mn-ea"/>
                <a:cs typeface="+mn-cs"/>
              </a:rPr>
              <a:t> type of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As far as the </a:t>
            </a:r>
            <a:r>
              <a:rPr lang="en-GB" sz="1200" kern="1200" dirty="0" err="1" smtClean="0">
                <a:solidFill>
                  <a:schemeClr val="tx1"/>
                </a:solidFill>
                <a:latin typeface="+mn-lt"/>
                <a:ea typeface="+mn-ea"/>
                <a:cs typeface="+mn-cs"/>
              </a:rPr>
              <a:t>Sunnah</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is concerned, the jurists say that in the absence of the </a:t>
            </a:r>
            <a:r>
              <a:rPr lang="en-GB" sz="1200" kern="1200" dirty="0" err="1" smtClean="0">
                <a:solidFill>
                  <a:schemeClr val="tx1"/>
                </a:solidFill>
                <a:latin typeface="+mn-lt"/>
                <a:ea typeface="+mn-ea"/>
                <a:cs typeface="+mn-cs"/>
              </a:rPr>
              <a:t>masnūn</a:t>
            </a:r>
            <a:r>
              <a:rPr lang="en-GB" sz="1200" kern="1200" dirty="0" smtClean="0">
                <a:solidFill>
                  <a:schemeClr val="tx1"/>
                </a:solidFill>
                <a:latin typeface="+mn-lt"/>
                <a:ea typeface="+mn-ea"/>
                <a:cs typeface="+mn-cs"/>
              </a:rPr>
              <a:t> type of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a person may use a cloth, paste or merely his finger to rub his teeth. By doing this, the </a:t>
            </a:r>
            <a:r>
              <a:rPr lang="en-GB" sz="1200" kern="1200" dirty="0" err="1" smtClean="0">
                <a:solidFill>
                  <a:schemeClr val="tx1"/>
                </a:solidFill>
                <a:latin typeface="+mn-lt"/>
                <a:ea typeface="+mn-ea"/>
                <a:cs typeface="+mn-cs"/>
              </a:rPr>
              <a:t>Sunnah</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will be fulfilled even though using the </a:t>
            </a:r>
            <a:r>
              <a:rPr lang="en-GB" sz="1200" kern="1200" dirty="0" err="1" smtClean="0">
                <a:solidFill>
                  <a:schemeClr val="tx1"/>
                </a:solidFill>
                <a:latin typeface="+mn-lt"/>
                <a:ea typeface="+mn-ea"/>
                <a:cs typeface="+mn-cs"/>
              </a:rPr>
              <a:t>masnūn</a:t>
            </a:r>
            <a:r>
              <a:rPr lang="en-GB" sz="1200" kern="1200" dirty="0" smtClean="0">
                <a:solidFill>
                  <a:schemeClr val="tx1"/>
                </a:solidFill>
                <a:latin typeface="+mn-lt"/>
                <a:ea typeface="+mn-ea"/>
                <a:cs typeface="+mn-cs"/>
              </a:rPr>
              <a:t> type of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will not be fulfilled.3</a:t>
            </a:r>
          </a:p>
          <a:p>
            <a:r>
              <a:rPr lang="en-GB" sz="1200" kern="1200" dirty="0" smtClean="0">
                <a:solidFill>
                  <a:schemeClr val="tx1"/>
                </a:solidFill>
                <a:latin typeface="+mn-lt"/>
                <a:ea typeface="+mn-ea"/>
                <a:cs typeface="+mn-cs"/>
              </a:rPr>
              <a:t>If a woman uses mastic or any similar item such as gum in place of a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and makes the intention of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she will be rewarded. However, ‛</a:t>
            </a:r>
            <a:r>
              <a:rPr lang="en-GB" sz="1200" kern="1200" dirty="0" err="1" smtClean="0">
                <a:solidFill>
                  <a:schemeClr val="tx1"/>
                </a:solidFill>
                <a:latin typeface="+mn-lt"/>
                <a:ea typeface="+mn-ea"/>
                <a:cs typeface="+mn-cs"/>
              </a:rPr>
              <a:t>Allāmah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Abd</a:t>
            </a:r>
            <a:r>
              <a:rPr lang="en-GB" sz="1200" kern="1200" dirty="0" smtClean="0">
                <a:solidFill>
                  <a:schemeClr val="tx1"/>
                </a:solidFill>
                <a:latin typeface="+mn-lt"/>
                <a:ea typeface="+mn-ea"/>
                <a:cs typeface="+mn-cs"/>
              </a:rPr>
              <a:t> al-</a:t>
            </a:r>
            <a:r>
              <a:rPr lang="en-GB" sz="1200" kern="1200" dirty="0" err="1" smtClean="0">
                <a:solidFill>
                  <a:schemeClr val="tx1"/>
                </a:solidFill>
                <a:latin typeface="+mn-lt"/>
                <a:ea typeface="+mn-ea"/>
                <a:cs typeface="+mn-cs"/>
              </a:rPr>
              <a:t>Hayy</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Lucknowī</a:t>
            </a:r>
            <a:r>
              <a:rPr lang="en-GB" sz="1200"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rahimahullāh</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said that a man and a woman are equal as regards the </a:t>
            </a:r>
            <a:r>
              <a:rPr lang="en-GB" sz="1200" kern="1200" dirty="0" err="1" smtClean="0">
                <a:solidFill>
                  <a:schemeClr val="tx1"/>
                </a:solidFill>
                <a:latin typeface="+mn-lt"/>
                <a:ea typeface="+mn-ea"/>
                <a:cs typeface="+mn-cs"/>
              </a:rPr>
              <a:t>Sunnah</a:t>
            </a:r>
            <a:r>
              <a:rPr lang="en-GB" sz="1200" kern="1200" dirty="0" smtClean="0">
                <a:solidFill>
                  <a:schemeClr val="tx1"/>
                </a:solidFill>
                <a:latin typeface="+mn-lt"/>
                <a:ea typeface="+mn-ea"/>
                <a:cs typeface="+mn-cs"/>
              </a:rPr>
              <a:t> status of a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Thus, women must also use a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Yes, if there is anything which prevents them from using it, they will get the reward of </a:t>
            </a:r>
            <a:r>
              <a:rPr lang="en-GB" sz="1200" kern="1200" dirty="0" err="1" smtClean="0">
                <a:solidFill>
                  <a:schemeClr val="tx1"/>
                </a:solidFill>
                <a:latin typeface="+mn-lt"/>
                <a:ea typeface="+mn-ea"/>
                <a:cs typeface="+mn-cs"/>
              </a:rPr>
              <a:t>miswāk</a:t>
            </a:r>
            <a:r>
              <a:rPr lang="en-GB" sz="1200" kern="1200" dirty="0" smtClean="0">
                <a:solidFill>
                  <a:schemeClr val="tx1"/>
                </a:solidFill>
                <a:latin typeface="+mn-lt"/>
                <a:ea typeface="+mn-ea"/>
                <a:cs typeface="+mn-cs"/>
              </a:rPr>
              <a:t> if they use something else.</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52</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Slide 54</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 for the </a:t>
            </a:r>
            <a:r>
              <a:rPr lang="en-GB" sz="1200" kern="1200" dirty="0" err="1" smtClean="0">
                <a:solidFill>
                  <a:schemeClr val="tx1"/>
                </a:solidFill>
                <a:latin typeface="+mn-lt"/>
                <a:ea typeface="+mn-ea"/>
                <a:cs typeface="+mn-cs"/>
              </a:rPr>
              <a:t>hadith</a:t>
            </a:r>
            <a:r>
              <a:rPr lang="en-GB" sz="1200" kern="1200" dirty="0" smtClean="0">
                <a:solidFill>
                  <a:schemeClr val="tx1"/>
                </a:solidFill>
                <a:latin typeface="+mn-lt"/>
                <a:ea typeface="+mn-ea"/>
                <a:cs typeface="+mn-cs"/>
              </a:rPr>
              <a:t> the </a:t>
            </a:r>
            <a:r>
              <a:rPr lang="en-GB" sz="1200" kern="1200" dirty="0" err="1" smtClean="0">
                <a:solidFill>
                  <a:schemeClr val="tx1"/>
                </a:solidFill>
                <a:latin typeface="+mn-lt"/>
                <a:ea typeface="+mn-ea"/>
                <a:cs typeface="+mn-cs"/>
              </a:rPr>
              <a:t>salafis</a:t>
            </a:r>
            <a:r>
              <a:rPr lang="en-GB" sz="1200" kern="1200" dirty="0" smtClean="0">
                <a:solidFill>
                  <a:schemeClr val="tx1"/>
                </a:solidFill>
                <a:latin typeface="+mn-lt"/>
                <a:ea typeface="+mn-ea"/>
                <a:cs typeface="+mn-cs"/>
              </a:rPr>
              <a:t> use as evidence in </a:t>
            </a:r>
            <a:r>
              <a:rPr lang="en-GB" sz="1200" kern="1200" dirty="0" err="1" smtClean="0">
                <a:solidFill>
                  <a:schemeClr val="tx1"/>
                </a:solidFill>
                <a:latin typeface="+mn-lt"/>
                <a:ea typeface="+mn-ea"/>
                <a:cs typeface="+mn-cs"/>
              </a:rPr>
              <a:t>Tirmizi</a:t>
            </a:r>
            <a:r>
              <a:rPr lang="en-GB" sz="1200" kern="1200" dirty="0" smtClean="0">
                <a:solidFill>
                  <a:schemeClr val="tx1"/>
                </a:solidFill>
                <a:latin typeface="+mn-lt"/>
                <a:ea typeface="+mn-ea"/>
                <a:cs typeface="+mn-cs"/>
              </a:rPr>
              <a:t> under the chapter of </a:t>
            </a:r>
            <a:r>
              <a:rPr lang="en-GB" sz="1200" kern="1200" dirty="0" err="1" smtClean="0">
                <a:solidFill>
                  <a:schemeClr val="tx1"/>
                </a:solidFill>
                <a:latin typeface="+mn-lt"/>
                <a:ea typeface="+mn-ea"/>
                <a:cs typeface="+mn-cs"/>
              </a:rPr>
              <a:t>Masah</a:t>
            </a:r>
            <a:r>
              <a:rPr lang="en-GB" sz="1200" kern="1200" dirty="0" smtClean="0">
                <a:solidFill>
                  <a:schemeClr val="tx1"/>
                </a:solidFill>
                <a:latin typeface="+mn-lt"/>
                <a:ea typeface="+mn-ea"/>
                <a:cs typeface="+mn-cs"/>
              </a:rPr>
              <a:t> on socks and shoes: </a:t>
            </a:r>
            <a:r>
              <a:rPr lang="ar-SA" sz="1200" kern="1200" dirty="0" smtClean="0">
                <a:solidFill>
                  <a:schemeClr val="tx1"/>
                </a:solidFill>
                <a:latin typeface="+mn-lt"/>
                <a:ea typeface="+mn-ea"/>
                <a:cs typeface="+mn-cs"/>
              </a:rPr>
              <a:t>تَوَضَّأَ النَّبِيُّ صلى الله عليه وسلم وَمَسَحَ عَلَى الْجَوْرَبَيْنِ وَالنَّعْلَيْنِ</a:t>
            </a:r>
            <a:r>
              <a:rPr lang="en-GB" sz="1200" kern="1200" dirty="0" smtClean="0">
                <a:solidFill>
                  <a:schemeClr val="tx1"/>
                </a:solidFill>
                <a:latin typeface="+mn-lt"/>
                <a:ea typeface="+mn-ea"/>
                <a:cs typeface="+mn-cs"/>
              </a:rPr>
              <a:t> Translation: "The Prophet performed </a:t>
            </a:r>
            <a:r>
              <a:rPr lang="en-GB" sz="1200" kern="1200" dirty="0" err="1" smtClean="0">
                <a:solidFill>
                  <a:schemeClr val="tx1"/>
                </a:solidFill>
                <a:latin typeface="+mn-lt"/>
                <a:ea typeface="+mn-ea"/>
                <a:cs typeface="+mn-cs"/>
              </a:rPr>
              <a:t>Wudu</a:t>
            </a:r>
            <a:r>
              <a:rPr lang="en-GB" sz="1200" kern="1200" dirty="0" smtClean="0">
                <a:solidFill>
                  <a:schemeClr val="tx1"/>
                </a:solidFill>
                <a:latin typeface="+mn-lt"/>
                <a:ea typeface="+mn-ea"/>
                <a:cs typeface="+mn-cs"/>
              </a:rPr>
              <a:t>' and wiped over his socks and sandals."  Many scholars have classed this </a:t>
            </a:r>
            <a:r>
              <a:rPr lang="en-GB" sz="1200" kern="1200" dirty="0" err="1" smtClean="0">
                <a:solidFill>
                  <a:schemeClr val="tx1"/>
                </a:solidFill>
                <a:latin typeface="+mn-lt"/>
                <a:ea typeface="+mn-ea"/>
                <a:cs typeface="+mn-cs"/>
              </a:rPr>
              <a:t>hadith</a:t>
            </a:r>
            <a:r>
              <a:rPr lang="en-GB" sz="1200" kern="1200" dirty="0" smtClean="0">
                <a:solidFill>
                  <a:schemeClr val="tx1"/>
                </a:solidFill>
                <a:latin typeface="+mn-lt"/>
                <a:ea typeface="+mn-ea"/>
                <a:cs typeface="+mn-cs"/>
              </a:rPr>
              <a:t> as weak as mentioned by Imam </a:t>
            </a:r>
            <a:r>
              <a:rPr lang="en-GB" sz="1200" kern="1200" dirty="0" err="1" smtClean="0">
                <a:solidFill>
                  <a:schemeClr val="tx1"/>
                </a:solidFill>
                <a:latin typeface="+mn-lt"/>
                <a:ea typeface="+mn-ea"/>
                <a:cs typeface="+mn-cs"/>
              </a:rPr>
              <a:t>Bayhaqi</a:t>
            </a:r>
            <a:r>
              <a:rPr lang="en-GB" sz="1200" kern="1200" dirty="0" smtClean="0">
                <a:solidFill>
                  <a:schemeClr val="tx1"/>
                </a:solidFill>
                <a:latin typeface="+mn-lt"/>
                <a:ea typeface="+mn-ea"/>
                <a:cs typeface="+mn-cs"/>
              </a:rPr>
              <a:t> Ra (D-458 AH): This is a weak narration. </a:t>
            </a:r>
            <a:r>
              <a:rPr lang="en-GB" sz="1200" kern="1200" dirty="0" err="1" smtClean="0">
                <a:solidFill>
                  <a:schemeClr val="tx1"/>
                </a:solidFill>
                <a:latin typeface="+mn-lt"/>
                <a:ea typeface="+mn-ea"/>
                <a:cs typeface="+mn-cs"/>
              </a:rPr>
              <a:t>Sufyan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Thawri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Abdur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Rahman</a:t>
            </a:r>
            <a:r>
              <a:rPr lang="en-GB" sz="1200" kern="1200" dirty="0" smtClean="0">
                <a:solidFill>
                  <a:schemeClr val="tx1"/>
                </a:solidFill>
                <a:latin typeface="+mn-lt"/>
                <a:ea typeface="+mn-ea"/>
                <a:cs typeface="+mn-cs"/>
              </a:rPr>
              <a:t> bin </a:t>
            </a:r>
            <a:r>
              <a:rPr lang="en-GB" sz="1200" kern="1200" dirty="0" err="1" smtClean="0">
                <a:solidFill>
                  <a:schemeClr val="tx1"/>
                </a:solidFill>
                <a:latin typeface="+mn-lt"/>
                <a:ea typeface="+mn-ea"/>
                <a:cs typeface="+mn-cs"/>
              </a:rPr>
              <a:t>Mahdi</a:t>
            </a:r>
            <a:r>
              <a:rPr lang="en-GB" sz="1200" kern="1200" dirty="0" smtClean="0">
                <a:solidFill>
                  <a:schemeClr val="tx1"/>
                </a:solidFill>
                <a:latin typeface="+mn-lt"/>
                <a:ea typeface="+mn-ea"/>
                <a:cs typeface="+mn-cs"/>
              </a:rPr>
              <a:t>, Ahmed Bin </a:t>
            </a:r>
            <a:r>
              <a:rPr lang="en-GB" sz="1200" kern="1200" dirty="0" err="1" smtClean="0">
                <a:solidFill>
                  <a:schemeClr val="tx1"/>
                </a:solidFill>
                <a:latin typeface="+mn-lt"/>
                <a:ea typeface="+mn-ea"/>
                <a:cs typeface="+mn-cs"/>
              </a:rPr>
              <a:t>Hanbal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Yahya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Ibn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Maeen</a:t>
            </a:r>
            <a:r>
              <a:rPr lang="en-GB" sz="1200" kern="1200" dirty="0" smtClean="0">
                <a:solidFill>
                  <a:schemeClr val="tx1"/>
                </a:solidFill>
                <a:latin typeface="+mn-lt"/>
                <a:ea typeface="+mn-ea"/>
                <a:cs typeface="+mn-cs"/>
              </a:rPr>
              <a:t>, Ali Bin </a:t>
            </a:r>
            <a:r>
              <a:rPr lang="en-GB" sz="1200" kern="1200" dirty="0" err="1" smtClean="0">
                <a:solidFill>
                  <a:schemeClr val="tx1"/>
                </a:solidFill>
                <a:latin typeface="+mn-lt"/>
                <a:ea typeface="+mn-ea"/>
                <a:cs typeface="+mn-cs"/>
              </a:rPr>
              <a:t>Madini</a:t>
            </a:r>
            <a:r>
              <a:rPr lang="en-GB" sz="1200" kern="1200" dirty="0" smtClean="0">
                <a:solidFill>
                  <a:schemeClr val="tx1"/>
                </a:solidFill>
                <a:latin typeface="+mn-lt"/>
                <a:ea typeface="+mn-ea"/>
                <a:cs typeface="+mn-cs"/>
              </a:rPr>
              <a:t>, Muslim Bin </a:t>
            </a:r>
            <a:r>
              <a:rPr lang="en-GB" sz="1200" kern="1200" dirty="0" err="1" smtClean="0">
                <a:solidFill>
                  <a:schemeClr val="tx1"/>
                </a:solidFill>
                <a:latin typeface="+mn-lt"/>
                <a:ea typeface="+mn-ea"/>
                <a:cs typeface="+mn-cs"/>
              </a:rPr>
              <a:t>Hajjaj</a:t>
            </a:r>
            <a:r>
              <a:rPr lang="en-GB" sz="1200" kern="1200" dirty="0" smtClean="0">
                <a:solidFill>
                  <a:schemeClr val="tx1"/>
                </a:solidFill>
                <a:latin typeface="+mn-lt"/>
                <a:ea typeface="+mn-ea"/>
                <a:cs typeface="+mn-cs"/>
              </a:rPr>
              <a:t> have all classed this as weak (</a:t>
            </a:r>
            <a:r>
              <a:rPr lang="ar-SA" sz="1200" kern="1200" dirty="0" smtClean="0">
                <a:solidFill>
                  <a:schemeClr val="tx1"/>
                </a:solidFill>
                <a:latin typeface="+mn-lt"/>
                <a:ea typeface="+mn-ea"/>
                <a:cs typeface="+mn-cs"/>
              </a:rPr>
              <a:t>معرفۃ السنن والآثار: 1/349</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Imam </a:t>
            </a:r>
            <a:r>
              <a:rPr lang="en-GB" sz="1200" kern="1200" dirty="0" err="1" smtClean="0">
                <a:solidFill>
                  <a:schemeClr val="tx1"/>
                </a:solidFill>
                <a:latin typeface="+mn-lt"/>
                <a:ea typeface="+mn-ea"/>
                <a:cs typeface="+mn-cs"/>
              </a:rPr>
              <a:t>Nawawi</a:t>
            </a:r>
            <a:r>
              <a:rPr lang="en-GB" sz="1200" kern="1200" dirty="0" smtClean="0">
                <a:solidFill>
                  <a:schemeClr val="tx1"/>
                </a:solidFill>
                <a:latin typeface="+mn-lt"/>
                <a:ea typeface="+mn-ea"/>
                <a:cs typeface="+mn-cs"/>
              </a:rPr>
              <a:t> Ra (D-676 AH) states: It is weak, </a:t>
            </a:r>
            <a:r>
              <a:rPr lang="en-GB" sz="1200" kern="1200" dirty="0" err="1" smtClean="0">
                <a:solidFill>
                  <a:schemeClr val="tx1"/>
                </a:solidFill>
                <a:latin typeface="+mn-lt"/>
                <a:ea typeface="+mn-ea"/>
                <a:cs typeface="+mn-cs"/>
              </a:rPr>
              <a:t>Ibn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Hajar</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Bayhaqi</a:t>
            </a:r>
            <a:r>
              <a:rPr lang="en-GB" sz="1200" kern="1200" dirty="0" smtClean="0">
                <a:solidFill>
                  <a:schemeClr val="tx1"/>
                </a:solidFill>
                <a:latin typeface="+mn-lt"/>
                <a:ea typeface="+mn-ea"/>
                <a:cs typeface="+mn-cs"/>
              </a:rPr>
              <a:t> have classed it as weak. It has been narrated, </a:t>
            </a:r>
            <a:r>
              <a:rPr lang="en-GB" sz="1200" kern="1200" dirty="0" err="1" smtClean="0">
                <a:solidFill>
                  <a:schemeClr val="tx1"/>
                </a:solidFill>
                <a:latin typeface="+mn-lt"/>
                <a:ea typeface="+mn-ea"/>
                <a:cs typeface="+mn-cs"/>
              </a:rPr>
              <a:t>Sufyan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Thawri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Abdur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Rahman</a:t>
            </a:r>
            <a:r>
              <a:rPr lang="en-GB" sz="1200" kern="1200" dirty="0" smtClean="0">
                <a:solidFill>
                  <a:schemeClr val="tx1"/>
                </a:solidFill>
                <a:latin typeface="+mn-lt"/>
                <a:ea typeface="+mn-ea"/>
                <a:cs typeface="+mn-cs"/>
              </a:rPr>
              <a:t> bin </a:t>
            </a:r>
            <a:r>
              <a:rPr lang="en-GB" sz="1200" kern="1200" dirty="0" err="1" smtClean="0">
                <a:solidFill>
                  <a:schemeClr val="tx1"/>
                </a:solidFill>
                <a:latin typeface="+mn-lt"/>
                <a:ea typeface="+mn-ea"/>
                <a:cs typeface="+mn-cs"/>
              </a:rPr>
              <a:t>Mahdi</a:t>
            </a:r>
            <a:r>
              <a:rPr lang="en-GB" sz="1200" kern="1200" dirty="0" smtClean="0">
                <a:solidFill>
                  <a:schemeClr val="tx1"/>
                </a:solidFill>
                <a:latin typeface="+mn-lt"/>
                <a:ea typeface="+mn-ea"/>
                <a:cs typeface="+mn-cs"/>
              </a:rPr>
              <a:t>, Ahmed Bin </a:t>
            </a:r>
            <a:r>
              <a:rPr lang="en-GB" sz="1200" kern="1200" dirty="0" err="1" smtClean="0">
                <a:solidFill>
                  <a:schemeClr val="tx1"/>
                </a:solidFill>
                <a:latin typeface="+mn-lt"/>
                <a:ea typeface="+mn-ea"/>
                <a:cs typeface="+mn-cs"/>
              </a:rPr>
              <a:t>Hanbal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Yahya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Ibn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Maeen</a:t>
            </a:r>
            <a:r>
              <a:rPr lang="en-GB" sz="1200" kern="1200" dirty="0" smtClean="0">
                <a:solidFill>
                  <a:schemeClr val="tx1"/>
                </a:solidFill>
                <a:latin typeface="+mn-lt"/>
                <a:ea typeface="+mn-ea"/>
                <a:cs typeface="+mn-cs"/>
              </a:rPr>
              <a:t>, Ali Bin </a:t>
            </a:r>
            <a:r>
              <a:rPr lang="en-GB" sz="1200" kern="1200" dirty="0" err="1" smtClean="0">
                <a:solidFill>
                  <a:schemeClr val="tx1"/>
                </a:solidFill>
                <a:latin typeface="+mn-lt"/>
                <a:ea typeface="+mn-ea"/>
                <a:cs typeface="+mn-cs"/>
              </a:rPr>
              <a:t>Madini</a:t>
            </a:r>
            <a:r>
              <a:rPr lang="en-GB" sz="1200" kern="1200" dirty="0" smtClean="0">
                <a:solidFill>
                  <a:schemeClr val="tx1"/>
                </a:solidFill>
                <a:latin typeface="+mn-lt"/>
                <a:ea typeface="+mn-ea"/>
                <a:cs typeface="+mn-cs"/>
              </a:rPr>
              <a:t>, Muslim Bin </a:t>
            </a:r>
            <a:r>
              <a:rPr lang="en-GB" sz="1200" kern="1200" dirty="0" err="1" smtClean="0">
                <a:solidFill>
                  <a:schemeClr val="tx1"/>
                </a:solidFill>
                <a:latin typeface="+mn-lt"/>
                <a:ea typeface="+mn-ea"/>
                <a:cs typeface="+mn-cs"/>
              </a:rPr>
              <a:t>Hajjaj</a:t>
            </a:r>
            <a:r>
              <a:rPr lang="en-GB" sz="1200" kern="1200" dirty="0" smtClean="0">
                <a:solidFill>
                  <a:schemeClr val="tx1"/>
                </a:solidFill>
                <a:latin typeface="+mn-lt"/>
                <a:ea typeface="+mn-ea"/>
                <a:cs typeface="+mn-cs"/>
              </a:rPr>
              <a:t> all classed it as weak. They were giants in the field of </a:t>
            </a:r>
            <a:r>
              <a:rPr lang="en-GB" sz="1200" kern="1200" dirty="0" err="1" smtClean="0">
                <a:solidFill>
                  <a:schemeClr val="tx1"/>
                </a:solidFill>
                <a:latin typeface="+mn-lt"/>
                <a:ea typeface="+mn-ea"/>
                <a:cs typeface="+mn-cs"/>
              </a:rPr>
              <a:t>hadith</a:t>
            </a:r>
            <a:r>
              <a:rPr lang="en-GB" sz="1200" kern="1200" dirty="0" smtClean="0">
                <a:solidFill>
                  <a:schemeClr val="tx1"/>
                </a:solidFill>
                <a:latin typeface="+mn-lt"/>
                <a:ea typeface="+mn-ea"/>
                <a:cs typeface="+mn-cs"/>
              </a:rPr>
              <a:t>. Even if </a:t>
            </a:r>
            <a:r>
              <a:rPr lang="en-GB" sz="1200" kern="1200" dirty="0" err="1" smtClean="0">
                <a:solidFill>
                  <a:schemeClr val="tx1"/>
                </a:solidFill>
                <a:latin typeface="+mn-lt"/>
                <a:ea typeface="+mn-ea"/>
                <a:cs typeface="+mn-cs"/>
              </a:rPr>
              <a:t>Tirmizi</a:t>
            </a:r>
            <a:r>
              <a:rPr lang="en-GB" sz="1200" kern="1200" dirty="0" smtClean="0">
                <a:solidFill>
                  <a:schemeClr val="tx1"/>
                </a:solidFill>
                <a:latin typeface="+mn-lt"/>
                <a:ea typeface="+mn-ea"/>
                <a:cs typeface="+mn-cs"/>
              </a:rPr>
              <a:t> classed it as sound, the opinion of these scholars takes precedence rather the individual </a:t>
            </a:r>
            <a:r>
              <a:rPr lang="en-GB" sz="1200" kern="1200" dirty="0" err="1" smtClean="0">
                <a:solidFill>
                  <a:schemeClr val="tx1"/>
                </a:solidFill>
                <a:latin typeface="+mn-lt"/>
                <a:ea typeface="+mn-ea"/>
                <a:cs typeface="+mn-cs"/>
              </a:rPr>
              <a:t>opinon</a:t>
            </a:r>
            <a:r>
              <a:rPr lang="en-GB" sz="1200" kern="1200" dirty="0" smtClean="0">
                <a:solidFill>
                  <a:schemeClr val="tx1"/>
                </a:solidFill>
                <a:latin typeface="+mn-lt"/>
                <a:ea typeface="+mn-ea"/>
                <a:cs typeface="+mn-cs"/>
              </a:rPr>
              <a:t> of each one of them takes precedence over </a:t>
            </a:r>
            <a:r>
              <a:rPr lang="en-GB" sz="1200" kern="1200" dirty="0" err="1" smtClean="0">
                <a:solidFill>
                  <a:schemeClr val="tx1"/>
                </a:solidFill>
                <a:latin typeface="+mn-lt"/>
                <a:ea typeface="+mn-ea"/>
                <a:cs typeface="+mn-cs"/>
              </a:rPr>
              <a:t>Tirmizi</a:t>
            </a:r>
            <a:r>
              <a:rPr lang="en-GB" sz="1200" kern="1200" dirty="0" smtClean="0">
                <a:solidFill>
                  <a:schemeClr val="tx1"/>
                </a:solidFill>
                <a:latin typeface="+mn-lt"/>
                <a:ea typeface="+mn-ea"/>
                <a:cs typeface="+mn-cs"/>
              </a:rPr>
              <a:t> according to the agreement of the scholars</a:t>
            </a:r>
            <a:r>
              <a:rPr lang="en-GB" sz="1200" b="1"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54</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3B2490-6890-48EA-870D-8C8392B04AA1}" type="slidenum">
              <a:rPr lang="en-GB" smtClean="0"/>
              <a:pPr/>
              <a:t>56</a:t>
            </a:fld>
            <a:endParaRPr lang="en-GB" dirty="0"/>
          </a:p>
        </p:txBody>
      </p:sp>
    </p:spTree>
    <p:extLst>
      <p:ext uri="{BB962C8B-B14F-4D97-AF65-F5344CB8AC3E}">
        <p14:creationId xmlns:p14="http://schemas.microsoft.com/office/powerpoint/2010/main" xmlns="" val="222214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dirty="0" err="1" smtClean="0">
                <a:solidFill>
                  <a:schemeClr val="tx1"/>
                </a:solidFill>
                <a:latin typeface="+mn-lt"/>
                <a:ea typeface="+mn-ea"/>
                <a:cs typeface="+mn-cs"/>
              </a:rPr>
              <a:t>Bukhari</a:t>
            </a:r>
            <a:r>
              <a:rPr lang="en-GB" sz="1200" kern="1200" dirty="0" smtClean="0">
                <a:solidFill>
                  <a:schemeClr val="tx1"/>
                </a:solidFill>
                <a:latin typeface="+mn-lt"/>
                <a:ea typeface="+mn-ea"/>
                <a:cs typeface="+mn-cs"/>
              </a:rPr>
              <a:t> - Kitab </a:t>
            </a:r>
            <a:r>
              <a:rPr lang="en-GB" sz="1200" kern="1200" dirty="0" err="1" smtClean="0">
                <a:solidFill>
                  <a:schemeClr val="tx1"/>
                </a:solidFill>
                <a:latin typeface="+mn-lt"/>
                <a:ea typeface="+mn-ea"/>
                <a:cs typeface="+mn-cs"/>
              </a:rPr>
              <a:t>badul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wahye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kitabul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Imaan</a:t>
            </a:r>
            <a:r>
              <a:rPr lang="en-GB" sz="1200" kern="1200" dirty="0" smtClean="0">
                <a:solidFill>
                  <a:schemeClr val="tx1"/>
                </a:solidFill>
                <a:latin typeface="+mn-lt"/>
                <a:ea typeface="+mn-ea"/>
                <a:cs typeface="+mn-cs"/>
              </a:rPr>
              <a:t> , </a:t>
            </a:r>
            <a:r>
              <a:rPr lang="en-GB" sz="1200" kern="1200" dirty="0" err="1" smtClean="0">
                <a:solidFill>
                  <a:schemeClr val="tx1"/>
                </a:solidFill>
                <a:latin typeface="+mn-lt"/>
                <a:ea typeface="+mn-ea"/>
                <a:cs typeface="+mn-cs"/>
              </a:rPr>
              <a:t>Kitabul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Ilm</a:t>
            </a:r>
            <a:r>
              <a:rPr lang="en-GB" sz="1200" kern="1200" dirty="0" smtClean="0">
                <a:solidFill>
                  <a:schemeClr val="tx1"/>
                </a:solidFill>
                <a:latin typeface="+mn-lt"/>
                <a:ea typeface="+mn-ea"/>
                <a:cs typeface="+mn-cs"/>
              </a:rPr>
              <a:t> , </a:t>
            </a:r>
            <a:r>
              <a:rPr lang="en-GB" sz="1200" kern="1200" dirty="0" err="1" smtClean="0">
                <a:solidFill>
                  <a:schemeClr val="tx1"/>
                </a:solidFill>
                <a:latin typeface="+mn-lt"/>
                <a:ea typeface="+mn-ea"/>
                <a:cs typeface="+mn-cs"/>
              </a:rPr>
              <a:t>kitabut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ul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wudoo</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Muslim -  </a:t>
            </a:r>
            <a:r>
              <a:rPr lang="en-GB" sz="1200" kern="1200" dirty="0" err="1" smtClean="0">
                <a:solidFill>
                  <a:schemeClr val="tx1"/>
                </a:solidFill>
                <a:latin typeface="+mn-lt"/>
                <a:ea typeface="+mn-ea"/>
                <a:cs typeface="+mn-cs"/>
              </a:rPr>
              <a:t>Muqaddimah</a:t>
            </a:r>
            <a:r>
              <a:rPr lang="en-GB" sz="1200" kern="1200" dirty="0" smtClean="0">
                <a:solidFill>
                  <a:schemeClr val="tx1"/>
                </a:solidFill>
                <a:latin typeface="+mn-lt"/>
                <a:ea typeface="+mn-ea"/>
                <a:cs typeface="+mn-cs"/>
              </a:rPr>
              <a:t> , </a:t>
            </a:r>
            <a:r>
              <a:rPr lang="en-GB" sz="1200" kern="1200" dirty="0" err="1" smtClean="0">
                <a:solidFill>
                  <a:schemeClr val="tx1"/>
                </a:solidFill>
                <a:latin typeface="+mn-lt"/>
                <a:ea typeface="+mn-ea"/>
                <a:cs typeface="+mn-cs"/>
              </a:rPr>
              <a:t>Kitabul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Iman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kitabut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Taharah</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All books of </a:t>
            </a:r>
            <a:r>
              <a:rPr lang="en-GB" sz="1200" kern="1200" dirty="0" err="1" smtClean="0">
                <a:solidFill>
                  <a:schemeClr val="tx1"/>
                </a:solidFill>
                <a:latin typeface="+mn-lt"/>
                <a:ea typeface="+mn-ea"/>
                <a:cs typeface="+mn-cs"/>
              </a:rPr>
              <a:t>Ahaadith</a:t>
            </a:r>
            <a:r>
              <a:rPr lang="en-GB" sz="1200" kern="1200" dirty="0" smtClean="0">
                <a:solidFill>
                  <a:schemeClr val="tx1"/>
                </a:solidFill>
                <a:latin typeface="+mn-lt"/>
                <a:ea typeface="+mn-ea"/>
                <a:cs typeface="+mn-cs"/>
              </a:rPr>
              <a:t> towards beginning , never at the end.</a:t>
            </a:r>
          </a:p>
          <a:p>
            <a:r>
              <a:rPr lang="en-GB" sz="1200" kern="1200" dirty="0" err="1" smtClean="0">
                <a:solidFill>
                  <a:schemeClr val="tx1"/>
                </a:solidFill>
                <a:latin typeface="+mn-lt"/>
                <a:ea typeface="+mn-ea"/>
                <a:cs typeface="+mn-cs"/>
              </a:rPr>
              <a:t>Certian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ibadats</a:t>
            </a:r>
            <a:r>
              <a:rPr lang="en-GB" sz="1200" kern="1200" dirty="0" smtClean="0">
                <a:solidFill>
                  <a:schemeClr val="tx1"/>
                </a:solidFill>
                <a:latin typeface="+mn-lt"/>
                <a:ea typeface="+mn-ea"/>
                <a:cs typeface="+mn-cs"/>
              </a:rPr>
              <a:t> cannot be carried out with </a:t>
            </a:r>
            <a:r>
              <a:rPr lang="en-GB" sz="1200" kern="1200" dirty="0" err="1" smtClean="0">
                <a:solidFill>
                  <a:schemeClr val="tx1"/>
                </a:solidFill>
                <a:latin typeface="+mn-lt"/>
                <a:ea typeface="+mn-ea"/>
                <a:cs typeface="+mn-cs"/>
              </a:rPr>
              <a:t>whudu</a:t>
            </a:r>
            <a:r>
              <a:rPr lang="en-GB" sz="1200" kern="1200" dirty="0" smtClean="0">
                <a:solidFill>
                  <a:schemeClr val="tx1"/>
                </a:solidFill>
                <a:latin typeface="+mn-lt"/>
                <a:ea typeface="+mn-ea"/>
                <a:cs typeface="+mn-cs"/>
              </a:rPr>
              <a:t>. The Second pillar of Islam,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such an </a:t>
            </a:r>
            <a:r>
              <a:rPr lang="en-GB" sz="1200" kern="1200" dirty="0" err="1" smtClean="0">
                <a:solidFill>
                  <a:schemeClr val="tx1"/>
                </a:solidFill>
                <a:latin typeface="+mn-lt"/>
                <a:ea typeface="+mn-ea"/>
                <a:cs typeface="+mn-cs"/>
              </a:rPr>
              <a:t>ibadat</a:t>
            </a:r>
            <a:r>
              <a:rPr lang="en-GB" sz="1200" kern="1200" dirty="0" smtClean="0">
                <a:solidFill>
                  <a:schemeClr val="tx1"/>
                </a:solidFill>
                <a:latin typeface="+mn-lt"/>
                <a:ea typeface="+mn-ea"/>
                <a:cs typeface="+mn-cs"/>
              </a:rPr>
              <a:t> that </a:t>
            </a:r>
            <a:r>
              <a:rPr lang="en-GB" sz="1200" kern="1200" dirty="0" err="1" smtClean="0">
                <a:solidFill>
                  <a:schemeClr val="tx1"/>
                </a:solidFill>
                <a:latin typeface="+mn-lt"/>
                <a:ea typeface="+mn-ea"/>
                <a:cs typeface="+mn-cs"/>
              </a:rPr>
              <a:t>Nabi</a:t>
            </a:r>
            <a:r>
              <a:rPr lang="en-GB" sz="1200" kern="1200" dirty="0" smtClean="0">
                <a:solidFill>
                  <a:schemeClr val="tx1"/>
                </a:solidFill>
                <a:latin typeface="+mn-lt"/>
                <a:ea typeface="+mn-ea"/>
                <a:cs typeface="+mn-cs"/>
              </a:rPr>
              <a:t> of Allah was called up to the heavens and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was made </a:t>
            </a:r>
            <a:r>
              <a:rPr lang="en-GB" sz="1200" kern="1200" dirty="0" err="1" smtClean="0">
                <a:solidFill>
                  <a:schemeClr val="tx1"/>
                </a:solidFill>
                <a:latin typeface="+mn-lt"/>
                <a:ea typeface="+mn-ea"/>
                <a:cs typeface="+mn-cs"/>
              </a:rPr>
              <a:t>Fardh</a:t>
            </a:r>
            <a:r>
              <a:rPr lang="en-GB" sz="1200" kern="1200" dirty="0" smtClean="0">
                <a:solidFill>
                  <a:schemeClr val="tx1"/>
                </a:solidFill>
                <a:latin typeface="+mn-lt"/>
                <a:ea typeface="+mn-ea"/>
                <a:cs typeface="+mn-cs"/>
              </a:rPr>
              <a:t> by Allah in the heavens in the miraculous Journey of </a:t>
            </a:r>
            <a:r>
              <a:rPr lang="en-GB" sz="1200" kern="1200" dirty="0" err="1" smtClean="0">
                <a:solidFill>
                  <a:schemeClr val="tx1"/>
                </a:solidFill>
                <a:latin typeface="+mn-lt"/>
                <a:ea typeface="+mn-ea"/>
                <a:cs typeface="+mn-cs"/>
              </a:rPr>
              <a:t>Miraaj</a:t>
            </a:r>
            <a:r>
              <a:rPr lang="en-GB" sz="1200" kern="1200" dirty="0" smtClean="0">
                <a:solidFill>
                  <a:schemeClr val="tx1"/>
                </a:solidFill>
                <a:latin typeface="+mn-lt"/>
                <a:ea typeface="+mn-ea"/>
                <a:cs typeface="+mn-cs"/>
              </a:rPr>
              <a:t>. </a:t>
            </a:r>
          </a:p>
          <a:p>
            <a:r>
              <a:rPr lang="en-GB" sz="1200" kern="1200" dirty="0" err="1" smtClean="0">
                <a:solidFill>
                  <a:schemeClr val="tx1"/>
                </a:solidFill>
                <a:latin typeface="+mn-lt"/>
                <a:ea typeface="+mn-ea"/>
                <a:cs typeface="+mn-cs"/>
              </a:rPr>
              <a:t>Qad</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Aflahal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Muminon</a:t>
            </a:r>
            <a:r>
              <a:rPr lang="en-GB" sz="1200" kern="1200" dirty="0" smtClean="0">
                <a:solidFill>
                  <a:schemeClr val="tx1"/>
                </a:solidFill>
                <a:latin typeface="+mn-lt"/>
                <a:ea typeface="+mn-ea"/>
                <a:cs typeface="+mn-cs"/>
              </a:rPr>
              <a:t> – The first and Last </a:t>
            </a:r>
            <a:r>
              <a:rPr lang="en-GB" sz="1200" kern="1200" dirty="0" err="1" smtClean="0">
                <a:solidFill>
                  <a:schemeClr val="tx1"/>
                </a:solidFill>
                <a:latin typeface="+mn-lt"/>
                <a:ea typeface="+mn-ea"/>
                <a:cs typeface="+mn-cs"/>
              </a:rPr>
              <a:t>Ayat</a:t>
            </a:r>
            <a:r>
              <a:rPr lang="en-GB" sz="1200" kern="1200" dirty="0" smtClean="0">
                <a:solidFill>
                  <a:schemeClr val="tx1"/>
                </a:solidFill>
                <a:latin typeface="+mn-lt"/>
                <a:ea typeface="+mn-ea"/>
                <a:cs typeface="+mn-cs"/>
              </a:rPr>
              <a:t> are with regards to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 Those who perform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The first attribute is t&amp; </a:t>
            </a:r>
            <a:r>
              <a:rPr lang="en-GB" sz="1200" kern="1200" dirty="0" err="1" smtClean="0">
                <a:solidFill>
                  <a:schemeClr val="tx1"/>
                </a:solidFill>
                <a:latin typeface="+mn-lt"/>
                <a:ea typeface="+mn-ea"/>
                <a:cs typeface="+mn-cs"/>
              </a:rPr>
              <a:t>KhushZ</a:t>
            </a:r>
            <a:r>
              <a:rPr lang="en-GB" sz="1200" kern="1200" dirty="0" smtClean="0">
                <a:solidFill>
                  <a:schemeClr val="tx1"/>
                </a:solidFill>
                <a:latin typeface="+mn-lt"/>
                <a:ea typeface="+mn-ea"/>
                <a:cs typeface="+mn-cs"/>
              </a:rPr>
              <a:t> (translated in the text as being concentrative) during prayers. The literal meaning of this word is </a:t>
            </a:r>
          </a:p>
          <a:p>
            <a:r>
              <a:rPr lang="en-GB" sz="1200" kern="1200" dirty="0" err="1" smtClean="0">
                <a:solidFill>
                  <a:schemeClr val="tx1"/>
                </a:solidFill>
                <a:latin typeface="+mn-lt"/>
                <a:ea typeface="+mn-ea"/>
                <a:cs typeface="+mn-cs"/>
              </a:rPr>
              <a:t>SGrah</a:t>
            </a:r>
            <a:r>
              <a:rPr lang="en-GB" sz="1200" kern="1200" dirty="0" smtClean="0">
                <a:solidFill>
                  <a:schemeClr val="tx1"/>
                </a:solidFill>
                <a:latin typeface="+mn-lt"/>
                <a:ea typeface="+mn-ea"/>
                <a:cs typeface="+mn-cs"/>
              </a:rPr>
              <a:t> Al-</a:t>
            </a:r>
            <a:r>
              <a:rPr lang="en-GB" sz="1200" kern="1200" dirty="0" err="1" smtClean="0">
                <a:solidFill>
                  <a:schemeClr val="tx1"/>
                </a:solidFill>
                <a:latin typeface="+mn-lt"/>
                <a:ea typeface="+mn-ea"/>
                <a:cs typeface="+mn-cs"/>
              </a:rPr>
              <a:t>Mu'minGn</a:t>
            </a:r>
            <a:r>
              <a:rPr lang="en-GB" sz="1200" kern="1200" dirty="0" smtClean="0">
                <a:solidFill>
                  <a:schemeClr val="tx1"/>
                </a:solidFill>
                <a:latin typeface="+mn-lt"/>
                <a:ea typeface="+mn-ea"/>
                <a:cs typeface="+mn-cs"/>
              </a:rPr>
              <a:t> : 23 : 1 - 11 -- 301 "calmness", but in religious terminology it means "to bring about a state of perfect concentration in the heart" so that he does not knowingly allow any thoughts to enter his heart other than the remembrance of Allah. ~t also means that during prayers a person must abstain from moving his body and limbs unnecessarily (</a:t>
            </a:r>
            <a:r>
              <a:rPr lang="en-GB" sz="1200" kern="1200" dirty="0" err="1" smtClean="0">
                <a:solidFill>
                  <a:schemeClr val="tx1"/>
                </a:solidFill>
                <a:latin typeface="+mn-lt"/>
                <a:ea typeface="+mn-ea"/>
                <a:cs typeface="+mn-cs"/>
              </a:rPr>
              <a:t>BayZn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ul-Qur'Zn</a:t>
            </a:r>
            <a:r>
              <a:rPr lang="en-GB" sz="1200" kern="1200" dirty="0" smtClean="0">
                <a:solidFill>
                  <a:schemeClr val="tx1"/>
                </a:solidFill>
                <a:latin typeface="+mn-lt"/>
                <a:ea typeface="+mn-ea"/>
                <a:cs typeface="+mn-cs"/>
              </a:rPr>
              <a:t>). He must, in particular, avoid those movements of the body which have been forbidden by the Holy Prophet and which the jurists have compiled under the general heading </a:t>
            </a:r>
            <a:r>
              <a:rPr lang="en-GB" sz="1200" kern="1200" dirty="0" err="1" smtClean="0">
                <a:solidFill>
                  <a:schemeClr val="tx1"/>
                </a:solidFill>
                <a:latin typeface="+mn-lt"/>
                <a:ea typeface="+mn-ea"/>
                <a:cs typeface="+mn-cs"/>
              </a:rPr>
              <a:t>oLj</a:t>
            </a:r>
            <a:r>
              <a:rPr lang="en-GB" sz="1200" kern="1200" dirty="0" smtClean="0">
                <a:solidFill>
                  <a:schemeClr val="tx1"/>
                </a:solidFill>
                <a:latin typeface="+mn-lt"/>
                <a:ea typeface="+mn-ea"/>
                <a:cs typeface="+mn-cs"/>
              </a:rPr>
              <a:t>$ (things which are disliked during prayer)</a:t>
            </a:r>
          </a:p>
          <a:p>
            <a:r>
              <a:rPr lang="en-GB" sz="1200" kern="1200" dirty="0" smtClean="0">
                <a:solidFill>
                  <a:schemeClr val="tx1"/>
                </a:solidFill>
                <a:latin typeface="+mn-lt"/>
                <a:ea typeface="+mn-ea"/>
                <a:cs typeface="+mn-cs"/>
              </a:rPr>
              <a:t>The seventh attribute which almighty Allah mentions is also with regards to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((And who consistently observe their prayers - 23:9). To observe one's prayers here means to offer them regularly at the appointed time, and the word (Prayers) has been used in the plural form to include all the five prayers. In an earlier verses the word ;&amp; (</a:t>
            </a:r>
            <a:r>
              <a:rPr lang="en-GB" sz="1200" kern="1200" dirty="0" err="1" smtClean="0">
                <a:solidFill>
                  <a:schemeClr val="tx1"/>
                </a:solidFill>
                <a:latin typeface="+mn-lt"/>
                <a:ea typeface="+mn-ea"/>
                <a:cs typeface="+mn-cs"/>
              </a:rPr>
              <a:t>Saliih</a:t>
            </a:r>
            <a:r>
              <a:rPr lang="en-GB" sz="1200" kern="1200" dirty="0" smtClean="0">
                <a:solidFill>
                  <a:schemeClr val="tx1"/>
                </a:solidFill>
                <a:latin typeface="+mn-lt"/>
                <a:ea typeface="+mn-ea"/>
                <a:cs typeface="+mn-cs"/>
              </a:rPr>
              <a:t>: prayer) was used in the singular because the emphasis was on </a:t>
            </a:r>
            <a:r>
              <a:rPr lang="en-GB" sz="1200" kern="1200" dirty="0" err="1" smtClean="0">
                <a:solidFill>
                  <a:schemeClr val="tx1"/>
                </a:solidFill>
                <a:latin typeface="+mn-lt"/>
                <a:ea typeface="+mn-ea"/>
                <a:cs typeface="+mn-cs"/>
              </a:rPr>
              <a:t>KhushE</a:t>
            </a:r>
            <a:r>
              <a:rPr lang="en-GB" sz="1200" kern="1200" dirty="0" smtClean="0">
                <a:solidFill>
                  <a:schemeClr val="tx1"/>
                </a:solidFill>
                <a:latin typeface="+mn-lt"/>
                <a:ea typeface="+mn-ea"/>
                <a:cs typeface="+mn-cs"/>
              </a:rPr>
              <a:t>' which is the essence of all prayers whether they are </a:t>
            </a:r>
            <a:r>
              <a:rPr lang="en-GB" sz="1200" kern="1200" dirty="0" err="1" smtClean="0">
                <a:solidFill>
                  <a:schemeClr val="tx1"/>
                </a:solidFill>
                <a:latin typeface="+mn-lt"/>
                <a:ea typeface="+mn-ea"/>
                <a:cs typeface="+mn-cs"/>
              </a:rPr>
              <a:t>fard</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wiijib</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sunnah</a:t>
            </a:r>
            <a:r>
              <a:rPr lang="en-GB" sz="1200" kern="1200" dirty="0" smtClean="0">
                <a:solidFill>
                  <a:schemeClr val="tx1"/>
                </a:solidFill>
                <a:latin typeface="+mn-lt"/>
                <a:ea typeface="+mn-ea"/>
                <a:cs typeface="+mn-cs"/>
              </a:rPr>
              <a:t> or </a:t>
            </a:r>
            <a:r>
              <a:rPr lang="en-GB" sz="1200" kern="1200" dirty="0" err="1" smtClean="0">
                <a:solidFill>
                  <a:schemeClr val="tx1"/>
                </a:solidFill>
                <a:latin typeface="+mn-lt"/>
                <a:ea typeface="+mn-ea"/>
                <a:cs typeface="+mn-cs"/>
              </a:rPr>
              <a:t>nafil</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So the first and the last quality that </a:t>
            </a:r>
            <a:r>
              <a:rPr lang="en-GB" sz="1200" kern="1200" dirty="0" err="1" smtClean="0">
                <a:solidFill>
                  <a:schemeClr val="tx1"/>
                </a:solidFill>
                <a:latin typeface="+mn-lt"/>
                <a:ea typeface="+mn-ea"/>
                <a:cs typeface="+mn-cs"/>
              </a:rPr>
              <a:t>allah</a:t>
            </a:r>
            <a:r>
              <a:rPr lang="en-GB" sz="1200" kern="1200" dirty="0" smtClean="0">
                <a:solidFill>
                  <a:schemeClr val="tx1"/>
                </a:solidFill>
                <a:latin typeface="+mn-lt"/>
                <a:ea typeface="+mn-ea"/>
                <a:cs typeface="+mn-cs"/>
              </a:rPr>
              <a:t> mentions of the </a:t>
            </a:r>
            <a:r>
              <a:rPr lang="en-GB" sz="1200" kern="1200" dirty="0" err="1" smtClean="0">
                <a:solidFill>
                  <a:schemeClr val="tx1"/>
                </a:solidFill>
                <a:latin typeface="+mn-lt"/>
                <a:ea typeface="+mn-ea"/>
                <a:cs typeface="+mn-cs"/>
              </a:rPr>
              <a:t>belivers</a:t>
            </a:r>
            <a:r>
              <a:rPr lang="en-GB" sz="1200" kern="1200" dirty="0" smtClean="0">
                <a:solidFill>
                  <a:schemeClr val="tx1"/>
                </a:solidFill>
                <a:latin typeface="+mn-lt"/>
                <a:ea typeface="+mn-ea"/>
                <a:cs typeface="+mn-cs"/>
              </a:rPr>
              <a:t> is with regards to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The first quality being those who perform their </a:t>
            </a:r>
            <a:r>
              <a:rPr lang="en-GB" sz="1200" kern="1200" dirty="0" err="1" smtClean="0">
                <a:solidFill>
                  <a:schemeClr val="tx1"/>
                </a:solidFill>
                <a:latin typeface="+mn-lt"/>
                <a:ea typeface="+mn-ea"/>
                <a:cs typeface="+mn-cs"/>
              </a:rPr>
              <a:t>salaat</a:t>
            </a:r>
            <a:r>
              <a:rPr lang="en-GB" sz="1200" kern="1200" dirty="0" smtClean="0">
                <a:solidFill>
                  <a:schemeClr val="tx1"/>
                </a:solidFill>
                <a:latin typeface="+mn-lt"/>
                <a:ea typeface="+mn-ea"/>
                <a:cs typeface="+mn-cs"/>
              </a:rPr>
              <a:t> with full concentration. The last being those who consistently observe their prayers. So we learn from this the easiest way to gain success is through </a:t>
            </a:r>
            <a:r>
              <a:rPr lang="en-GB" sz="1200" kern="1200" dirty="0" err="1" smtClean="0">
                <a:solidFill>
                  <a:schemeClr val="tx1"/>
                </a:solidFill>
                <a:latin typeface="+mn-lt"/>
                <a:ea typeface="+mn-ea"/>
                <a:cs typeface="+mn-cs"/>
              </a:rPr>
              <a:t>namaz</a:t>
            </a:r>
            <a:r>
              <a:rPr lang="en-GB" sz="1200" kern="1200" dirty="0" smtClean="0">
                <a:solidFill>
                  <a:schemeClr val="tx1"/>
                </a:solidFill>
                <a:latin typeface="+mn-lt"/>
                <a:ea typeface="+mn-ea"/>
                <a:cs typeface="+mn-cs"/>
              </a:rPr>
              <a:t>. Another meaning of </a:t>
            </a:r>
            <a:r>
              <a:rPr lang="en-GB" sz="1200" kern="1200" dirty="0" err="1" smtClean="0">
                <a:solidFill>
                  <a:schemeClr val="tx1"/>
                </a:solidFill>
                <a:latin typeface="+mn-lt"/>
                <a:ea typeface="+mn-ea"/>
                <a:cs typeface="+mn-cs"/>
              </a:rPr>
              <a:t>yuhafizoon</a:t>
            </a:r>
            <a:r>
              <a:rPr lang="en-GB" sz="1200" kern="1200" dirty="0" smtClean="0">
                <a:solidFill>
                  <a:schemeClr val="tx1"/>
                </a:solidFill>
                <a:latin typeface="+mn-lt"/>
                <a:ea typeface="+mn-ea"/>
                <a:cs typeface="+mn-cs"/>
              </a:rPr>
              <a:t> is that those who take into consideration the timings of the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this is why </a:t>
            </a:r>
            <a:r>
              <a:rPr lang="en-GB" sz="1200" kern="1200" dirty="0" err="1" smtClean="0">
                <a:solidFill>
                  <a:schemeClr val="tx1"/>
                </a:solidFill>
                <a:latin typeface="+mn-lt"/>
                <a:ea typeface="+mn-ea"/>
                <a:cs typeface="+mn-cs"/>
              </a:rPr>
              <a:t>allah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swt</a:t>
            </a:r>
            <a:r>
              <a:rPr lang="en-GB" sz="1200" kern="1200" dirty="0" smtClean="0">
                <a:solidFill>
                  <a:schemeClr val="tx1"/>
                </a:solidFill>
                <a:latin typeface="+mn-lt"/>
                <a:ea typeface="+mn-ea"/>
                <a:cs typeface="+mn-cs"/>
              </a:rPr>
              <a:t> says verily </a:t>
            </a:r>
            <a:r>
              <a:rPr lang="en-GB" sz="1200" kern="1200" dirty="0" err="1" smtClean="0">
                <a:solidFill>
                  <a:schemeClr val="tx1"/>
                </a:solidFill>
                <a:latin typeface="+mn-lt"/>
                <a:ea typeface="+mn-ea"/>
                <a:cs typeface="+mn-cs"/>
              </a:rPr>
              <a:t>naamz</a:t>
            </a:r>
            <a:r>
              <a:rPr lang="en-GB" sz="1200" kern="1200" dirty="0" smtClean="0">
                <a:solidFill>
                  <a:schemeClr val="tx1"/>
                </a:solidFill>
                <a:latin typeface="+mn-lt"/>
                <a:ea typeface="+mn-ea"/>
                <a:cs typeface="+mn-cs"/>
              </a:rPr>
              <a:t> has been prescribed upon the believers at fixed times. Meaning that </a:t>
            </a:r>
            <a:r>
              <a:rPr lang="en-GB" sz="1200" kern="1200" dirty="0" err="1" smtClean="0">
                <a:solidFill>
                  <a:schemeClr val="tx1"/>
                </a:solidFill>
                <a:latin typeface="+mn-lt"/>
                <a:ea typeface="+mn-ea"/>
                <a:cs typeface="+mn-cs"/>
              </a:rPr>
              <a:t>naamz</a:t>
            </a:r>
            <a:r>
              <a:rPr lang="en-GB" sz="1200" kern="1200" dirty="0" smtClean="0">
                <a:solidFill>
                  <a:schemeClr val="tx1"/>
                </a:solidFill>
                <a:latin typeface="+mn-lt"/>
                <a:ea typeface="+mn-ea"/>
                <a:cs typeface="+mn-cs"/>
              </a:rPr>
              <a:t> is such a duty that </a:t>
            </a:r>
            <a:r>
              <a:rPr lang="en-GB" sz="1200" kern="1200" dirty="0" err="1" smtClean="0">
                <a:solidFill>
                  <a:schemeClr val="tx1"/>
                </a:solidFill>
                <a:latin typeface="+mn-lt"/>
                <a:ea typeface="+mn-ea"/>
                <a:cs typeface="+mn-cs"/>
              </a:rPr>
              <a:t>allah</a:t>
            </a:r>
            <a:r>
              <a:rPr lang="en-GB" sz="1200" kern="1200" dirty="0" smtClean="0">
                <a:solidFill>
                  <a:schemeClr val="tx1"/>
                </a:solidFill>
                <a:latin typeface="+mn-lt"/>
                <a:ea typeface="+mn-ea"/>
                <a:cs typeface="+mn-cs"/>
              </a:rPr>
              <a:t> has himself prescribed the timings of </a:t>
            </a:r>
            <a:r>
              <a:rPr lang="en-GB" sz="1200" kern="1200" dirty="0" err="1" smtClean="0">
                <a:solidFill>
                  <a:schemeClr val="tx1"/>
                </a:solidFill>
                <a:latin typeface="+mn-lt"/>
                <a:ea typeface="+mn-ea"/>
                <a:cs typeface="+mn-cs"/>
              </a:rPr>
              <a:t>salahh</a:t>
            </a:r>
            <a:r>
              <a:rPr lang="en-GB" sz="1200" kern="1200" dirty="0" smtClean="0">
                <a:solidFill>
                  <a:schemeClr val="tx1"/>
                </a:solidFill>
                <a:latin typeface="+mn-lt"/>
                <a:ea typeface="+mn-ea"/>
                <a:cs typeface="+mn-cs"/>
              </a:rPr>
              <a:t>. So for </a:t>
            </a:r>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the time for </a:t>
            </a:r>
            <a:r>
              <a:rPr lang="en-GB" sz="1200" kern="1200" dirty="0" err="1" smtClean="0">
                <a:solidFill>
                  <a:schemeClr val="tx1"/>
                </a:solidFill>
                <a:latin typeface="+mn-lt"/>
                <a:ea typeface="+mn-ea"/>
                <a:cs typeface="+mn-cs"/>
              </a:rPr>
              <a:t>fajr</a:t>
            </a:r>
            <a:r>
              <a:rPr lang="en-GB" sz="1200" kern="1200" dirty="0" smtClean="0">
                <a:solidFill>
                  <a:schemeClr val="tx1"/>
                </a:solidFill>
                <a:latin typeface="+mn-lt"/>
                <a:ea typeface="+mn-ea"/>
                <a:cs typeface="+mn-cs"/>
              </a:rPr>
              <a:t> commences when </a:t>
            </a:r>
            <a:r>
              <a:rPr lang="en-GB" sz="1200" kern="1200" dirty="0" err="1" smtClean="0">
                <a:solidFill>
                  <a:schemeClr val="tx1"/>
                </a:solidFill>
                <a:latin typeface="+mn-lt"/>
                <a:ea typeface="+mn-ea"/>
                <a:cs typeface="+mn-cs"/>
              </a:rPr>
              <a:t>subah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sadiq</a:t>
            </a:r>
            <a:r>
              <a:rPr lang="en-GB" sz="1200" kern="1200" dirty="0" smtClean="0">
                <a:solidFill>
                  <a:schemeClr val="tx1"/>
                </a:solidFill>
                <a:latin typeface="+mn-lt"/>
                <a:ea typeface="+mn-ea"/>
                <a:cs typeface="+mn-cs"/>
              </a:rPr>
              <a:t> occurs check in </a:t>
            </a:r>
            <a:r>
              <a:rPr lang="en-GB" sz="1200" kern="1200" dirty="0" err="1" smtClean="0">
                <a:solidFill>
                  <a:schemeClr val="tx1"/>
                </a:solidFill>
                <a:latin typeface="+mn-lt"/>
                <a:ea typeface="+mn-ea"/>
                <a:cs typeface="+mn-cs"/>
              </a:rPr>
              <a:t>beshtee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zeewar</a:t>
            </a:r>
            <a:r>
              <a:rPr lang="en-GB" sz="1200" kern="1200" dirty="0" smtClean="0">
                <a:solidFill>
                  <a:schemeClr val="tx1"/>
                </a:solidFill>
                <a:latin typeface="+mn-lt"/>
                <a:ea typeface="+mn-ea"/>
                <a:cs typeface="+mn-cs"/>
              </a:rPr>
              <a:t> and concludes at sunrise. Hence </a:t>
            </a:r>
            <a:r>
              <a:rPr lang="en-GB" sz="1200" kern="1200" dirty="0" err="1" smtClean="0">
                <a:solidFill>
                  <a:schemeClr val="tx1"/>
                </a:solidFill>
                <a:latin typeface="+mn-lt"/>
                <a:ea typeface="+mn-ea"/>
                <a:cs typeface="+mn-cs"/>
              </a:rPr>
              <a:t>namaz</a:t>
            </a:r>
            <a:r>
              <a:rPr lang="en-GB" sz="1200" kern="1200" dirty="0" smtClean="0">
                <a:solidFill>
                  <a:schemeClr val="tx1"/>
                </a:solidFill>
                <a:latin typeface="+mn-lt"/>
                <a:ea typeface="+mn-ea"/>
                <a:cs typeface="+mn-cs"/>
              </a:rPr>
              <a:t> is such a great </a:t>
            </a:r>
            <a:r>
              <a:rPr lang="en-GB" sz="1200" kern="1200" dirty="0" err="1" smtClean="0">
                <a:solidFill>
                  <a:schemeClr val="tx1"/>
                </a:solidFill>
                <a:latin typeface="+mn-lt"/>
                <a:ea typeface="+mn-ea"/>
                <a:cs typeface="+mn-cs"/>
              </a:rPr>
              <a:t>ibadat</a:t>
            </a:r>
            <a:r>
              <a:rPr lang="en-GB" sz="1200" kern="1200" dirty="0" smtClean="0">
                <a:solidFill>
                  <a:schemeClr val="tx1"/>
                </a:solidFill>
                <a:latin typeface="+mn-lt"/>
                <a:ea typeface="+mn-ea"/>
                <a:cs typeface="+mn-cs"/>
              </a:rPr>
              <a:t> in the eyes of </a:t>
            </a:r>
            <a:r>
              <a:rPr lang="en-GB" sz="1200" kern="1200" dirty="0" err="1" smtClean="0">
                <a:solidFill>
                  <a:schemeClr val="tx1"/>
                </a:solidFill>
                <a:latin typeface="+mn-lt"/>
                <a:ea typeface="+mn-ea"/>
                <a:cs typeface="+mn-cs"/>
              </a:rPr>
              <a:t>allah</a:t>
            </a:r>
            <a:r>
              <a:rPr lang="en-GB" sz="1200" kern="1200" dirty="0" smtClean="0">
                <a:solidFill>
                  <a:schemeClr val="tx1"/>
                </a:solidFill>
                <a:latin typeface="+mn-lt"/>
                <a:ea typeface="+mn-ea"/>
                <a:cs typeface="+mn-cs"/>
              </a:rPr>
              <a:t> that not only has almighty Allah made it </a:t>
            </a:r>
            <a:r>
              <a:rPr lang="en-GB" sz="1200" kern="1200" dirty="0" err="1" smtClean="0">
                <a:solidFill>
                  <a:schemeClr val="tx1"/>
                </a:solidFill>
                <a:latin typeface="+mn-lt"/>
                <a:ea typeface="+mn-ea"/>
                <a:cs typeface="+mn-cs"/>
              </a:rPr>
              <a:t>fardh</a:t>
            </a:r>
            <a:r>
              <a:rPr lang="en-GB" sz="1200" kern="1200" dirty="0" smtClean="0">
                <a:solidFill>
                  <a:schemeClr val="tx1"/>
                </a:solidFill>
                <a:latin typeface="+mn-lt"/>
                <a:ea typeface="+mn-ea"/>
                <a:cs typeface="+mn-cs"/>
              </a:rPr>
              <a:t> upon us but he has also specifically fixed the time for each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Take </a:t>
            </a:r>
            <a:r>
              <a:rPr lang="en-GB" sz="1200" kern="1200" dirty="0" err="1" smtClean="0">
                <a:solidFill>
                  <a:schemeClr val="tx1"/>
                </a:solidFill>
                <a:latin typeface="+mn-lt"/>
                <a:ea typeface="+mn-ea"/>
                <a:cs typeface="+mn-cs"/>
              </a:rPr>
              <a:t>zakaah</a:t>
            </a:r>
            <a:r>
              <a:rPr lang="en-GB" sz="1200" kern="1200" dirty="0" smtClean="0">
                <a:solidFill>
                  <a:schemeClr val="tx1"/>
                </a:solidFill>
                <a:latin typeface="+mn-lt"/>
                <a:ea typeface="+mn-ea"/>
                <a:cs typeface="+mn-cs"/>
              </a:rPr>
              <a:t> for example it has been made </a:t>
            </a:r>
            <a:r>
              <a:rPr lang="en-GB" sz="1200" kern="1200" dirty="0" err="1" smtClean="0">
                <a:solidFill>
                  <a:schemeClr val="tx1"/>
                </a:solidFill>
                <a:latin typeface="+mn-lt"/>
                <a:ea typeface="+mn-ea"/>
                <a:cs typeface="+mn-cs"/>
              </a:rPr>
              <a:t>fardh</a:t>
            </a:r>
            <a:r>
              <a:rPr lang="en-GB" sz="1200" kern="1200" dirty="0" smtClean="0">
                <a:solidFill>
                  <a:schemeClr val="tx1"/>
                </a:solidFill>
                <a:latin typeface="+mn-lt"/>
                <a:ea typeface="+mn-ea"/>
                <a:cs typeface="+mn-cs"/>
              </a:rPr>
              <a:t> but a person can fulfil it at any time during the year where as for </a:t>
            </a:r>
            <a:r>
              <a:rPr lang="en-GB" sz="1200" kern="1200" dirty="0" err="1" smtClean="0">
                <a:solidFill>
                  <a:schemeClr val="tx1"/>
                </a:solidFill>
                <a:latin typeface="+mn-lt"/>
                <a:ea typeface="+mn-ea"/>
                <a:cs typeface="+mn-cs"/>
              </a:rPr>
              <a:t>sawm</a:t>
            </a:r>
            <a:r>
              <a:rPr lang="en-GB" sz="1200" kern="1200" dirty="0" smtClean="0">
                <a:solidFill>
                  <a:schemeClr val="tx1"/>
                </a:solidFill>
                <a:latin typeface="+mn-lt"/>
                <a:ea typeface="+mn-ea"/>
                <a:cs typeface="+mn-cs"/>
              </a:rPr>
              <a:t> fasting </a:t>
            </a:r>
            <a:r>
              <a:rPr lang="en-GB" sz="1200" kern="1200" dirty="0" err="1" smtClean="0">
                <a:solidFill>
                  <a:schemeClr val="tx1"/>
                </a:solidFill>
                <a:latin typeface="+mn-lt"/>
                <a:ea typeface="+mn-ea"/>
                <a:cs typeface="+mn-cs"/>
              </a:rPr>
              <a:t>allah</a:t>
            </a:r>
            <a:r>
              <a:rPr lang="en-GB" sz="1200" kern="1200" dirty="0" smtClean="0">
                <a:solidFill>
                  <a:schemeClr val="tx1"/>
                </a:solidFill>
                <a:latin typeface="+mn-lt"/>
                <a:ea typeface="+mn-ea"/>
                <a:cs typeface="+mn-cs"/>
              </a:rPr>
              <a:t> has specified the time but its not an </a:t>
            </a:r>
            <a:r>
              <a:rPr lang="en-GB" sz="1200" kern="1200" dirty="0" err="1" smtClean="0">
                <a:solidFill>
                  <a:schemeClr val="tx1"/>
                </a:solidFill>
                <a:latin typeface="+mn-lt"/>
                <a:ea typeface="+mn-ea"/>
                <a:cs typeface="+mn-cs"/>
              </a:rPr>
              <a:t>ibadat</a:t>
            </a:r>
            <a:r>
              <a:rPr lang="en-GB" sz="1200" kern="1200" dirty="0" smtClean="0">
                <a:solidFill>
                  <a:schemeClr val="tx1"/>
                </a:solidFill>
                <a:latin typeface="+mn-lt"/>
                <a:ea typeface="+mn-ea"/>
                <a:cs typeface="+mn-cs"/>
              </a:rPr>
              <a:t> that </a:t>
            </a:r>
            <a:r>
              <a:rPr lang="en-GB" sz="1200" kern="1200" dirty="0" err="1" smtClean="0">
                <a:solidFill>
                  <a:schemeClr val="tx1"/>
                </a:solidFill>
                <a:latin typeface="+mn-lt"/>
                <a:ea typeface="+mn-ea"/>
                <a:cs typeface="+mn-cs"/>
              </a:rPr>
              <a:t>allah</a:t>
            </a:r>
            <a:r>
              <a:rPr lang="en-GB" sz="1200" kern="1200" dirty="0" smtClean="0">
                <a:solidFill>
                  <a:schemeClr val="tx1"/>
                </a:solidFill>
                <a:latin typeface="+mn-lt"/>
                <a:ea typeface="+mn-ea"/>
                <a:cs typeface="+mn-cs"/>
              </a:rPr>
              <a:t> has made </a:t>
            </a:r>
            <a:r>
              <a:rPr lang="en-GB" sz="1200" kern="1200" dirty="0" err="1" smtClean="0">
                <a:solidFill>
                  <a:schemeClr val="tx1"/>
                </a:solidFill>
                <a:latin typeface="+mn-lt"/>
                <a:ea typeface="+mn-ea"/>
                <a:cs typeface="+mn-cs"/>
              </a:rPr>
              <a:t>fardh</a:t>
            </a:r>
            <a:r>
              <a:rPr lang="en-GB" sz="1200" kern="1200" dirty="0" smtClean="0">
                <a:solidFill>
                  <a:schemeClr val="tx1"/>
                </a:solidFill>
                <a:latin typeface="+mn-lt"/>
                <a:ea typeface="+mn-ea"/>
                <a:cs typeface="+mn-cs"/>
              </a:rPr>
              <a:t> daily but only in the month of </a:t>
            </a:r>
            <a:r>
              <a:rPr lang="en-GB" sz="1200" kern="1200" dirty="0" err="1" smtClean="0">
                <a:solidFill>
                  <a:schemeClr val="tx1"/>
                </a:solidFill>
                <a:latin typeface="+mn-lt"/>
                <a:ea typeface="+mn-ea"/>
                <a:cs typeface="+mn-cs"/>
              </a:rPr>
              <a:t>ramhan</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salaat</a:t>
            </a:r>
            <a:r>
              <a:rPr lang="en-GB" sz="1200" kern="1200" dirty="0" smtClean="0">
                <a:solidFill>
                  <a:schemeClr val="tx1"/>
                </a:solidFill>
                <a:latin typeface="+mn-lt"/>
                <a:ea typeface="+mn-ea"/>
                <a:cs typeface="+mn-cs"/>
              </a:rPr>
              <a:t> is such a great </a:t>
            </a:r>
            <a:r>
              <a:rPr lang="en-GB" sz="1200" kern="1200" dirty="0" err="1" smtClean="0">
                <a:solidFill>
                  <a:schemeClr val="tx1"/>
                </a:solidFill>
                <a:latin typeface="+mn-lt"/>
                <a:ea typeface="+mn-ea"/>
                <a:cs typeface="+mn-cs"/>
              </a:rPr>
              <a:t>ibadat</a:t>
            </a:r>
            <a:r>
              <a:rPr lang="en-GB" sz="1200" kern="1200" dirty="0" smtClean="0">
                <a:solidFill>
                  <a:schemeClr val="tx1"/>
                </a:solidFill>
                <a:latin typeface="+mn-lt"/>
                <a:ea typeface="+mn-ea"/>
                <a:cs typeface="+mn-cs"/>
              </a:rPr>
              <a:t> in the eyes of </a:t>
            </a:r>
            <a:r>
              <a:rPr lang="en-GB" sz="1200" kern="1200" dirty="0" err="1" smtClean="0">
                <a:solidFill>
                  <a:schemeClr val="tx1"/>
                </a:solidFill>
                <a:latin typeface="+mn-lt"/>
                <a:ea typeface="+mn-ea"/>
                <a:cs typeface="+mn-cs"/>
              </a:rPr>
              <a:t>allah</a:t>
            </a:r>
            <a:r>
              <a:rPr lang="en-GB" sz="1200" kern="1200" dirty="0" smtClean="0">
                <a:solidFill>
                  <a:schemeClr val="tx1"/>
                </a:solidFill>
                <a:latin typeface="+mn-lt"/>
                <a:ea typeface="+mn-ea"/>
                <a:cs typeface="+mn-cs"/>
              </a:rPr>
              <a:t>  that </a:t>
            </a:r>
            <a:r>
              <a:rPr lang="en-GB" sz="1200" kern="1200" dirty="0" err="1" smtClean="0">
                <a:solidFill>
                  <a:schemeClr val="tx1"/>
                </a:solidFill>
                <a:latin typeface="+mn-lt"/>
                <a:ea typeface="+mn-ea"/>
                <a:cs typeface="+mn-cs"/>
              </a:rPr>
              <a:t>hes</a:t>
            </a:r>
            <a:r>
              <a:rPr lang="en-GB" sz="1200" kern="1200" dirty="0" smtClean="0">
                <a:solidFill>
                  <a:schemeClr val="tx1"/>
                </a:solidFill>
                <a:latin typeface="+mn-lt"/>
                <a:ea typeface="+mn-ea"/>
                <a:cs typeface="+mn-cs"/>
              </a:rPr>
              <a:t> not only made it </a:t>
            </a:r>
            <a:r>
              <a:rPr lang="en-GB" sz="1200" kern="1200" dirty="0" err="1" smtClean="0">
                <a:solidFill>
                  <a:schemeClr val="tx1"/>
                </a:solidFill>
                <a:latin typeface="+mn-lt"/>
                <a:ea typeface="+mn-ea"/>
                <a:cs typeface="+mn-cs"/>
              </a:rPr>
              <a:t>fardh</a:t>
            </a:r>
            <a:r>
              <a:rPr lang="en-GB" sz="1200" kern="1200" dirty="0" smtClean="0">
                <a:solidFill>
                  <a:schemeClr val="tx1"/>
                </a:solidFill>
                <a:latin typeface="+mn-lt"/>
                <a:ea typeface="+mn-ea"/>
                <a:cs typeface="+mn-cs"/>
              </a:rPr>
              <a:t> but </a:t>
            </a:r>
            <a:r>
              <a:rPr lang="en-GB" sz="1200" kern="1200" dirty="0" err="1" smtClean="0">
                <a:solidFill>
                  <a:schemeClr val="tx1"/>
                </a:solidFill>
                <a:latin typeface="+mn-lt"/>
                <a:ea typeface="+mn-ea"/>
                <a:cs typeface="+mn-cs"/>
              </a:rPr>
              <a:t>hes</a:t>
            </a:r>
            <a:r>
              <a:rPr lang="en-GB" sz="1200" kern="1200" dirty="0" smtClean="0">
                <a:solidFill>
                  <a:schemeClr val="tx1"/>
                </a:solidFill>
                <a:latin typeface="+mn-lt"/>
                <a:ea typeface="+mn-ea"/>
                <a:cs typeface="+mn-cs"/>
              </a:rPr>
              <a:t> specified the time for each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hes</a:t>
            </a:r>
            <a:r>
              <a:rPr lang="en-GB" sz="1200" kern="1200" dirty="0" smtClean="0">
                <a:solidFill>
                  <a:schemeClr val="tx1"/>
                </a:solidFill>
                <a:latin typeface="+mn-lt"/>
                <a:ea typeface="+mn-ea"/>
                <a:cs typeface="+mn-cs"/>
              </a:rPr>
              <a:t> made it </a:t>
            </a:r>
            <a:r>
              <a:rPr lang="en-GB" sz="1200" kern="1200" dirty="0" err="1" smtClean="0">
                <a:solidFill>
                  <a:schemeClr val="tx1"/>
                </a:solidFill>
                <a:latin typeface="+mn-lt"/>
                <a:ea typeface="+mn-ea"/>
                <a:cs typeface="+mn-cs"/>
              </a:rPr>
              <a:t>fardh</a:t>
            </a:r>
            <a:r>
              <a:rPr lang="en-GB" sz="1200" kern="1200" dirty="0" smtClean="0">
                <a:solidFill>
                  <a:schemeClr val="tx1"/>
                </a:solidFill>
                <a:latin typeface="+mn-lt"/>
                <a:ea typeface="+mn-ea"/>
                <a:cs typeface="+mn-cs"/>
              </a:rPr>
              <a:t> five times a day. Its such a great </a:t>
            </a:r>
            <a:r>
              <a:rPr lang="en-GB" sz="1200" kern="1200" dirty="0" err="1" smtClean="0">
                <a:solidFill>
                  <a:schemeClr val="tx1"/>
                </a:solidFill>
                <a:latin typeface="+mn-lt"/>
                <a:ea typeface="+mn-ea"/>
                <a:cs typeface="+mn-cs"/>
              </a:rPr>
              <a:t>ibadat</a:t>
            </a:r>
            <a:r>
              <a:rPr lang="en-GB" sz="1200" kern="1200" dirty="0" smtClean="0">
                <a:solidFill>
                  <a:schemeClr val="tx1"/>
                </a:solidFill>
                <a:latin typeface="+mn-lt"/>
                <a:ea typeface="+mn-ea"/>
                <a:cs typeface="+mn-cs"/>
              </a:rPr>
              <a:t> that in one </a:t>
            </a:r>
            <a:r>
              <a:rPr lang="en-GB" sz="1200" kern="1200" dirty="0" err="1" smtClean="0">
                <a:solidFill>
                  <a:schemeClr val="tx1"/>
                </a:solidFill>
                <a:latin typeface="+mn-lt"/>
                <a:ea typeface="+mn-ea"/>
                <a:cs typeface="+mn-cs"/>
              </a:rPr>
              <a:t>hadith</a:t>
            </a:r>
            <a:r>
              <a:rPr lang="en-GB" sz="1200" kern="1200" dirty="0" smtClean="0">
                <a:solidFill>
                  <a:schemeClr val="tx1"/>
                </a:solidFill>
                <a:latin typeface="+mn-lt"/>
                <a:ea typeface="+mn-ea"/>
                <a:cs typeface="+mn-cs"/>
              </a:rPr>
              <a:t> the </a:t>
            </a:r>
            <a:r>
              <a:rPr lang="en-GB" sz="1200" kern="1200" dirty="0" err="1" smtClean="0">
                <a:solidFill>
                  <a:schemeClr val="tx1"/>
                </a:solidFill>
                <a:latin typeface="+mn-lt"/>
                <a:ea typeface="+mn-ea"/>
                <a:cs typeface="+mn-cs"/>
              </a:rPr>
              <a:t>nabi</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allah</a:t>
            </a:r>
            <a:r>
              <a:rPr lang="en-GB" sz="1200" kern="1200" dirty="0" smtClean="0">
                <a:solidFill>
                  <a:schemeClr val="tx1"/>
                </a:solidFill>
                <a:latin typeface="+mn-lt"/>
                <a:ea typeface="+mn-ea"/>
                <a:cs typeface="+mn-cs"/>
              </a:rPr>
              <a:t> said</a:t>
            </a:r>
          </a:p>
          <a:p>
            <a:r>
              <a:rPr lang="en-GB" sz="1200" kern="1200" dirty="0" err="1" smtClean="0">
                <a:solidFill>
                  <a:schemeClr val="tx1"/>
                </a:solidFill>
                <a:latin typeface="+mn-lt"/>
                <a:ea typeface="+mn-ea"/>
                <a:cs typeface="+mn-cs"/>
              </a:rPr>
              <a:t>Haidh</a:t>
            </a:r>
            <a:r>
              <a:rPr lang="en-GB" sz="1200" kern="1200" dirty="0" smtClean="0">
                <a:solidFill>
                  <a:schemeClr val="tx1"/>
                </a:solidFill>
                <a:latin typeface="+mn-lt"/>
                <a:ea typeface="+mn-ea"/>
                <a:cs typeface="+mn-cs"/>
              </a:rPr>
              <a:t> (Menstruation) and </a:t>
            </a:r>
            <a:r>
              <a:rPr lang="en-GB" sz="1200" kern="1200" dirty="0" err="1" smtClean="0">
                <a:solidFill>
                  <a:schemeClr val="tx1"/>
                </a:solidFill>
                <a:latin typeface="+mn-lt"/>
                <a:ea typeface="+mn-ea"/>
                <a:cs typeface="+mn-cs"/>
              </a:rPr>
              <a:t>Nifas</a:t>
            </a:r>
            <a:r>
              <a:rPr lang="en-GB" sz="1200" kern="1200" dirty="0" smtClean="0">
                <a:solidFill>
                  <a:schemeClr val="tx1"/>
                </a:solidFill>
                <a:latin typeface="+mn-lt"/>
                <a:ea typeface="+mn-ea"/>
                <a:cs typeface="+mn-cs"/>
              </a:rPr>
              <a:t> (post natal bleeding) are considered as impurities in </a:t>
            </a:r>
            <a:r>
              <a:rPr lang="en-GB" sz="1200" kern="1200" dirty="0" err="1" smtClean="0">
                <a:solidFill>
                  <a:schemeClr val="tx1"/>
                </a:solidFill>
                <a:latin typeface="+mn-lt"/>
                <a:ea typeface="+mn-ea"/>
                <a:cs typeface="+mn-cs"/>
              </a:rPr>
              <a:t>Shariah</a:t>
            </a:r>
            <a:r>
              <a:rPr lang="en-GB" sz="1200" kern="1200" dirty="0" smtClean="0">
                <a:solidFill>
                  <a:schemeClr val="tx1"/>
                </a:solidFill>
                <a:latin typeface="+mn-lt"/>
                <a:ea typeface="+mn-ea"/>
                <a:cs typeface="+mn-cs"/>
              </a:rPr>
              <a:t>. Hence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is not permissible in these situations for a woman.  Purity </a:t>
            </a:r>
            <a:r>
              <a:rPr lang="en-GB" sz="1200" kern="1200" dirty="0" err="1" smtClean="0">
                <a:solidFill>
                  <a:schemeClr val="tx1"/>
                </a:solidFill>
                <a:latin typeface="+mn-lt"/>
                <a:ea typeface="+mn-ea"/>
                <a:cs typeface="+mn-cs"/>
              </a:rPr>
              <a:t>i.e</a:t>
            </a:r>
            <a:r>
              <a:rPr lang="en-GB" sz="1200" kern="1200" dirty="0" smtClean="0">
                <a:solidFill>
                  <a:schemeClr val="tx1"/>
                </a:solidFill>
                <a:latin typeface="+mn-lt"/>
                <a:ea typeface="+mn-ea"/>
                <a:cs typeface="+mn-cs"/>
              </a:rPr>
              <a:t> doing </a:t>
            </a:r>
            <a:r>
              <a:rPr lang="en-GB" sz="1200" kern="1200" dirty="0" err="1" smtClean="0">
                <a:solidFill>
                  <a:schemeClr val="tx1"/>
                </a:solidFill>
                <a:latin typeface="+mn-lt"/>
                <a:ea typeface="+mn-ea"/>
                <a:cs typeface="+mn-cs"/>
              </a:rPr>
              <a:t>whudu</a:t>
            </a:r>
            <a:r>
              <a:rPr lang="en-GB" sz="1200" kern="1200" dirty="0" smtClean="0">
                <a:solidFill>
                  <a:schemeClr val="tx1"/>
                </a:solidFill>
                <a:latin typeface="+mn-lt"/>
                <a:ea typeface="+mn-ea"/>
                <a:cs typeface="+mn-cs"/>
              </a:rPr>
              <a:t> is also a prerequisite in </a:t>
            </a:r>
            <a:r>
              <a:rPr lang="en-GB" sz="1200" kern="1200" dirty="0" err="1" smtClean="0">
                <a:solidFill>
                  <a:schemeClr val="tx1"/>
                </a:solidFill>
                <a:latin typeface="+mn-lt"/>
                <a:ea typeface="+mn-ea"/>
                <a:cs typeface="+mn-cs"/>
              </a:rPr>
              <a:t>Tawaf</a:t>
            </a:r>
            <a:r>
              <a:rPr lang="en-GB" sz="1200" kern="1200" dirty="0" smtClean="0">
                <a:solidFill>
                  <a:schemeClr val="tx1"/>
                </a:solidFill>
                <a:latin typeface="+mn-lt"/>
                <a:ea typeface="+mn-ea"/>
                <a:cs typeface="+mn-cs"/>
              </a:rPr>
              <a:t>. And without </a:t>
            </a:r>
            <a:r>
              <a:rPr lang="en-GB" sz="1200" kern="1200" dirty="0" err="1" smtClean="0">
                <a:solidFill>
                  <a:schemeClr val="tx1"/>
                </a:solidFill>
                <a:latin typeface="+mn-lt"/>
                <a:ea typeface="+mn-ea"/>
                <a:cs typeface="+mn-cs"/>
              </a:rPr>
              <a:t>whudu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Tawaf</a:t>
            </a:r>
            <a:r>
              <a:rPr lang="en-GB" sz="1200" kern="1200" dirty="0" smtClean="0">
                <a:solidFill>
                  <a:schemeClr val="tx1"/>
                </a:solidFill>
                <a:latin typeface="+mn-lt"/>
                <a:ea typeface="+mn-ea"/>
                <a:cs typeface="+mn-cs"/>
              </a:rPr>
              <a:t> cannot be done.</a:t>
            </a:r>
          </a:p>
          <a:p>
            <a:r>
              <a:rPr lang="en-GB" sz="1200" kern="1200" dirty="0" smtClean="0">
                <a:solidFill>
                  <a:schemeClr val="tx1"/>
                </a:solidFill>
                <a:latin typeface="+mn-lt"/>
                <a:ea typeface="+mn-ea"/>
                <a:cs typeface="+mn-cs"/>
              </a:rPr>
              <a:t>Reading Quran also requires purity </a:t>
            </a:r>
            <a:r>
              <a:rPr lang="en-GB" sz="1200" kern="1200" dirty="0" err="1" smtClean="0">
                <a:solidFill>
                  <a:schemeClr val="tx1"/>
                </a:solidFill>
                <a:latin typeface="+mn-lt"/>
                <a:ea typeface="+mn-ea"/>
                <a:cs typeface="+mn-cs"/>
              </a:rPr>
              <a:t>ie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whudu</a:t>
            </a:r>
            <a:r>
              <a:rPr lang="en-GB" sz="1200" kern="1200" dirty="0" smtClean="0">
                <a:solidFill>
                  <a:schemeClr val="tx1"/>
                </a:solidFill>
                <a:latin typeface="+mn-lt"/>
                <a:ea typeface="+mn-ea"/>
                <a:cs typeface="+mn-cs"/>
              </a:rPr>
              <a:t>. hence one can understand the importance of Purity.</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6</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Talk about importance of </a:t>
            </a:r>
            <a:r>
              <a:rPr lang="en-GB" sz="1200" kern="1200" dirty="0" err="1" smtClean="0">
                <a:solidFill>
                  <a:schemeClr val="tx1"/>
                </a:solidFill>
                <a:latin typeface="+mn-lt"/>
                <a:ea typeface="+mn-ea"/>
                <a:cs typeface="+mn-cs"/>
              </a:rPr>
              <a:t>nawafil</a:t>
            </a:r>
            <a:r>
              <a:rPr lang="en-GB" sz="1200" kern="1200" dirty="0" smtClean="0">
                <a:solidFill>
                  <a:schemeClr val="tx1"/>
                </a:solidFill>
                <a:latin typeface="+mn-lt"/>
                <a:ea typeface="+mn-ea"/>
                <a:cs typeface="+mn-cs"/>
              </a:rPr>
              <a:t> – removes deficiency , talk about six </a:t>
            </a:r>
            <a:r>
              <a:rPr lang="en-GB" sz="1200" kern="1200" dirty="0" err="1" smtClean="0">
                <a:solidFill>
                  <a:schemeClr val="tx1"/>
                </a:solidFill>
                <a:latin typeface="+mn-lt"/>
                <a:ea typeface="+mn-ea"/>
                <a:cs typeface="+mn-cs"/>
              </a:rPr>
              <a:t>rakats</a:t>
            </a:r>
            <a:r>
              <a:rPr lang="en-GB" sz="1200" kern="1200" dirty="0" smtClean="0">
                <a:solidFill>
                  <a:schemeClr val="tx1"/>
                </a:solidFill>
                <a:latin typeface="+mn-lt"/>
                <a:ea typeface="+mn-ea"/>
                <a:cs typeface="+mn-cs"/>
              </a:rPr>
              <a:t> after </a:t>
            </a:r>
            <a:r>
              <a:rPr lang="en-GB" sz="1200" kern="1200" dirty="0" err="1" smtClean="0">
                <a:solidFill>
                  <a:schemeClr val="tx1"/>
                </a:solidFill>
                <a:latin typeface="+mn-lt"/>
                <a:ea typeface="+mn-ea"/>
                <a:cs typeface="+mn-cs"/>
              </a:rPr>
              <a:t>maghrib</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58</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mn-lt"/>
                <a:ea typeface="+mn-ea"/>
                <a:cs typeface="+mn-cs"/>
              </a:rPr>
              <a:t>What extent of the </a:t>
            </a:r>
            <a:r>
              <a:rPr lang="en-GB" sz="1200" kern="1200" dirty="0" err="1" smtClean="0">
                <a:solidFill>
                  <a:schemeClr val="tx1"/>
                </a:solidFill>
                <a:latin typeface="+mn-lt"/>
                <a:ea typeface="+mn-ea"/>
                <a:cs typeface="+mn-cs"/>
              </a:rPr>
              <a:t>satr</a:t>
            </a:r>
            <a:r>
              <a:rPr lang="en-GB" sz="1200" kern="1200" dirty="0" smtClean="0">
                <a:solidFill>
                  <a:schemeClr val="tx1"/>
                </a:solidFill>
                <a:latin typeface="+mn-lt"/>
                <a:ea typeface="+mn-ea"/>
                <a:cs typeface="+mn-cs"/>
              </a:rPr>
              <a:t> becoming exposed renders the </a:t>
            </a:r>
            <a:r>
              <a:rPr lang="en-GB" sz="1200" kern="1200" dirty="0" err="1" smtClean="0">
                <a:solidFill>
                  <a:schemeClr val="tx1"/>
                </a:solidFill>
                <a:latin typeface="+mn-lt"/>
                <a:ea typeface="+mn-ea"/>
                <a:cs typeface="+mn-cs"/>
              </a:rPr>
              <a:t>sal_h</a:t>
            </a:r>
            <a:r>
              <a:rPr lang="en-GB" sz="1200" kern="1200" dirty="0" smtClean="0">
                <a:solidFill>
                  <a:schemeClr val="tx1"/>
                </a:solidFill>
                <a:latin typeface="+mn-lt"/>
                <a:ea typeface="+mn-ea"/>
                <a:cs typeface="+mn-cs"/>
              </a:rPr>
              <a:t> invalid?</a:t>
            </a:r>
          </a:p>
          <a:p>
            <a:r>
              <a:rPr lang="en-GB" sz="1200" kern="1200" dirty="0" smtClean="0">
                <a:solidFill>
                  <a:schemeClr val="tx1"/>
                </a:solidFill>
                <a:latin typeface="+mn-lt"/>
                <a:ea typeface="+mn-ea"/>
                <a:cs typeface="+mn-cs"/>
              </a:rPr>
              <a:t>If a person was aware of his </a:t>
            </a:r>
            <a:r>
              <a:rPr lang="en-GB" sz="1200" kern="1200" dirty="0" err="1" smtClean="0">
                <a:solidFill>
                  <a:schemeClr val="tx1"/>
                </a:solidFill>
                <a:latin typeface="+mn-lt"/>
                <a:ea typeface="+mn-ea"/>
                <a:cs typeface="+mn-cs"/>
              </a:rPr>
              <a:t>satr</a:t>
            </a:r>
            <a:r>
              <a:rPr lang="en-GB" sz="1200" kern="1200" dirty="0" smtClean="0">
                <a:solidFill>
                  <a:schemeClr val="tx1"/>
                </a:solidFill>
                <a:latin typeface="+mn-lt"/>
                <a:ea typeface="+mn-ea"/>
                <a:cs typeface="+mn-cs"/>
              </a:rPr>
              <a:t> becoming exposed and did not bother</a:t>
            </a:r>
          </a:p>
          <a:p>
            <a:r>
              <a:rPr lang="en-GB" sz="1200" kern="1200" dirty="0" smtClean="0">
                <a:solidFill>
                  <a:schemeClr val="tx1"/>
                </a:solidFill>
                <a:latin typeface="+mn-lt"/>
                <a:ea typeface="+mn-ea"/>
                <a:cs typeface="+mn-cs"/>
              </a:rPr>
              <a:t>to cover it, and the extent of one quarter of the limb was exposed, the</a:t>
            </a:r>
          </a:p>
          <a:p>
            <a:r>
              <a:rPr lang="en-GB" sz="1200" kern="1200" dirty="0" err="1" smtClean="0">
                <a:solidFill>
                  <a:schemeClr val="tx1"/>
                </a:solidFill>
                <a:latin typeface="+mn-lt"/>
                <a:ea typeface="+mn-ea"/>
                <a:cs typeface="+mn-cs"/>
              </a:rPr>
              <a:t>sal_h</a:t>
            </a:r>
            <a:r>
              <a:rPr lang="en-GB" sz="1200" kern="1200" dirty="0" smtClean="0">
                <a:solidFill>
                  <a:schemeClr val="tx1"/>
                </a:solidFill>
                <a:latin typeface="+mn-lt"/>
                <a:ea typeface="+mn-ea"/>
                <a:cs typeface="+mn-cs"/>
              </a:rPr>
              <a:t> will be invalidated irrespective of for how long it was exposed. If</a:t>
            </a:r>
          </a:p>
          <a:p>
            <a:r>
              <a:rPr lang="en-GB" sz="1200" kern="1200" dirty="0" smtClean="0">
                <a:solidFill>
                  <a:schemeClr val="tx1"/>
                </a:solidFill>
                <a:latin typeface="+mn-lt"/>
                <a:ea typeface="+mn-ea"/>
                <a:cs typeface="+mn-cs"/>
              </a:rPr>
              <a:t>it was exposed unwittingly, and one quarter of the limb was exposed</a:t>
            </a:r>
          </a:p>
          <a:p>
            <a:r>
              <a:rPr lang="en-GB" sz="1200" kern="1200" dirty="0" smtClean="0">
                <a:solidFill>
                  <a:schemeClr val="tx1"/>
                </a:solidFill>
                <a:latin typeface="+mn-lt"/>
                <a:ea typeface="+mn-ea"/>
                <a:cs typeface="+mn-cs"/>
              </a:rPr>
              <a:t>to the extent of saying sub-</a:t>
            </a:r>
            <a:r>
              <a:rPr lang="en-GB" sz="1200" kern="1200" dirty="0" err="1" smtClean="0">
                <a:solidFill>
                  <a:schemeClr val="tx1"/>
                </a:solidFill>
                <a:latin typeface="+mn-lt"/>
                <a:ea typeface="+mn-ea"/>
                <a:cs typeface="+mn-cs"/>
              </a:rPr>
              <a:t>h_na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rabbiyal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a‛l</a:t>
            </a:r>
            <a:r>
              <a:rPr lang="en-GB" sz="1200" kern="1200" dirty="0" smtClean="0">
                <a:solidFill>
                  <a:schemeClr val="tx1"/>
                </a:solidFill>
                <a:latin typeface="+mn-lt"/>
                <a:ea typeface="+mn-ea"/>
                <a:cs typeface="+mn-cs"/>
              </a:rPr>
              <a:t>_ three times, the </a:t>
            </a:r>
            <a:r>
              <a:rPr lang="en-GB" sz="1200" kern="1200" dirty="0" err="1" smtClean="0">
                <a:solidFill>
                  <a:schemeClr val="tx1"/>
                </a:solidFill>
                <a:latin typeface="+mn-lt"/>
                <a:ea typeface="+mn-ea"/>
                <a:cs typeface="+mn-cs"/>
              </a:rPr>
              <a:t>sal_h</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will be invalidated. If less than one quarter was exposed or for a shorter time, the </a:t>
            </a:r>
            <a:r>
              <a:rPr lang="en-GB" sz="1200" kern="1200" dirty="0" err="1" smtClean="0">
                <a:solidFill>
                  <a:schemeClr val="tx1"/>
                </a:solidFill>
                <a:latin typeface="+mn-lt"/>
                <a:ea typeface="+mn-ea"/>
                <a:cs typeface="+mn-cs"/>
              </a:rPr>
              <a:t>sal_h</a:t>
            </a:r>
            <a:r>
              <a:rPr lang="en-GB" sz="1200" kern="1200" dirty="0" smtClean="0">
                <a:solidFill>
                  <a:schemeClr val="tx1"/>
                </a:solidFill>
                <a:latin typeface="+mn-lt"/>
                <a:ea typeface="+mn-ea"/>
                <a:cs typeface="+mn-cs"/>
              </a:rPr>
              <a:t> will be valid. Thus, we see that one quarter of</a:t>
            </a:r>
          </a:p>
          <a:p>
            <a:r>
              <a:rPr lang="en-GB" sz="1200" kern="1200" dirty="0" smtClean="0">
                <a:solidFill>
                  <a:schemeClr val="tx1"/>
                </a:solidFill>
                <a:latin typeface="+mn-lt"/>
                <a:ea typeface="+mn-ea"/>
                <a:cs typeface="+mn-cs"/>
              </a:rPr>
              <a:t>the limb is considered. If one limb is exposed in several places and</a:t>
            </a:r>
          </a:p>
          <a:p>
            <a:r>
              <a:rPr lang="en-GB" sz="1200" kern="1200" dirty="0" smtClean="0">
                <a:solidFill>
                  <a:schemeClr val="tx1"/>
                </a:solidFill>
                <a:latin typeface="+mn-lt"/>
                <a:ea typeface="+mn-ea"/>
                <a:cs typeface="+mn-cs"/>
              </a:rPr>
              <a:t>when combined, they equal one quarter, the </a:t>
            </a:r>
            <a:r>
              <a:rPr lang="en-GB" sz="1200" kern="1200" dirty="0" err="1" smtClean="0">
                <a:solidFill>
                  <a:schemeClr val="tx1"/>
                </a:solidFill>
                <a:latin typeface="+mn-lt"/>
                <a:ea typeface="+mn-ea"/>
                <a:cs typeface="+mn-cs"/>
              </a:rPr>
              <a:t>sal_h</a:t>
            </a:r>
            <a:r>
              <a:rPr lang="en-GB" sz="1200" kern="1200" dirty="0" smtClean="0">
                <a:solidFill>
                  <a:schemeClr val="tx1"/>
                </a:solidFill>
                <a:latin typeface="+mn-lt"/>
                <a:ea typeface="+mn-ea"/>
                <a:cs typeface="+mn-cs"/>
              </a:rPr>
              <a:t> will be invalid. If</a:t>
            </a:r>
          </a:p>
          <a:p>
            <a:r>
              <a:rPr lang="en-GB" sz="1200" kern="1200" dirty="0" smtClean="0">
                <a:solidFill>
                  <a:schemeClr val="tx1"/>
                </a:solidFill>
                <a:latin typeface="+mn-lt"/>
                <a:ea typeface="+mn-ea"/>
                <a:cs typeface="+mn-cs"/>
              </a:rPr>
              <a:t>several limbs are exposed and the smallest one from among them is</a:t>
            </a:r>
          </a:p>
          <a:p>
            <a:r>
              <a:rPr lang="en-GB" sz="1200" kern="1200" dirty="0" smtClean="0">
                <a:solidFill>
                  <a:schemeClr val="tx1"/>
                </a:solidFill>
                <a:latin typeface="+mn-lt"/>
                <a:ea typeface="+mn-ea"/>
                <a:cs typeface="+mn-cs"/>
              </a:rPr>
              <a:t>exposed to the extent of one quarter, the </a:t>
            </a:r>
            <a:r>
              <a:rPr lang="en-GB" sz="1200" kern="1200" dirty="0" err="1" smtClean="0">
                <a:solidFill>
                  <a:schemeClr val="tx1"/>
                </a:solidFill>
                <a:latin typeface="+mn-lt"/>
                <a:ea typeface="+mn-ea"/>
                <a:cs typeface="+mn-cs"/>
              </a:rPr>
              <a:t>sal_h</a:t>
            </a:r>
            <a:r>
              <a:rPr lang="en-GB" sz="1200" kern="1200" dirty="0" smtClean="0">
                <a:solidFill>
                  <a:schemeClr val="tx1"/>
                </a:solidFill>
                <a:latin typeface="+mn-lt"/>
                <a:ea typeface="+mn-ea"/>
                <a:cs typeface="+mn-cs"/>
              </a:rPr>
              <a:t> will be invalid.</a:t>
            </a:r>
          </a:p>
          <a:p>
            <a:r>
              <a:rPr lang="en-GB" sz="1200" kern="1200" dirty="0" smtClean="0">
                <a:solidFill>
                  <a:schemeClr val="tx1"/>
                </a:solidFill>
                <a:latin typeface="+mn-lt"/>
                <a:ea typeface="+mn-ea"/>
                <a:cs typeface="+mn-cs"/>
              </a:rPr>
              <a:t>Impurities</a:t>
            </a:r>
          </a:p>
          <a:p>
            <a:r>
              <a:rPr lang="en-GB" sz="1200" kern="1200" dirty="0" err="1" smtClean="0">
                <a:solidFill>
                  <a:schemeClr val="tx1"/>
                </a:solidFill>
                <a:latin typeface="+mn-lt"/>
                <a:ea typeface="+mn-ea"/>
                <a:cs typeface="+mn-cs"/>
              </a:rPr>
              <a:t>Najasat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ghalizah</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khafifa</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Examples of </a:t>
            </a:r>
            <a:r>
              <a:rPr lang="en-GB" sz="1200" kern="1200" dirty="0" err="1" smtClean="0">
                <a:solidFill>
                  <a:schemeClr val="tx1"/>
                </a:solidFill>
                <a:latin typeface="+mn-lt"/>
                <a:ea typeface="+mn-ea"/>
                <a:cs typeface="+mn-cs"/>
              </a:rPr>
              <a:t>Ghalizah</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Flowing blood, human urine, human excreta, urine of </a:t>
            </a:r>
            <a:r>
              <a:rPr lang="en-GB" sz="1200" kern="1200" dirty="0" err="1" smtClean="0">
                <a:solidFill>
                  <a:schemeClr val="tx1"/>
                </a:solidFill>
                <a:latin typeface="+mn-lt"/>
                <a:ea typeface="+mn-ea"/>
                <a:cs typeface="+mn-cs"/>
              </a:rPr>
              <a:t>haram</a:t>
            </a:r>
            <a:r>
              <a:rPr lang="en-GB" sz="1200" kern="1200" dirty="0" smtClean="0">
                <a:solidFill>
                  <a:schemeClr val="tx1"/>
                </a:solidFill>
                <a:latin typeface="+mn-lt"/>
                <a:ea typeface="+mn-ea"/>
                <a:cs typeface="+mn-cs"/>
              </a:rPr>
              <a:t> animals , semen , pus </a:t>
            </a:r>
          </a:p>
          <a:p>
            <a:r>
              <a:rPr lang="en-GB" sz="1200" kern="1200" dirty="0" err="1" smtClean="0">
                <a:solidFill>
                  <a:schemeClr val="tx1"/>
                </a:solidFill>
                <a:latin typeface="+mn-lt"/>
                <a:ea typeface="+mn-ea"/>
                <a:cs typeface="+mn-cs"/>
              </a:rPr>
              <a:t>Ghaliza</a:t>
            </a:r>
            <a:r>
              <a:rPr lang="en-GB" sz="1200" kern="1200" dirty="0" smtClean="0">
                <a:solidFill>
                  <a:schemeClr val="tx1"/>
                </a:solidFill>
                <a:latin typeface="+mn-lt"/>
                <a:ea typeface="+mn-ea"/>
                <a:cs typeface="+mn-cs"/>
              </a:rPr>
              <a:t> – 2 types – solid and liquid </a:t>
            </a:r>
          </a:p>
          <a:p>
            <a:r>
              <a:rPr lang="en-GB" sz="1200" kern="1200" dirty="0" smtClean="0">
                <a:solidFill>
                  <a:schemeClr val="tx1"/>
                </a:solidFill>
                <a:latin typeface="+mn-lt"/>
                <a:ea typeface="+mn-ea"/>
                <a:cs typeface="+mn-cs"/>
              </a:rPr>
              <a:t>Solid – human </a:t>
            </a:r>
            <a:r>
              <a:rPr lang="en-GB" sz="1200" kern="1200" dirty="0" err="1" smtClean="0">
                <a:solidFill>
                  <a:schemeClr val="tx1"/>
                </a:solidFill>
                <a:latin typeface="+mn-lt"/>
                <a:ea typeface="+mn-ea"/>
                <a:cs typeface="+mn-cs"/>
              </a:rPr>
              <a:t>excretea</a:t>
            </a:r>
            <a:r>
              <a:rPr lang="en-GB" sz="1200" kern="1200" dirty="0" smtClean="0">
                <a:solidFill>
                  <a:schemeClr val="tx1"/>
                </a:solidFill>
                <a:latin typeface="+mn-lt"/>
                <a:ea typeface="+mn-ea"/>
                <a:cs typeface="+mn-cs"/>
              </a:rPr>
              <a:t>- 4.5 grams or less –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valid</a:t>
            </a:r>
          </a:p>
          <a:p>
            <a:r>
              <a:rPr lang="en-GB" sz="1200" kern="1200" dirty="0" smtClean="0">
                <a:solidFill>
                  <a:schemeClr val="tx1"/>
                </a:solidFill>
                <a:latin typeface="+mn-lt"/>
                <a:ea typeface="+mn-ea"/>
                <a:cs typeface="+mn-cs"/>
              </a:rPr>
              <a:t>Liquid – Human urine – 2.75cm in diameter (inner part of the palm) or less –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valid</a:t>
            </a:r>
          </a:p>
          <a:p>
            <a:r>
              <a:rPr lang="en-GB" sz="1200" kern="1200" dirty="0" smtClean="0">
                <a:solidFill>
                  <a:schemeClr val="tx1"/>
                </a:solidFill>
                <a:latin typeface="+mn-lt"/>
                <a:ea typeface="+mn-ea"/>
                <a:cs typeface="+mn-cs"/>
              </a:rPr>
              <a:t>Examples of </a:t>
            </a:r>
            <a:r>
              <a:rPr lang="en-GB" sz="1200" kern="1200" dirty="0" err="1" smtClean="0">
                <a:solidFill>
                  <a:schemeClr val="tx1"/>
                </a:solidFill>
                <a:latin typeface="+mn-lt"/>
                <a:ea typeface="+mn-ea"/>
                <a:cs typeface="+mn-cs"/>
              </a:rPr>
              <a:t>Khafifa</a:t>
            </a:r>
            <a:r>
              <a:rPr lang="en-GB" sz="1200" kern="1200" dirty="0" smtClean="0">
                <a:solidFill>
                  <a:schemeClr val="tx1"/>
                </a:solidFill>
                <a:latin typeface="+mn-lt"/>
                <a:ea typeface="+mn-ea"/>
                <a:cs typeface="+mn-cs"/>
              </a:rPr>
              <a:t> – Urine of </a:t>
            </a:r>
            <a:r>
              <a:rPr lang="en-GB" sz="1200" kern="1200" dirty="0" err="1" smtClean="0">
                <a:solidFill>
                  <a:schemeClr val="tx1"/>
                </a:solidFill>
                <a:latin typeface="+mn-lt"/>
                <a:ea typeface="+mn-ea"/>
                <a:cs typeface="+mn-cs"/>
              </a:rPr>
              <a:t>Halal</a:t>
            </a:r>
            <a:r>
              <a:rPr lang="en-GB" sz="1200" kern="1200" dirty="0" smtClean="0">
                <a:solidFill>
                  <a:schemeClr val="tx1"/>
                </a:solidFill>
                <a:latin typeface="+mn-lt"/>
                <a:ea typeface="+mn-ea"/>
                <a:cs typeface="+mn-cs"/>
              </a:rPr>
              <a:t> Animals , excreta of </a:t>
            </a:r>
            <a:r>
              <a:rPr lang="en-GB" sz="1200" kern="1200" dirty="0" err="1" smtClean="0">
                <a:solidFill>
                  <a:schemeClr val="tx1"/>
                </a:solidFill>
                <a:latin typeface="+mn-lt"/>
                <a:ea typeface="+mn-ea"/>
                <a:cs typeface="+mn-cs"/>
              </a:rPr>
              <a:t>halal</a:t>
            </a:r>
            <a:r>
              <a:rPr lang="en-GB" sz="1200" kern="1200" dirty="0" smtClean="0">
                <a:solidFill>
                  <a:schemeClr val="tx1"/>
                </a:solidFill>
                <a:latin typeface="+mn-lt"/>
                <a:ea typeface="+mn-ea"/>
                <a:cs typeface="+mn-cs"/>
              </a:rPr>
              <a:t> animals, droppings of </a:t>
            </a:r>
            <a:r>
              <a:rPr lang="en-GB" sz="1200" kern="1200" dirty="0" err="1" smtClean="0">
                <a:solidFill>
                  <a:schemeClr val="tx1"/>
                </a:solidFill>
                <a:latin typeface="+mn-lt"/>
                <a:ea typeface="+mn-ea"/>
                <a:cs typeface="+mn-cs"/>
              </a:rPr>
              <a:t>haram</a:t>
            </a:r>
            <a:r>
              <a:rPr lang="en-GB" sz="1200" kern="1200" dirty="0" smtClean="0">
                <a:solidFill>
                  <a:schemeClr val="tx1"/>
                </a:solidFill>
                <a:latin typeface="+mn-lt"/>
                <a:ea typeface="+mn-ea"/>
                <a:cs typeface="+mn-cs"/>
              </a:rPr>
              <a:t> birds </a:t>
            </a:r>
          </a:p>
          <a:p>
            <a:r>
              <a:rPr lang="en-GB" sz="1200" kern="1200" dirty="0" smtClean="0">
                <a:solidFill>
                  <a:schemeClr val="tx1"/>
                </a:solidFill>
                <a:latin typeface="+mn-lt"/>
                <a:ea typeface="+mn-ea"/>
                <a:cs typeface="+mn-cs"/>
              </a:rPr>
              <a:t>Less than one </a:t>
            </a:r>
            <a:r>
              <a:rPr lang="en-GB" sz="1200" kern="1200" dirty="0" err="1" smtClean="0">
                <a:solidFill>
                  <a:schemeClr val="tx1"/>
                </a:solidFill>
                <a:latin typeface="+mn-lt"/>
                <a:ea typeface="+mn-ea"/>
                <a:cs typeface="+mn-cs"/>
              </a:rPr>
              <a:t>quater</a:t>
            </a:r>
            <a:r>
              <a:rPr lang="en-GB" sz="1200" kern="1200" dirty="0" smtClean="0">
                <a:solidFill>
                  <a:schemeClr val="tx1"/>
                </a:solidFill>
                <a:latin typeface="+mn-lt"/>
                <a:ea typeface="+mn-ea"/>
                <a:cs typeface="+mn-cs"/>
              </a:rPr>
              <a:t> of s limb or less than ¼ of a </a:t>
            </a:r>
            <a:r>
              <a:rPr lang="en-GB" sz="1200" kern="1200" dirty="0" err="1" smtClean="0">
                <a:solidFill>
                  <a:schemeClr val="tx1"/>
                </a:solidFill>
                <a:latin typeface="+mn-lt"/>
                <a:ea typeface="+mn-ea"/>
                <a:cs typeface="+mn-cs"/>
              </a:rPr>
              <a:t>sleeve,or</a:t>
            </a:r>
            <a:r>
              <a:rPr lang="en-GB" sz="1200" kern="1200" dirty="0" smtClean="0">
                <a:solidFill>
                  <a:schemeClr val="tx1"/>
                </a:solidFill>
                <a:latin typeface="+mn-lt"/>
                <a:ea typeface="+mn-ea"/>
                <a:cs typeface="+mn-cs"/>
              </a:rPr>
              <a:t> top or one leg of a trouser. </a:t>
            </a:r>
          </a:p>
          <a:p>
            <a:r>
              <a:rPr lang="en-GB" sz="1200" kern="1200" dirty="0" smtClean="0">
                <a:solidFill>
                  <a:schemeClr val="tx1"/>
                </a:solidFill>
                <a:latin typeface="+mn-lt"/>
                <a:ea typeface="+mn-ea"/>
                <a:cs typeface="+mn-cs"/>
              </a:rPr>
              <a:t>Direction of </a:t>
            </a:r>
            <a:r>
              <a:rPr lang="en-GB" sz="1200" kern="1200" dirty="0" err="1" smtClean="0">
                <a:solidFill>
                  <a:schemeClr val="tx1"/>
                </a:solidFill>
                <a:latin typeface="+mn-lt"/>
                <a:ea typeface="+mn-ea"/>
                <a:cs typeface="+mn-cs"/>
              </a:rPr>
              <a:t>qiblah</a:t>
            </a:r>
            <a:r>
              <a:rPr lang="en-GB" sz="1200" kern="1200" dirty="0" smtClean="0">
                <a:solidFill>
                  <a:schemeClr val="tx1"/>
                </a:solidFill>
                <a:latin typeface="+mn-lt"/>
                <a:ea typeface="+mn-ea"/>
                <a:cs typeface="+mn-cs"/>
              </a:rPr>
              <a:t> will suffice – less than 45 degrees away from </a:t>
            </a:r>
            <a:r>
              <a:rPr lang="en-GB" sz="1200" kern="1200" dirty="0" err="1" smtClean="0">
                <a:solidFill>
                  <a:schemeClr val="tx1"/>
                </a:solidFill>
                <a:latin typeface="+mn-lt"/>
                <a:ea typeface="+mn-ea"/>
                <a:cs typeface="+mn-cs"/>
              </a:rPr>
              <a:t>ayne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qiblah</a:t>
            </a:r>
            <a:r>
              <a:rPr lang="en-GB" sz="1200" kern="1200" dirty="0" smtClean="0">
                <a:solidFill>
                  <a:schemeClr val="tx1"/>
                </a:solidFill>
                <a:latin typeface="+mn-lt"/>
                <a:ea typeface="+mn-ea"/>
                <a:cs typeface="+mn-cs"/>
              </a:rPr>
              <a:t> is allowed. </a:t>
            </a:r>
          </a:p>
          <a:p>
            <a:r>
              <a:rPr lang="en-GB" sz="1200" kern="1200" dirty="0" smtClean="0">
                <a:solidFill>
                  <a:schemeClr val="tx1"/>
                </a:solidFill>
                <a:latin typeface="+mn-lt"/>
                <a:ea typeface="+mn-ea"/>
                <a:cs typeface="+mn-cs"/>
              </a:rPr>
              <a:t>45 or more not allowed.</a:t>
            </a:r>
          </a:p>
          <a:p>
            <a:r>
              <a:rPr lang="en-GB" sz="1200" kern="1200" dirty="0" smtClean="0">
                <a:solidFill>
                  <a:schemeClr val="tx1"/>
                </a:solidFill>
                <a:latin typeface="+mn-lt"/>
                <a:ea typeface="+mn-ea"/>
                <a:cs typeface="+mn-cs"/>
              </a:rPr>
              <a:t>Intention is </a:t>
            </a:r>
            <a:r>
              <a:rPr lang="en-GB" sz="1200" kern="1200" dirty="0" err="1" smtClean="0">
                <a:solidFill>
                  <a:schemeClr val="tx1"/>
                </a:solidFill>
                <a:latin typeface="+mn-lt"/>
                <a:ea typeface="+mn-ea"/>
                <a:cs typeface="+mn-cs"/>
              </a:rPr>
              <a:t>Amalul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Qalb</a:t>
            </a:r>
            <a:r>
              <a:rPr lang="en-GB" sz="1200" kern="1200" dirty="0" smtClean="0">
                <a:solidFill>
                  <a:schemeClr val="tx1"/>
                </a:solidFill>
                <a:latin typeface="+mn-lt"/>
                <a:ea typeface="+mn-ea"/>
                <a:cs typeface="+mn-cs"/>
              </a:rPr>
              <a:t>. Verbal intention is not necessary. Yes better to say verbally also.</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59</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Print</a:t>
            </a:r>
            <a:r>
              <a:rPr lang="en-GB" baseline="0" dirty="0" smtClean="0"/>
              <a:t> out slide 60 from word document</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60</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Print out slide 61 from word document</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61</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Print out slide 62 from word document</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62</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Print out slide 63 separately. </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63</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err="1" smtClean="0">
                <a:solidFill>
                  <a:schemeClr val="tx1"/>
                </a:solidFill>
                <a:latin typeface="+mn-lt"/>
                <a:ea typeface="+mn-ea"/>
                <a:cs typeface="+mn-cs"/>
              </a:rPr>
              <a:t>Sayyidina</a:t>
            </a:r>
            <a:r>
              <a:rPr lang="en-GB" sz="1200" b="0" i="0" kern="1200" dirty="0" smtClean="0">
                <a:solidFill>
                  <a:schemeClr val="tx1"/>
                </a:solidFill>
                <a:latin typeface="+mn-lt"/>
                <a:ea typeface="+mn-ea"/>
                <a:cs typeface="+mn-cs"/>
              </a:rPr>
              <a:t> Abu </a:t>
            </a:r>
            <a:r>
              <a:rPr lang="en-GB" sz="1200" b="0" i="0" kern="1200" dirty="0" err="1" smtClean="0">
                <a:solidFill>
                  <a:schemeClr val="tx1"/>
                </a:solidFill>
                <a:latin typeface="+mn-lt"/>
                <a:ea typeface="+mn-ea"/>
                <a:cs typeface="+mn-cs"/>
              </a:rPr>
              <a:t>Huraira</a:t>
            </a:r>
            <a:r>
              <a:rPr lang="en-GB" sz="1200" b="0" i="0" kern="1200" dirty="0" smtClean="0">
                <a:solidFill>
                  <a:schemeClr val="tx1"/>
                </a:solidFill>
                <a:latin typeface="+mn-lt"/>
                <a:ea typeface="+mn-ea"/>
                <a:cs typeface="+mn-cs"/>
              </a:rPr>
              <a:t> (RA) reported that when the Messenger of Allah (</a:t>
            </a:r>
            <a:r>
              <a:rPr lang="en-GB" sz="1200" b="0" i="0" kern="1200" dirty="0" err="1" smtClean="0">
                <a:solidFill>
                  <a:schemeClr val="tx1"/>
                </a:solidFill>
                <a:latin typeface="+mn-lt"/>
                <a:ea typeface="+mn-ea"/>
                <a:cs typeface="+mn-cs"/>
              </a:rPr>
              <a:t>Sallallaho</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Alaihe</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Wassallam</a:t>
            </a:r>
            <a:r>
              <a:rPr lang="en-GB" sz="1200" b="0" i="0" kern="1200" dirty="0" smtClean="0">
                <a:solidFill>
                  <a:schemeClr val="tx1"/>
                </a:solidFill>
                <a:latin typeface="+mn-lt"/>
                <a:ea typeface="+mn-ea"/>
                <a:cs typeface="+mn-cs"/>
              </a:rPr>
              <a:t>) returned from the expedition to </a:t>
            </a:r>
            <a:r>
              <a:rPr lang="en-GB" sz="1200" b="0" i="0" kern="1200" dirty="0" err="1" smtClean="0">
                <a:solidFill>
                  <a:schemeClr val="tx1"/>
                </a:solidFill>
                <a:latin typeface="+mn-lt"/>
                <a:ea typeface="+mn-ea"/>
                <a:cs typeface="+mn-cs"/>
              </a:rPr>
              <a:t>Khaibar</a:t>
            </a:r>
            <a:r>
              <a:rPr lang="en-GB" sz="1200" b="0" i="0" kern="1200" dirty="0" smtClean="0">
                <a:solidFill>
                  <a:schemeClr val="tx1"/>
                </a:solidFill>
                <a:latin typeface="+mn-lt"/>
                <a:ea typeface="+mn-ea"/>
                <a:cs typeface="+mn-cs"/>
              </a:rPr>
              <a:t>, he travelled one night, and stopped for rest when he became sleepy. He told </a:t>
            </a:r>
            <a:r>
              <a:rPr lang="en-GB" sz="1200" b="0" i="0" kern="1200" dirty="0" err="1" smtClean="0">
                <a:solidFill>
                  <a:schemeClr val="tx1"/>
                </a:solidFill>
                <a:latin typeface="+mn-lt"/>
                <a:ea typeface="+mn-ea"/>
                <a:cs typeface="+mn-cs"/>
              </a:rPr>
              <a:t>Bilal</a:t>
            </a:r>
            <a:r>
              <a:rPr lang="en-GB" sz="1200" b="0" i="0" kern="1200" dirty="0" smtClean="0">
                <a:solidFill>
                  <a:schemeClr val="tx1"/>
                </a:solidFill>
                <a:latin typeface="+mn-lt"/>
                <a:ea typeface="+mn-ea"/>
                <a:cs typeface="+mn-cs"/>
              </a:rPr>
              <a:t> to remain on guard during the night and he (</a:t>
            </a:r>
            <a:r>
              <a:rPr lang="en-GB" sz="1200" b="0" i="0" kern="1200" dirty="0" err="1" smtClean="0">
                <a:solidFill>
                  <a:schemeClr val="tx1"/>
                </a:solidFill>
                <a:latin typeface="+mn-lt"/>
                <a:ea typeface="+mn-ea"/>
                <a:cs typeface="+mn-cs"/>
              </a:rPr>
              <a:t>Bilal</a:t>
            </a:r>
            <a:r>
              <a:rPr lang="en-GB" sz="1200" b="0" i="0" kern="1200" dirty="0" smtClean="0">
                <a:solidFill>
                  <a:schemeClr val="tx1"/>
                </a:solidFill>
                <a:latin typeface="+mn-lt"/>
                <a:ea typeface="+mn-ea"/>
                <a:cs typeface="+mn-cs"/>
              </a:rPr>
              <a:t>) prayed as much as he could, while the Messenger of Allah (</a:t>
            </a:r>
            <a:r>
              <a:rPr lang="en-GB" sz="1200" b="0" i="0" kern="1200" dirty="0" err="1" smtClean="0">
                <a:solidFill>
                  <a:schemeClr val="tx1"/>
                </a:solidFill>
                <a:latin typeface="+mn-lt"/>
                <a:ea typeface="+mn-ea"/>
                <a:cs typeface="+mn-cs"/>
              </a:rPr>
              <a:t>Sallallaho</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Alaihe</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Wassallam</a:t>
            </a:r>
            <a:r>
              <a:rPr lang="en-GB" sz="1200" b="0" i="0" kern="1200" dirty="0" smtClean="0">
                <a:solidFill>
                  <a:schemeClr val="tx1"/>
                </a:solidFill>
                <a:latin typeface="+mn-lt"/>
                <a:ea typeface="+mn-ea"/>
                <a:cs typeface="+mn-cs"/>
              </a:rPr>
              <a:t>)   and his Companions slept. When the time for dawn approached </a:t>
            </a:r>
            <a:r>
              <a:rPr lang="en-GB" sz="1200" b="0" i="0" kern="1200" dirty="0" err="1" smtClean="0">
                <a:solidFill>
                  <a:schemeClr val="tx1"/>
                </a:solidFill>
                <a:latin typeface="+mn-lt"/>
                <a:ea typeface="+mn-ea"/>
                <a:cs typeface="+mn-cs"/>
              </a:rPr>
              <a:t>Bilal</a:t>
            </a:r>
            <a:r>
              <a:rPr lang="en-GB" sz="1200" b="0" i="0" kern="1200" dirty="0" smtClean="0">
                <a:solidFill>
                  <a:schemeClr val="tx1"/>
                </a:solidFill>
                <a:latin typeface="+mn-lt"/>
                <a:ea typeface="+mn-ea"/>
                <a:cs typeface="+mn-cs"/>
              </a:rPr>
              <a:t> leaned against his camel facing the direction from which the dawn would appear but he was overcome by sleep while he was leaning against his camel, and neither the Messenger of Allah (</a:t>
            </a:r>
            <a:r>
              <a:rPr lang="en-GB" sz="1200" b="0" i="0" kern="1200" dirty="0" err="1" smtClean="0">
                <a:solidFill>
                  <a:schemeClr val="tx1"/>
                </a:solidFill>
                <a:latin typeface="+mn-lt"/>
                <a:ea typeface="+mn-ea"/>
                <a:cs typeface="+mn-cs"/>
              </a:rPr>
              <a:t>Sallallaho</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Alaihe</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Wassallam</a:t>
            </a:r>
            <a:r>
              <a:rPr lang="en-GB" sz="1200" b="0" i="0" kern="1200" dirty="0" smtClean="0">
                <a:solidFill>
                  <a:schemeClr val="tx1"/>
                </a:solidFill>
                <a:latin typeface="+mn-lt"/>
                <a:ea typeface="+mn-ea"/>
                <a:cs typeface="+mn-cs"/>
              </a:rPr>
              <a:t>) nor </a:t>
            </a:r>
            <a:r>
              <a:rPr lang="en-GB" sz="1200" b="0" i="0" kern="1200" dirty="0" err="1" smtClean="0">
                <a:solidFill>
                  <a:schemeClr val="tx1"/>
                </a:solidFill>
                <a:latin typeface="+mn-lt"/>
                <a:ea typeface="+mn-ea"/>
                <a:cs typeface="+mn-cs"/>
              </a:rPr>
              <a:t>Bilal</a:t>
            </a:r>
            <a:r>
              <a:rPr lang="en-GB" sz="1200" b="0" i="0" kern="1200" dirty="0" smtClean="0">
                <a:solidFill>
                  <a:schemeClr val="tx1"/>
                </a:solidFill>
                <a:latin typeface="+mn-lt"/>
                <a:ea typeface="+mn-ea"/>
                <a:cs typeface="+mn-cs"/>
              </a:rPr>
              <a:t>, nor anyone else among his Companions got up, till the sun shone on them. Allah's Messenger (</a:t>
            </a:r>
            <a:r>
              <a:rPr lang="en-GB" sz="1200" b="0" i="0" kern="1200" dirty="0" err="1" smtClean="0">
                <a:solidFill>
                  <a:schemeClr val="tx1"/>
                </a:solidFill>
                <a:latin typeface="+mn-lt"/>
                <a:ea typeface="+mn-ea"/>
                <a:cs typeface="+mn-cs"/>
              </a:rPr>
              <a:t>Sallallaho</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Alaihe</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Wassallam</a:t>
            </a:r>
            <a:r>
              <a:rPr lang="en-GB" sz="1200" b="0" i="0" kern="1200" dirty="0" smtClean="0">
                <a:solidFill>
                  <a:schemeClr val="tx1"/>
                </a:solidFill>
                <a:latin typeface="+mn-lt"/>
                <a:ea typeface="+mn-ea"/>
                <a:cs typeface="+mn-cs"/>
              </a:rPr>
              <a:t>)   was the first of them to awake and, being startled, he called to </a:t>
            </a:r>
            <a:r>
              <a:rPr lang="en-GB" sz="1200" b="0" i="0" kern="1200" dirty="0" err="1" smtClean="0">
                <a:solidFill>
                  <a:schemeClr val="tx1"/>
                </a:solidFill>
                <a:latin typeface="+mn-lt"/>
                <a:ea typeface="+mn-ea"/>
                <a:cs typeface="+mn-cs"/>
              </a:rPr>
              <a:t>Bilal</a:t>
            </a:r>
            <a:r>
              <a:rPr lang="en-GB" sz="1200" b="0" i="0" kern="1200" dirty="0" smtClean="0">
                <a:solidFill>
                  <a:schemeClr val="tx1"/>
                </a:solidFill>
                <a:latin typeface="+mn-lt"/>
                <a:ea typeface="+mn-ea"/>
                <a:cs typeface="+mn-cs"/>
              </a:rPr>
              <a:t> who said: Messenger of Allah (</a:t>
            </a:r>
            <a:r>
              <a:rPr lang="en-GB" sz="1200" b="0" i="0" kern="1200" dirty="0" err="1" smtClean="0">
                <a:solidFill>
                  <a:schemeClr val="tx1"/>
                </a:solidFill>
                <a:latin typeface="+mn-lt"/>
                <a:ea typeface="+mn-ea"/>
                <a:cs typeface="+mn-cs"/>
              </a:rPr>
              <a:t>Sallallaho</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Alaihe</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Wassallam</a:t>
            </a:r>
            <a:r>
              <a:rPr lang="en-GB" sz="1200" b="0" i="0" kern="1200" dirty="0" smtClean="0">
                <a:solidFill>
                  <a:schemeClr val="tx1"/>
                </a:solidFill>
                <a:latin typeface="+mn-lt"/>
                <a:ea typeface="+mn-ea"/>
                <a:cs typeface="+mn-cs"/>
              </a:rPr>
              <a:t>)  I may my father and mother be offered as ransom for thee, the same thing overpowered me which overpowered you. He (the Holy Prophet, then) said: Lead the beasts on: so they led their camels to some distance. The Messenger of Allah (</a:t>
            </a:r>
            <a:r>
              <a:rPr lang="en-GB" sz="1200" b="0" i="0" kern="1200" dirty="0" err="1" smtClean="0">
                <a:solidFill>
                  <a:schemeClr val="tx1"/>
                </a:solidFill>
                <a:latin typeface="+mn-lt"/>
                <a:ea typeface="+mn-ea"/>
                <a:cs typeface="+mn-cs"/>
              </a:rPr>
              <a:t>Sallallaho</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Alaihe</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Wassallam</a:t>
            </a:r>
            <a:r>
              <a:rPr lang="en-GB" sz="1200" b="0" i="0" kern="1200" dirty="0" smtClean="0">
                <a:solidFill>
                  <a:schemeClr val="tx1"/>
                </a:solidFill>
                <a:latin typeface="+mn-lt"/>
                <a:ea typeface="+mn-ea"/>
                <a:cs typeface="+mn-cs"/>
              </a:rPr>
              <a:t>) then performed ablution and gave orders to </a:t>
            </a:r>
            <a:r>
              <a:rPr lang="en-GB" sz="1200" b="0" i="0" kern="1200" dirty="0" err="1" smtClean="0">
                <a:solidFill>
                  <a:schemeClr val="tx1"/>
                </a:solidFill>
                <a:latin typeface="+mn-lt"/>
                <a:ea typeface="+mn-ea"/>
                <a:cs typeface="+mn-cs"/>
              </a:rPr>
              <a:t>Bilal</a:t>
            </a:r>
            <a:r>
              <a:rPr lang="en-GB" sz="1200" b="0" i="0" kern="1200" dirty="0" smtClean="0">
                <a:solidFill>
                  <a:schemeClr val="tx1"/>
                </a:solidFill>
                <a:latin typeface="+mn-lt"/>
                <a:ea typeface="+mn-ea"/>
                <a:cs typeface="+mn-cs"/>
              </a:rPr>
              <a:t> who pronounced the </a:t>
            </a:r>
            <a:r>
              <a:rPr lang="en-GB" sz="1200" b="0" i="0" kern="1200" dirty="0" err="1" smtClean="0">
                <a:solidFill>
                  <a:schemeClr val="tx1"/>
                </a:solidFill>
                <a:latin typeface="+mn-lt"/>
                <a:ea typeface="+mn-ea"/>
                <a:cs typeface="+mn-cs"/>
              </a:rPr>
              <a:t>Iqama</a:t>
            </a:r>
            <a:r>
              <a:rPr lang="en-GB" sz="1200" b="0" i="0" kern="1200" dirty="0" smtClean="0">
                <a:solidFill>
                  <a:schemeClr val="tx1"/>
                </a:solidFill>
                <a:latin typeface="+mn-lt"/>
                <a:ea typeface="+mn-ea"/>
                <a:cs typeface="+mn-cs"/>
              </a:rPr>
              <a:t> and then led them in the morning prayer. When he finished the prayer he said: When anyone forgets the prayer, he should observe it when he remembers it, for Allah has said:" And observe the prayer for remembrance of Me" (Qur'an. xx. 14). </a:t>
            </a:r>
            <a:r>
              <a:rPr lang="en-GB" sz="1200" b="0" i="0" kern="1200" dirty="0" err="1" smtClean="0">
                <a:solidFill>
                  <a:schemeClr val="tx1"/>
                </a:solidFill>
                <a:latin typeface="+mn-lt"/>
                <a:ea typeface="+mn-ea"/>
                <a:cs typeface="+mn-cs"/>
              </a:rPr>
              <a:t>Yunus</a:t>
            </a:r>
            <a:r>
              <a:rPr lang="en-GB" sz="1200" b="0" i="0" kern="1200" dirty="0" smtClean="0">
                <a:solidFill>
                  <a:schemeClr val="tx1"/>
                </a:solidFill>
                <a:latin typeface="+mn-lt"/>
                <a:ea typeface="+mn-ea"/>
                <a:cs typeface="+mn-cs"/>
              </a:rPr>
              <a:t> said: </a:t>
            </a:r>
            <a:r>
              <a:rPr lang="en-GB" sz="1200" b="0" i="0" kern="1200" dirty="0" err="1" smtClean="0">
                <a:solidFill>
                  <a:schemeClr val="tx1"/>
                </a:solidFill>
                <a:latin typeface="+mn-lt"/>
                <a:ea typeface="+mn-ea"/>
                <a:cs typeface="+mn-cs"/>
              </a:rPr>
              <a:t>Ibn</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Shilab</a:t>
            </a:r>
            <a:r>
              <a:rPr lang="en-GB" sz="1200" b="0" i="0" kern="1200" dirty="0" smtClean="0">
                <a:solidFill>
                  <a:schemeClr val="tx1"/>
                </a:solidFill>
                <a:latin typeface="+mn-lt"/>
                <a:ea typeface="+mn-ea"/>
                <a:cs typeface="+mn-cs"/>
              </a:rPr>
              <a:t> used to recite it like this:" (And observe the prayer) for remembrance." [Muslim]</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65</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Print out </a:t>
            </a:r>
            <a:r>
              <a:rPr lang="en-GB" dirty="0" err="1" smtClean="0"/>
              <a:t>qadha</a:t>
            </a:r>
            <a:r>
              <a:rPr lang="en-GB" dirty="0" smtClean="0"/>
              <a:t> of </a:t>
            </a:r>
            <a:r>
              <a:rPr lang="en-GB" dirty="0" err="1" smtClean="0"/>
              <a:t>sunnats</a:t>
            </a:r>
            <a:r>
              <a:rPr lang="en-GB" dirty="0" smtClean="0"/>
              <a:t> word</a:t>
            </a:r>
            <a:r>
              <a:rPr lang="en-GB" baseline="0" dirty="0" smtClean="0"/>
              <a:t> doc</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67</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Work out when you became </a:t>
            </a:r>
            <a:r>
              <a:rPr lang="en-GB" sz="1200" kern="1200" dirty="0" err="1" smtClean="0">
                <a:solidFill>
                  <a:schemeClr val="tx1"/>
                </a:solidFill>
                <a:latin typeface="+mn-lt"/>
                <a:ea typeface="+mn-ea"/>
                <a:cs typeface="+mn-cs"/>
              </a:rPr>
              <a:t>baligh</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If you are uncertain try an think/remember about any clues that might give you an idea. </a:t>
            </a:r>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just began high school, then you must have been about 11 years when you became </a:t>
            </a:r>
            <a:r>
              <a:rPr lang="en-GB" sz="1200" kern="1200" dirty="0" err="1" smtClean="0">
                <a:solidFill>
                  <a:schemeClr val="tx1"/>
                </a:solidFill>
                <a:latin typeface="+mn-lt"/>
                <a:ea typeface="+mn-ea"/>
                <a:cs typeface="+mn-cs"/>
              </a:rPr>
              <a:t>baaligh</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Work out how many days its been since then until now</a:t>
            </a:r>
          </a:p>
          <a:p>
            <a:r>
              <a:rPr lang="en-GB" sz="1200" kern="1200" dirty="0" smtClean="0">
                <a:solidFill>
                  <a:schemeClr val="tx1"/>
                </a:solidFill>
                <a:latin typeface="+mn-lt"/>
                <a:ea typeface="+mn-ea"/>
                <a:cs typeface="+mn-cs"/>
              </a:rPr>
              <a:t>For </a:t>
            </a:r>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if you were age is now 17 and 3 months and you were </a:t>
            </a:r>
            <a:r>
              <a:rPr lang="en-GB" sz="1200" kern="1200" dirty="0" err="1" smtClean="0">
                <a:solidFill>
                  <a:schemeClr val="tx1"/>
                </a:solidFill>
                <a:latin typeface="+mn-lt"/>
                <a:ea typeface="+mn-ea"/>
                <a:cs typeface="+mn-cs"/>
              </a:rPr>
              <a:t>baaligh</a:t>
            </a:r>
            <a:r>
              <a:rPr lang="en-GB" sz="1200" kern="1200" dirty="0" smtClean="0">
                <a:solidFill>
                  <a:schemeClr val="tx1"/>
                </a:solidFill>
                <a:latin typeface="+mn-lt"/>
                <a:ea typeface="+mn-ea"/>
                <a:cs typeface="+mn-cs"/>
              </a:rPr>
              <a:t> at the age of 13 and 5 months , you need to perform 3 years and 10 months of </a:t>
            </a:r>
            <a:r>
              <a:rPr lang="en-GB" sz="1200" kern="1200" dirty="0" err="1" smtClean="0">
                <a:solidFill>
                  <a:schemeClr val="tx1"/>
                </a:solidFill>
                <a:latin typeface="+mn-lt"/>
                <a:ea typeface="+mn-ea"/>
                <a:cs typeface="+mn-cs"/>
              </a:rPr>
              <a:t>Qadha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Work out how many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you must have missed</a:t>
            </a:r>
          </a:p>
          <a:p>
            <a:r>
              <a:rPr lang="en-GB" sz="1200" kern="1200" dirty="0" smtClean="0">
                <a:solidFill>
                  <a:schemeClr val="tx1"/>
                </a:solidFill>
                <a:latin typeface="+mn-lt"/>
                <a:ea typeface="+mn-ea"/>
                <a:cs typeface="+mn-cs"/>
              </a:rPr>
              <a:t>Try an remember in an average week how many </a:t>
            </a:r>
            <a:r>
              <a:rPr lang="en-GB" sz="1200" kern="1200" dirty="0" err="1" smtClean="0">
                <a:solidFill>
                  <a:schemeClr val="tx1"/>
                </a:solidFill>
                <a:latin typeface="+mn-lt"/>
                <a:ea typeface="+mn-ea"/>
                <a:cs typeface="+mn-cs"/>
              </a:rPr>
              <a:t>Salah</a:t>
            </a:r>
            <a:r>
              <a:rPr lang="en-GB" sz="1200" kern="1200" dirty="0" smtClean="0">
                <a:solidFill>
                  <a:schemeClr val="tx1"/>
                </a:solidFill>
                <a:latin typeface="+mn-lt"/>
                <a:ea typeface="+mn-ea"/>
                <a:cs typeface="+mn-cs"/>
              </a:rPr>
              <a:t> you might have missed. That could tell you how many you missed in  a year. For example if you missed 2 </a:t>
            </a:r>
            <a:r>
              <a:rPr lang="en-GB" sz="1200" kern="1200" dirty="0" err="1" smtClean="0">
                <a:solidFill>
                  <a:schemeClr val="tx1"/>
                </a:solidFill>
                <a:latin typeface="+mn-lt"/>
                <a:ea typeface="+mn-ea"/>
                <a:cs typeface="+mn-cs"/>
              </a:rPr>
              <a:t>zuhrs</a:t>
            </a:r>
            <a:r>
              <a:rPr lang="en-GB" sz="1200" kern="1200" dirty="0" smtClean="0">
                <a:solidFill>
                  <a:schemeClr val="tx1"/>
                </a:solidFill>
                <a:latin typeface="+mn-lt"/>
                <a:ea typeface="+mn-ea"/>
                <a:cs typeface="+mn-cs"/>
              </a:rPr>
              <a:t> a week, times that by 52 so 104 </a:t>
            </a:r>
            <a:r>
              <a:rPr lang="en-GB" sz="1200" kern="1200" dirty="0" err="1" smtClean="0">
                <a:solidFill>
                  <a:schemeClr val="tx1"/>
                </a:solidFill>
                <a:latin typeface="+mn-lt"/>
                <a:ea typeface="+mn-ea"/>
                <a:cs typeface="+mn-cs"/>
              </a:rPr>
              <a:t>zuhrs</a:t>
            </a:r>
            <a:r>
              <a:rPr lang="en-GB" sz="1200" kern="1200" dirty="0" smtClean="0">
                <a:solidFill>
                  <a:schemeClr val="tx1"/>
                </a:solidFill>
                <a:latin typeface="+mn-lt"/>
                <a:ea typeface="+mn-ea"/>
                <a:cs typeface="+mn-cs"/>
              </a:rPr>
              <a:t> in a year you have missed. Now after you work out an average number of </a:t>
            </a:r>
            <a:r>
              <a:rPr lang="en-GB" sz="1200" kern="1200" dirty="0" err="1" smtClean="0">
                <a:solidFill>
                  <a:schemeClr val="tx1"/>
                </a:solidFill>
                <a:latin typeface="+mn-lt"/>
                <a:ea typeface="+mn-ea"/>
                <a:cs typeface="+mn-cs"/>
              </a:rPr>
              <a:t>Qadha</a:t>
            </a:r>
            <a:r>
              <a:rPr lang="en-GB" sz="1200" kern="1200" dirty="0" smtClean="0">
                <a:solidFill>
                  <a:schemeClr val="tx1"/>
                </a:solidFill>
                <a:latin typeface="+mn-lt"/>
                <a:ea typeface="+mn-ea"/>
                <a:cs typeface="+mn-cs"/>
              </a:rPr>
              <a:t> in  a week, then deduct or add any change of pattern in the year to make your number more accurate. For </a:t>
            </a:r>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in Ramadhan you have prayed most of your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so work it out and deduct it and wherever you think you might have missed more during a year like a holiday then work it out.</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68</a:t>
            </a:fld>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Perform five </a:t>
            </a:r>
            <a:r>
              <a:rPr lang="en-GB" sz="1200" kern="1200" dirty="0" err="1" smtClean="0">
                <a:solidFill>
                  <a:schemeClr val="tx1"/>
                </a:solidFill>
                <a:latin typeface="+mn-lt"/>
                <a:ea typeface="+mn-ea"/>
                <a:cs typeface="+mn-cs"/>
              </a:rPr>
              <a:t>Qahdha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in one go on a daily basis  - if one has missed three years of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he will take three years to complete his </a:t>
            </a:r>
            <a:r>
              <a:rPr lang="en-GB" sz="1200" kern="1200" dirty="0" err="1" smtClean="0">
                <a:solidFill>
                  <a:schemeClr val="tx1"/>
                </a:solidFill>
                <a:latin typeface="+mn-lt"/>
                <a:ea typeface="+mn-ea"/>
                <a:cs typeface="+mn-cs"/>
              </a:rPr>
              <a:t>Qadha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Salaah</a:t>
            </a:r>
            <a:r>
              <a:rPr lang="en-GB" sz="1200" kern="1200" dirty="0" smtClean="0">
                <a:solidFill>
                  <a:schemeClr val="tx1"/>
                </a:solidFill>
                <a:latin typeface="+mn-lt"/>
                <a:ea typeface="+mn-ea"/>
                <a:cs typeface="+mn-cs"/>
              </a:rPr>
              <a:t>. If someone dies in the meantime , he would surely have hope in the </a:t>
            </a:r>
            <a:r>
              <a:rPr lang="en-GB" sz="1200" kern="1200" dirty="0" err="1" smtClean="0">
                <a:solidFill>
                  <a:schemeClr val="tx1"/>
                </a:solidFill>
                <a:latin typeface="+mn-lt"/>
                <a:ea typeface="+mn-ea"/>
                <a:cs typeface="+mn-cs"/>
              </a:rPr>
              <a:t>Allahs</a:t>
            </a:r>
            <a:r>
              <a:rPr lang="en-GB" sz="1200" kern="1200" dirty="0" smtClean="0">
                <a:solidFill>
                  <a:schemeClr val="tx1"/>
                </a:solidFill>
                <a:latin typeface="+mn-lt"/>
                <a:ea typeface="+mn-ea"/>
                <a:cs typeface="+mn-cs"/>
              </a:rPr>
              <a:t> mercy, he was in the process of fulfilling his outstanding </a:t>
            </a:r>
            <a:r>
              <a:rPr lang="en-GB" sz="1200" kern="1200" dirty="0" err="1" smtClean="0">
                <a:solidFill>
                  <a:schemeClr val="tx1"/>
                </a:solidFill>
                <a:latin typeface="+mn-lt"/>
                <a:ea typeface="+mn-ea"/>
                <a:cs typeface="+mn-cs"/>
              </a:rPr>
              <a:t>qadha</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69</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It can affect the validity of our worship.</a:t>
            </a:r>
          </a:p>
          <a:p>
            <a:r>
              <a:rPr lang="en-GB" sz="1200" kern="1200" dirty="0" smtClean="0">
                <a:solidFill>
                  <a:schemeClr val="tx1"/>
                </a:solidFill>
                <a:latin typeface="+mn-lt"/>
                <a:ea typeface="+mn-ea"/>
                <a:cs typeface="+mn-cs"/>
              </a:rPr>
              <a:t>Tumbler - a drinking glass with straight sides and no handle or stem</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7</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To be on safe side we say don’t read any </a:t>
            </a:r>
            <a:r>
              <a:rPr lang="en-GB" sz="1200" kern="1200" dirty="0" err="1" smtClean="0">
                <a:solidFill>
                  <a:schemeClr val="tx1"/>
                </a:solidFill>
                <a:latin typeface="+mn-lt"/>
                <a:ea typeface="+mn-ea"/>
                <a:cs typeface="+mn-cs"/>
              </a:rPr>
              <a:t>namaz</a:t>
            </a:r>
            <a:r>
              <a:rPr lang="en-GB" sz="1200" kern="1200" dirty="0" smtClean="0">
                <a:solidFill>
                  <a:schemeClr val="tx1"/>
                </a:solidFill>
                <a:latin typeface="+mn-lt"/>
                <a:ea typeface="+mn-ea"/>
                <a:cs typeface="+mn-cs"/>
              </a:rPr>
              <a:t> before 10 </a:t>
            </a:r>
            <a:r>
              <a:rPr lang="en-GB" sz="1200" kern="1200" dirty="0" err="1" smtClean="0">
                <a:solidFill>
                  <a:schemeClr val="tx1"/>
                </a:solidFill>
                <a:latin typeface="+mn-lt"/>
                <a:ea typeface="+mn-ea"/>
                <a:cs typeface="+mn-cs"/>
              </a:rPr>
              <a:t>mins</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Zuhr</a:t>
            </a:r>
            <a:r>
              <a:rPr lang="en-GB" sz="1200" kern="1200" dirty="0" smtClean="0">
                <a:solidFill>
                  <a:schemeClr val="tx1"/>
                </a:solidFill>
                <a:latin typeface="+mn-lt"/>
                <a:ea typeface="+mn-ea"/>
                <a:cs typeface="+mn-cs"/>
              </a:rPr>
              <a:t> beginning time as this is time of </a:t>
            </a:r>
            <a:r>
              <a:rPr lang="en-GB" sz="1200" kern="1200" dirty="0" err="1" smtClean="0">
                <a:solidFill>
                  <a:schemeClr val="tx1"/>
                </a:solidFill>
                <a:latin typeface="+mn-lt"/>
                <a:ea typeface="+mn-ea"/>
                <a:cs typeface="+mn-cs"/>
              </a:rPr>
              <a:t>Istiwa</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71</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only </a:t>
            </a:r>
            <a:r>
              <a:rPr lang="en-GB" sz="1200" kern="1200" dirty="0" err="1" smtClean="0">
                <a:solidFill>
                  <a:schemeClr val="tx1"/>
                </a:solidFill>
                <a:latin typeface="+mn-lt"/>
                <a:ea typeface="+mn-ea"/>
                <a:cs typeface="+mn-cs"/>
              </a:rPr>
              <a:t>thubut</a:t>
            </a:r>
            <a:r>
              <a:rPr lang="en-GB" sz="1200" kern="1200" dirty="0" smtClean="0">
                <a:solidFill>
                  <a:schemeClr val="tx1"/>
                </a:solidFill>
                <a:latin typeface="+mn-lt"/>
                <a:ea typeface="+mn-ea"/>
                <a:cs typeface="+mn-cs"/>
              </a:rPr>
              <a:t> about a </a:t>
            </a:r>
            <a:r>
              <a:rPr lang="en-GB" sz="1200" kern="1200" dirty="0" err="1" smtClean="0">
                <a:solidFill>
                  <a:schemeClr val="tx1"/>
                </a:solidFill>
                <a:latin typeface="+mn-lt"/>
                <a:ea typeface="+mn-ea"/>
                <a:cs typeface="+mn-cs"/>
              </a:rPr>
              <a:t>branch,twig</a:t>
            </a:r>
            <a:r>
              <a:rPr lang="en-GB" sz="1200" kern="1200" dirty="0" smtClean="0">
                <a:solidFill>
                  <a:schemeClr val="tx1"/>
                </a:solidFill>
                <a:latin typeface="+mn-lt"/>
                <a:ea typeface="+mn-ea"/>
                <a:cs typeface="+mn-cs"/>
              </a:rPr>
              <a:t>. No </a:t>
            </a:r>
            <a:r>
              <a:rPr lang="en-GB" sz="1200" kern="1200" dirty="0" err="1" smtClean="0">
                <a:solidFill>
                  <a:schemeClr val="tx1"/>
                </a:solidFill>
                <a:latin typeface="+mn-lt"/>
                <a:ea typeface="+mn-ea"/>
                <a:cs typeface="+mn-cs"/>
              </a:rPr>
              <a:t>thuboot</a:t>
            </a:r>
            <a:r>
              <a:rPr lang="en-GB" sz="1200" kern="1200" dirty="0" smtClean="0">
                <a:solidFill>
                  <a:schemeClr val="tx1"/>
                </a:solidFill>
                <a:latin typeface="+mn-lt"/>
                <a:ea typeface="+mn-ea"/>
                <a:cs typeface="+mn-cs"/>
              </a:rPr>
              <a:t> for flowers. </a:t>
            </a:r>
            <a:r>
              <a:rPr lang="en-GB" sz="1200" kern="1200" dirty="0" err="1" smtClean="0">
                <a:solidFill>
                  <a:schemeClr val="tx1"/>
                </a:solidFill>
                <a:latin typeface="+mn-lt"/>
                <a:ea typeface="+mn-ea"/>
                <a:cs typeface="+mn-cs"/>
              </a:rPr>
              <a:t>Decoraton</a:t>
            </a:r>
            <a:r>
              <a:rPr lang="en-GB" sz="1200" kern="1200" dirty="0" smtClean="0">
                <a:solidFill>
                  <a:schemeClr val="tx1"/>
                </a:solidFill>
                <a:latin typeface="+mn-lt"/>
                <a:ea typeface="+mn-ea"/>
                <a:cs typeface="+mn-cs"/>
              </a:rPr>
              <a:t> of graves.</a:t>
            </a:r>
          </a:p>
          <a:p>
            <a:r>
              <a:rPr lang="en-GB" sz="1200" kern="1200" dirty="0" smtClean="0">
                <a:solidFill>
                  <a:schemeClr val="tx1"/>
                </a:solidFill>
                <a:latin typeface="+mn-lt"/>
                <a:ea typeface="+mn-ea"/>
                <a:cs typeface="+mn-cs"/>
              </a:rPr>
              <a:t>Using this narration as proof for placing flowers on the grave is erroneous for the following reasons:</a:t>
            </a:r>
          </a:p>
          <a:p>
            <a:r>
              <a:rPr lang="en-GB" sz="1200" kern="1200" dirty="0" smtClean="0">
                <a:solidFill>
                  <a:schemeClr val="tx1"/>
                </a:solidFill>
                <a:latin typeface="+mn-lt"/>
                <a:ea typeface="+mn-ea"/>
                <a:cs typeface="+mn-cs"/>
              </a:rPr>
              <a:t>a) </a:t>
            </a:r>
            <a:r>
              <a:rPr lang="en-GB" sz="1200" kern="1200" dirty="0" err="1" smtClean="0">
                <a:solidFill>
                  <a:schemeClr val="tx1"/>
                </a:solidFill>
                <a:latin typeface="+mn-lt"/>
                <a:ea typeface="+mn-ea"/>
                <a:cs typeface="+mn-cs"/>
              </a:rPr>
              <a:t>Rasulullah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Sallallaahu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Alayhi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Sallam</a:t>
            </a:r>
            <a:r>
              <a:rPr lang="en-GB" sz="1200" kern="1200" dirty="0" smtClean="0">
                <a:solidFill>
                  <a:schemeClr val="tx1"/>
                </a:solidFill>
                <a:latin typeface="+mn-lt"/>
                <a:ea typeface="+mn-ea"/>
                <a:cs typeface="+mn-cs"/>
              </a:rPr>
              <a:t>) used green twigs and not flowers.</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b) He pushed them into the earth and did not place them on the grave.</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c) He was informed through revelation (</a:t>
            </a:r>
            <a:r>
              <a:rPr lang="en-GB" sz="1200" kern="1200" dirty="0" err="1" smtClean="0">
                <a:solidFill>
                  <a:schemeClr val="tx1"/>
                </a:solidFill>
                <a:latin typeface="+mn-lt"/>
                <a:ea typeface="+mn-ea"/>
                <a:cs typeface="+mn-cs"/>
              </a:rPr>
              <a:t>Wahi</a:t>
            </a:r>
            <a:r>
              <a:rPr lang="en-GB" sz="1200" kern="1200" dirty="0" smtClean="0">
                <a:solidFill>
                  <a:schemeClr val="tx1"/>
                </a:solidFill>
                <a:latin typeface="+mn-lt"/>
                <a:ea typeface="+mn-ea"/>
                <a:cs typeface="+mn-cs"/>
              </a:rPr>
              <a:t>) that they were receiving punishment.</a:t>
            </a:r>
          </a:p>
          <a:p>
            <a:r>
              <a:rPr lang="en-GB" sz="1200" kern="1200" dirty="0" smtClean="0">
                <a:solidFill>
                  <a:schemeClr val="tx1"/>
                </a:solidFill>
                <a:latin typeface="+mn-lt"/>
                <a:ea typeface="+mn-ea"/>
                <a:cs typeface="+mn-cs"/>
              </a:rPr>
              <a:t>We will never know if the inmate of a grave is receiving punishment or not. We will have hope that the inmate is in comfort; therefore we beseech Allah </a:t>
            </a:r>
            <a:r>
              <a:rPr lang="en-GB" sz="1200" kern="1200" dirty="0" err="1" smtClean="0">
                <a:solidFill>
                  <a:schemeClr val="tx1"/>
                </a:solidFill>
                <a:latin typeface="+mn-lt"/>
                <a:ea typeface="+mn-ea"/>
                <a:cs typeface="+mn-cs"/>
              </a:rPr>
              <a:t>Ta’aala</a:t>
            </a:r>
            <a:r>
              <a:rPr lang="en-GB" sz="1200" kern="1200" dirty="0" smtClean="0">
                <a:solidFill>
                  <a:schemeClr val="tx1"/>
                </a:solidFill>
                <a:latin typeface="+mn-lt"/>
                <a:ea typeface="+mn-ea"/>
                <a:cs typeface="+mn-cs"/>
              </a:rPr>
              <a:t> for His mercy for the inmate of the grave.</a:t>
            </a:r>
          </a:p>
          <a:p>
            <a:r>
              <a:rPr lang="en-GB" sz="1200" kern="1200" dirty="0" smtClean="0">
                <a:solidFill>
                  <a:schemeClr val="tx1"/>
                </a:solidFill>
                <a:latin typeface="+mn-lt"/>
                <a:ea typeface="+mn-ea"/>
                <a:cs typeface="+mn-cs"/>
              </a:rPr>
              <a:t>d) </a:t>
            </a:r>
            <a:r>
              <a:rPr lang="en-GB" sz="1200" kern="1200" dirty="0" err="1" smtClean="0">
                <a:solidFill>
                  <a:schemeClr val="tx1"/>
                </a:solidFill>
                <a:latin typeface="+mn-lt"/>
                <a:ea typeface="+mn-ea"/>
                <a:cs typeface="+mn-cs"/>
              </a:rPr>
              <a:t>Rasulullah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Sallallaahu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Alayhi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Sallam</a:t>
            </a:r>
            <a:r>
              <a:rPr lang="en-GB" sz="1200" kern="1200" dirty="0" smtClean="0">
                <a:solidFill>
                  <a:schemeClr val="tx1"/>
                </a:solidFill>
                <a:latin typeface="+mn-lt"/>
                <a:ea typeface="+mn-ea"/>
                <a:cs typeface="+mn-cs"/>
              </a:rPr>
              <a:t>) pushed the twigs with his own blessed hands. The blessing in his hands could be the cause of the punishment being decreased.</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e) This incident is unique to </a:t>
            </a:r>
            <a:r>
              <a:rPr lang="en-GB" sz="1200" kern="1200" dirty="0" err="1" smtClean="0">
                <a:solidFill>
                  <a:schemeClr val="tx1"/>
                </a:solidFill>
                <a:latin typeface="+mn-lt"/>
                <a:ea typeface="+mn-ea"/>
                <a:cs typeface="+mn-cs"/>
              </a:rPr>
              <a:t>Rasulullah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Sallallaahu</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Alayhi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wa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Sallam</a:t>
            </a:r>
            <a:r>
              <a:rPr lang="en-GB" sz="1200" kern="1200" dirty="0" smtClean="0">
                <a:solidFill>
                  <a:schemeClr val="tx1"/>
                </a:solidFill>
                <a:latin typeface="+mn-lt"/>
                <a:ea typeface="+mn-ea"/>
                <a:cs typeface="+mn-cs"/>
              </a:rPr>
              <a:t>) and not for everyone because the condition of the inmates of the two graves was revealed to him and this privilege is his alone. Others do not receive revelation. Placing of flowers on a grave must be avoided. It is the custom of other nations and not of Muslims. </a:t>
            </a:r>
          </a:p>
          <a:p>
            <a:r>
              <a:rPr lang="en-GB" sz="1200" b="1" kern="1200" dirty="0" smtClean="0">
                <a:solidFill>
                  <a:schemeClr val="tx1"/>
                </a:solidFill>
                <a:latin typeface="+mn-lt"/>
                <a:ea typeface="+mn-ea"/>
                <a:cs typeface="+mn-cs"/>
              </a:rPr>
              <a:t>Mufti </a:t>
            </a:r>
            <a:r>
              <a:rPr lang="en-GB" sz="1200" b="1" kern="1200" dirty="0" err="1" smtClean="0">
                <a:solidFill>
                  <a:schemeClr val="tx1"/>
                </a:solidFill>
                <a:latin typeface="+mn-lt"/>
                <a:ea typeface="+mn-ea"/>
                <a:cs typeface="+mn-cs"/>
              </a:rPr>
              <a:t>Siraj</a:t>
            </a:r>
            <a:r>
              <a:rPr lang="en-GB" sz="1200" b="1" kern="1200" dirty="0" smtClean="0">
                <a:solidFill>
                  <a:schemeClr val="tx1"/>
                </a:solidFill>
                <a:latin typeface="+mn-lt"/>
                <a:ea typeface="+mn-ea"/>
                <a:cs typeface="+mn-cs"/>
              </a:rPr>
              <a:t> says:</a:t>
            </a:r>
            <a:r>
              <a:rPr lang="en-GB" sz="1200" kern="1200" dirty="0" smtClean="0">
                <a:solidFill>
                  <a:schemeClr val="tx1"/>
                </a:solidFill>
                <a:latin typeface="+mn-lt"/>
                <a:ea typeface="+mn-ea"/>
                <a:cs typeface="+mn-cs"/>
              </a:rPr>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It is not permissible to place flowers on a grave because this is not established from any </a:t>
            </a:r>
            <a:r>
              <a:rPr lang="en-GB" sz="1200" kern="1200" dirty="0" err="1" smtClean="0">
                <a:solidFill>
                  <a:schemeClr val="tx1"/>
                </a:solidFill>
                <a:latin typeface="+mn-lt"/>
                <a:ea typeface="+mn-ea"/>
                <a:cs typeface="+mn-cs"/>
              </a:rPr>
              <a:t>Hadeeth</a:t>
            </a:r>
            <a:r>
              <a:rPr lang="en-GB" sz="1200" kern="1200" dirty="0" smtClean="0">
                <a:solidFill>
                  <a:schemeClr val="tx1"/>
                </a:solidFill>
                <a:latin typeface="+mn-lt"/>
                <a:ea typeface="+mn-ea"/>
                <a:cs typeface="+mn-cs"/>
              </a:rPr>
              <a:t> or practice of the </a:t>
            </a:r>
            <a:r>
              <a:rPr lang="en-GB" sz="1200" kern="1200" dirty="0" err="1" smtClean="0">
                <a:solidFill>
                  <a:schemeClr val="tx1"/>
                </a:solidFill>
                <a:latin typeface="+mn-lt"/>
                <a:ea typeface="+mn-ea"/>
                <a:cs typeface="+mn-cs"/>
              </a:rPr>
              <a:t>Sahaabah</a:t>
            </a:r>
            <a:r>
              <a:rPr lang="en-GB" sz="1200" kern="1200" dirty="0" smtClean="0">
                <a:solidFill>
                  <a:schemeClr val="tx1"/>
                </a:solidFill>
                <a:latin typeface="+mn-lt"/>
                <a:ea typeface="+mn-ea"/>
                <a:cs typeface="+mn-cs"/>
              </a:rPr>
              <a:t>. Furthermore, it is also a practice of the </a:t>
            </a:r>
            <a:r>
              <a:rPr lang="en-GB" sz="1200" kern="1200" dirty="0" err="1" smtClean="0">
                <a:solidFill>
                  <a:schemeClr val="tx1"/>
                </a:solidFill>
                <a:latin typeface="+mn-lt"/>
                <a:ea typeface="+mn-ea"/>
                <a:cs typeface="+mn-cs"/>
              </a:rPr>
              <a:t>Nasaaraa</a:t>
            </a:r>
            <a:r>
              <a:rPr lang="en-GB" sz="1200" kern="1200" dirty="0" smtClean="0">
                <a:solidFill>
                  <a:schemeClr val="tx1"/>
                </a:solidFill>
                <a:latin typeface="+mn-lt"/>
                <a:ea typeface="+mn-ea"/>
                <a:cs typeface="+mn-cs"/>
              </a:rPr>
              <a:t> in our times. It is therefore, Haraam and </a:t>
            </a:r>
            <a:r>
              <a:rPr lang="en-GB" sz="1200" kern="1200" dirty="0" err="1" smtClean="0">
                <a:solidFill>
                  <a:schemeClr val="tx1"/>
                </a:solidFill>
                <a:latin typeface="+mn-lt"/>
                <a:ea typeface="+mn-ea"/>
                <a:cs typeface="+mn-cs"/>
              </a:rPr>
              <a:t>Bid’ah</a:t>
            </a:r>
            <a:r>
              <a:rPr lang="en-GB" sz="1200" kern="1200" dirty="0" smtClean="0">
                <a:solidFill>
                  <a:schemeClr val="tx1"/>
                </a:solidFill>
                <a:latin typeface="+mn-lt"/>
                <a:ea typeface="+mn-ea"/>
                <a:cs typeface="+mn-cs"/>
              </a:rPr>
              <a:t> to place flowers on the grave. However, it will be permissible to place a dry twig or branch on the grave, but this should be done once only, not on a continuous basis.</a:t>
            </a:r>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9</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Few </a:t>
            </a:r>
            <a:r>
              <a:rPr lang="en-GB" sz="1200" kern="1200" dirty="0" err="1" smtClean="0">
                <a:solidFill>
                  <a:schemeClr val="tx1"/>
                </a:solidFill>
                <a:latin typeface="+mn-lt"/>
                <a:ea typeface="+mn-ea"/>
                <a:cs typeface="+mn-cs"/>
              </a:rPr>
              <a:t>hadith</a:t>
            </a:r>
            <a:r>
              <a:rPr lang="en-GB" sz="1200" kern="1200" dirty="0" smtClean="0">
                <a:solidFill>
                  <a:schemeClr val="tx1"/>
                </a:solidFill>
                <a:latin typeface="+mn-lt"/>
                <a:ea typeface="+mn-ea"/>
                <a:cs typeface="+mn-cs"/>
              </a:rPr>
              <a:t> standing up </a:t>
            </a:r>
            <a:r>
              <a:rPr lang="en-GB" sz="1200" kern="1200" dirty="0" err="1" smtClean="0">
                <a:solidFill>
                  <a:schemeClr val="tx1"/>
                </a:solidFill>
                <a:latin typeface="+mn-lt"/>
                <a:ea typeface="+mn-ea"/>
                <a:cs typeface="+mn-cs"/>
              </a:rPr>
              <a:t>bayan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jawaaz</a:t>
            </a:r>
            <a:r>
              <a:rPr lang="en-GB" sz="1200" kern="1200" dirty="0" smtClean="0">
                <a:solidFill>
                  <a:schemeClr val="tx1"/>
                </a:solidFill>
                <a:latin typeface="+mn-lt"/>
                <a:ea typeface="+mn-ea"/>
                <a:cs typeface="+mn-cs"/>
              </a:rPr>
              <a:t>. Give example of drinking water standing up. Generally most of the time </a:t>
            </a:r>
            <a:r>
              <a:rPr lang="en-GB" sz="1200" kern="1200" dirty="0" err="1" smtClean="0">
                <a:solidFill>
                  <a:schemeClr val="tx1"/>
                </a:solidFill>
                <a:latin typeface="+mn-lt"/>
                <a:ea typeface="+mn-ea"/>
                <a:cs typeface="+mn-cs"/>
              </a:rPr>
              <a:t>nabi</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allah</a:t>
            </a:r>
            <a:r>
              <a:rPr lang="en-GB" sz="1200" kern="1200" dirty="0" smtClean="0">
                <a:solidFill>
                  <a:schemeClr val="tx1"/>
                </a:solidFill>
                <a:latin typeface="+mn-lt"/>
                <a:ea typeface="+mn-ea"/>
                <a:cs typeface="+mn-cs"/>
              </a:rPr>
              <a:t> would relieve himself in a sitting manner</a:t>
            </a:r>
          </a:p>
          <a:p>
            <a:endParaRPr lang="en-GB" dirty="0"/>
          </a:p>
        </p:txBody>
      </p:sp>
      <p:sp>
        <p:nvSpPr>
          <p:cNvPr id="4" name="Slide Number Placeholder 3"/>
          <p:cNvSpPr>
            <a:spLocks noGrp="1"/>
          </p:cNvSpPr>
          <p:nvPr>
            <p:ph type="sldNum" sz="quarter" idx="5"/>
          </p:nvPr>
        </p:nvSpPr>
        <p:spPr/>
        <p:txBody>
          <a:bodyPr/>
          <a:lstStyle/>
          <a:p>
            <a:fld id="{3B3B2490-6890-48EA-870D-8C8392B04AA1}" type="slidenum">
              <a:rPr lang="en-GB" smtClean="0"/>
              <a:pPr/>
              <a:t>10</a:t>
            </a:fld>
            <a:endParaRPr lang="en-GB" dirty="0"/>
          </a:p>
        </p:txBody>
      </p:sp>
    </p:spTree>
    <p:extLst>
      <p:ext uri="{BB962C8B-B14F-4D97-AF65-F5344CB8AC3E}">
        <p14:creationId xmlns:p14="http://schemas.microsoft.com/office/powerpoint/2010/main" xmlns="" val="92110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smtClean="0">
                <a:solidFill>
                  <a:schemeClr val="tx1"/>
                </a:solidFill>
                <a:latin typeface="+mn-lt"/>
                <a:ea typeface="+mn-ea"/>
                <a:cs typeface="+mn-cs"/>
              </a:rPr>
              <a:t>Itiba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sunnat</a:t>
            </a:r>
            <a:r>
              <a:rPr lang="en-GB" sz="1200" kern="1200" dirty="0" smtClean="0">
                <a:solidFill>
                  <a:schemeClr val="tx1"/>
                </a:solidFill>
                <a:latin typeface="+mn-lt"/>
                <a:ea typeface="+mn-ea"/>
                <a:cs typeface="+mn-cs"/>
              </a:rPr>
              <a:t> – look at love for Allah and his </a:t>
            </a:r>
            <a:r>
              <a:rPr lang="en-GB" sz="1200" kern="1200" dirty="0" err="1" smtClean="0">
                <a:solidFill>
                  <a:schemeClr val="tx1"/>
                </a:solidFill>
                <a:latin typeface="+mn-lt"/>
                <a:ea typeface="+mn-ea"/>
                <a:cs typeface="+mn-cs"/>
              </a:rPr>
              <a:t>Rasul</a:t>
            </a:r>
            <a:r>
              <a:rPr lang="en-GB" sz="1200" kern="1200" dirty="0" smtClean="0">
                <a:solidFill>
                  <a:schemeClr val="tx1"/>
                </a:solidFill>
                <a:latin typeface="+mn-lt"/>
                <a:ea typeface="+mn-ea"/>
                <a:cs typeface="+mn-cs"/>
              </a:rPr>
              <a:t> – part 4</a:t>
            </a:r>
          </a:p>
          <a:p>
            <a:r>
              <a:rPr lang="en-GB" sz="1200" kern="1200" dirty="0" smtClean="0">
                <a:solidFill>
                  <a:schemeClr val="tx1"/>
                </a:solidFill>
                <a:latin typeface="+mn-lt"/>
                <a:ea typeface="+mn-ea"/>
                <a:cs typeface="+mn-cs"/>
              </a:rPr>
              <a:t>how many times will we relieve ourselves - so many times. Imagine </a:t>
            </a:r>
            <a:r>
              <a:rPr lang="en-GB" sz="1200" kern="1200" dirty="0" err="1" smtClean="0">
                <a:solidFill>
                  <a:schemeClr val="tx1"/>
                </a:solidFill>
                <a:latin typeface="+mn-lt"/>
                <a:ea typeface="+mn-ea"/>
                <a:cs typeface="+mn-cs"/>
              </a:rPr>
              <a:t>everytime</a:t>
            </a:r>
            <a:r>
              <a:rPr lang="en-GB" sz="1200" kern="1200" dirty="0" smtClean="0">
                <a:solidFill>
                  <a:schemeClr val="tx1"/>
                </a:solidFill>
                <a:latin typeface="+mn-lt"/>
                <a:ea typeface="+mn-ea"/>
                <a:cs typeface="+mn-cs"/>
              </a:rPr>
              <a:t> we relive ourselves according to the </a:t>
            </a:r>
            <a:r>
              <a:rPr lang="en-GB" sz="1200" kern="1200" dirty="0" err="1" smtClean="0">
                <a:solidFill>
                  <a:schemeClr val="tx1"/>
                </a:solidFill>
                <a:latin typeface="+mn-lt"/>
                <a:ea typeface="+mn-ea"/>
                <a:cs typeface="+mn-cs"/>
              </a:rPr>
              <a:t>sunnah</a:t>
            </a:r>
            <a:r>
              <a:rPr lang="en-GB" sz="1200" kern="1200" dirty="0" smtClean="0">
                <a:solidFill>
                  <a:schemeClr val="tx1"/>
                </a:solidFill>
                <a:latin typeface="+mn-lt"/>
                <a:ea typeface="+mn-ea"/>
                <a:cs typeface="+mn-cs"/>
              </a:rPr>
              <a:t>, we will attain reward.</a:t>
            </a:r>
          </a:p>
          <a:p>
            <a:r>
              <a:rPr lang="en-GB" sz="1200" kern="1200" dirty="0" smtClean="0">
                <a:solidFill>
                  <a:schemeClr val="tx1"/>
                </a:solidFill>
                <a:latin typeface="+mn-lt"/>
                <a:ea typeface="+mn-ea"/>
                <a:cs typeface="+mn-cs"/>
              </a:rPr>
              <a:t>Point three- </a:t>
            </a:r>
            <a:r>
              <a:rPr lang="en-GB" sz="1200" kern="1200" dirty="0" err="1" smtClean="0">
                <a:solidFill>
                  <a:schemeClr val="tx1"/>
                </a:solidFill>
                <a:latin typeface="+mn-lt"/>
                <a:ea typeface="+mn-ea"/>
                <a:cs typeface="+mn-cs"/>
              </a:rPr>
              <a:t>Nabi</a:t>
            </a:r>
            <a:r>
              <a:rPr lang="en-GB" sz="1200" kern="1200" dirty="0" smtClean="0">
                <a:solidFill>
                  <a:schemeClr val="tx1"/>
                </a:solidFill>
                <a:latin typeface="+mn-lt"/>
                <a:ea typeface="+mn-ea"/>
                <a:cs typeface="+mn-cs"/>
              </a:rPr>
              <a:t> of Allah was not sent as a doctor . look at heart first </a:t>
            </a:r>
            <a:r>
              <a:rPr lang="en-GB" sz="1200" kern="1200" dirty="0" err="1" smtClean="0">
                <a:solidFill>
                  <a:schemeClr val="tx1"/>
                </a:solidFill>
                <a:latin typeface="+mn-lt"/>
                <a:ea typeface="+mn-ea"/>
                <a:cs typeface="+mn-cs"/>
              </a:rPr>
              <a:t>bayan</a:t>
            </a:r>
            <a:r>
              <a:rPr lang="en-GB" sz="1200" kern="1200" dirty="0" smtClean="0">
                <a:solidFill>
                  <a:schemeClr val="tx1"/>
                </a:solidFill>
                <a:latin typeface="+mn-lt"/>
                <a:ea typeface="+mn-ea"/>
                <a:cs typeface="+mn-cs"/>
              </a:rPr>
              <a:t>. Mention the </a:t>
            </a:r>
            <a:r>
              <a:rPr lang="en-GB" sz="1200" kern="1200" dirty="0" err="1" smtClean="0">
                <a:solidFill>
                  <a:schemeClr val="tx1"/>
                </a:solidFill>
                <a:latin typeface="+mn-lt"/>
                <a:ea typeface="+mn-ea"/>
                <a:cs typeface="+mn-cs"/>
              </a:rPr>
              <a:t>hadith</a:t>
            </a:r>
            <a:r>
              <a:rPr lang="en-GB" sz="1200" kern="1200" dirty="0" smtClean="0">
                <a:solidFill>
                  <a:schemeClr val="tx1"/>
                </a:solidFill>
                <a:latin typeface="+mn-lt"/>
                <a:ea typeface="+mn-ea"/>
                <a:cs typeface="+mn-cs"/>
              </a:rPr>
              <a:t> . ala. </a:t>
            </a:r>
            <a:r>
              <a:rPr lang="en-GB" sz="1200" kern="1200" dirty="0" err="1" smtClean="0">
                <a:solidFill>
                  <a:schemeClr val="tx1"/>
                </a:solidFill>
                <a:latin typeface="+mn-lt"/>
                <a:ea typeface="+mn-ea"/>
                <a:cs typeface="+mn-cs"/>
              </a:rPr>
              <a:t>Wainna</a:t>
            </a:r>
            <a:r>
              <a:rPr lang="en-GB" sz="1200" kern="1200" dirty="0" smtClean="0">
                <a:solidFill>
                  <a:schemeClr val="tx1"/>
                </a:solidFill>
                <a:latin typeface="+mn-lt"/>
                <a:ea typeface="+mn-ea"/>
                <a:cs typeface="+mn-cs"/>
              </a:rPr>
              <a:t> fill </a:t>
            </a:r>
            <a:r>
              <a:rPr lang="en-GB" sz="1200" kern="1200" dirty="0" err="1" smtClean="0">
                <a:solidFill>
                  <a:schemeClr val="tx1"/>
                </a:solidFill>
                <a:latin typeface="+mn-lt"/>
                <a:ea typeface="+mn-ea"/>
                <a:cs typeface="+mn-cs"/>
              </a:rPr>
              <a:t>jasadi</a:t>
            </a:r>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11</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3B2490-6890-48EA-870D-8C8392B04AA1}" type="slidenum">
              <a:rPr lang="en-GB" smtClean="0"/>
              <a:pPr/>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C6DF0-FDB8-410E-9013-D25ADB502A5F}" type="datetimeFigureOut">
              <a:rPr lang="en-GB" smtClean="0"/>
              <a:pPr/>
              <a:t>31/05/2019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CE34EC-D442-47F7-BCA5-0937892FFD49}"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C6DF0-FDB8-410E-9013-D25ADB502A5F}" type="datetimeFigureOut">
              <a:rPr lang="en-GB" smtClean="0"/>
              <a:pPr/>
              <a:t>31/05/2019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E34EC-D442-47F7-BCA5-0937892FFD49}"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9.xml.rels><?xml version="1.0" encoding="UTF-8" standalone="yes"?>
<Relationships xmlns="http://schemas.openxmlformats.org/package/2006/relationships"><Relationship Id="rId3" Type="http://schemas.openxmlformats.org/officeDocument/2006/relationships/hyperlink" Target="http://www.askimam.org/public/question_detail/17555"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www.tafseer-raheemi.com/q410-advice-and-method-to-read-qaza-namaz/"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xmlns="" id="{AD09CFE7-FAF5-2948-8B1A-AB27974A57A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34840" y="-2"/>
            <a:ext cx="4709160"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p:cNvSpPr>
            <a:spLocks noGrp="1"/>
          </p:cNvSpPr>
          <p:nvPr>
            <p:ph type="title"/>
          </p:nvPr>
        </p:nvSpPr>
        <p:spPr>
          <a:xfrm>
            <a:off x="572744" y="548686"/>
            <a:ext cx="7743671" cy="1367744"/>
          </a:xfrm>
        </p:spPr>
        <p:txBody>
          <a:bodyPr anchor="b">
            <a:noAutofit/>
          </a:bodyPr>
          <a:lstStyle/>
          <a:p>
            <a:r>
              <a:rPr lang="en-GB" sz="4900" b="1" dirty="0"/>
              <a:t>Correct method </a:t>
            </a:r>
            <a:br>
              <a:rPr lang="en-GB" sz="4900" b="1" dirty="0"/>
            </a:br>
            <a:r>
              <a:rPr lang="en-GB" sz="4900" b="1" dirty="0"/>
              <a:t>of urination</a:t>
            </a:r>
            <a:endParaRPr lang="en-GB" sz="4900" dirty="0"/>
          </a:p>
        </p:txBody>
      </p:sp>
      <p:sp>
        <p:nvSpPr>
          <p:cNvPr id="3" name="Content Placeholder 2"/>
          <p:cNvSpPr>
            <a:spLocks noGrp="1"/>
          </p:cNvSpPr>
          <p:nvPr>
            <p:ph idx="1"/>
          </p:nvPr>
        </p:nvSpPr>
        <p:spPr>
          <a:xfrm>
            <a:off x="395536" y="2644520"/>
            <a:ext cx="8496944" cy="3952827"/>
          </a:xfrm>
        </p:spPr>
        <p:txBody>
          <a:bodyPr>
            <a:normAutofit/>
          </a:bodyPr>
          <a:lstStyle/>
          <a:p>
            <a:pPr algn="r">
              <a:lnSpc>
                <a:spcPct val="90000"/>
              </a:lnSpc>
              <a:buNone/>
            </a:pPr>
            <a:r>
              <a:rPr lang="ar-SA" sz="2800" b="1" dirty="0"/>
              <a:t>أَخْبَرَنَا عَلِيُّ بْنُ حُجْرٍ، قَالَ أَنْبَأَنَا شَرِيكٌ، عَنِ الْمِقْدَامِ بْنِ شُرَيْحٍ، عَنْ أَبِيهِ، عَنْ عَائِشَةَ، قَالَتْ مَنْ حَدَّثَكُمْ أَنَّ رَسُولَ اللَّهِ صلى الله عليه وسلم بَالَ قَائِمًا فَلاَ تُصَدِّقُوهُ مَا كَانَ يَبُولُ إِلاَّ جَالِسًا</a:t>
            </a:r>
            <a:endParaRPr lang="en-GB" sz="2800" b="1" dirty="0"/>
          </a:p>
          <a:p>
            <a:pPr>
              <a:lnSpc>
                <a:spcPct val="90000"/>
              </a:lnSpc>
              <a:buNone/>
            </a:pPr>
            <a:r>
              <a:rPr lang="ar-SA" sz="1800" dirty="0"/>
              <a:t> </a:t>
            </a:r>
            <a:endParaRPr lang="en-GB" sz="1800" dirty="0"/>
          </a:p>
          <a:p>
            <a:pPr algn="ctr">
              <a:lnSpc>
                <a:spcPct val="90000"/>
              </a:lnSpc>
              <a:buNone/>
            </a:pPr>
            <a:r>
              <a:rPr lang="en-GB" sz="2200" dirty="0"/>
              <a:t>Whoever tells you that the Messenger of Allah </a:t>
            </a:r>
            <a:r>
              <a:rPr lang="ar-SA" sz="2200" dirty="0" err="1"/>
              <a:t>ﷺ</a:t>
            </a:r>
            <a:r>
              <a:rPr lang="en-GB" sz="2200" dirty="0"/>
              <a:t> urinated standing up, do not believe him, for he would not urinate except while squatting. </a:t>
            </a:r>
          </a:p>
          <a:p>
            <a:pPr algn="ctr">
              <a:lnSpc>
                <a:spcPct val="90000"/>
              </a:lnSpc>
              <a:buNone/>
            </a:pPr>
            <a:r>
              <a:rPr lang="en-GB" sz="2200" dirty="0"/>
              <a:t>Once, the Prophet saw Umar (may Allah be pleased with him) urinating standing up so he said, Oh </a:t>
            </a:r>
            <a:r>
              <a:rPr lang="en-GB" sz="2200" dirty="0" err="1"/>
              <a:t>Umar</a:t>
            </a:r>
            <a:r>
              <a:rPr lang="en-GB" sz="2200" dirty="0"/>
              <a:t>, do not urinate standing up. Umar says that after this he never urinated whilst standing </a:t>
            </a:r>
            <a:r>
              <a:rPr lang="en-GB" sz="2200" dirty="0" smtClean="0"/>
              <a:t>.</a:t>
            </a:r>
            <a:endParaRPr lang="en-GB" sz="2200" dirty="0"/>
          </a:p>
          <a:p>
            <a:pPr>
              <a:lnSpc>
                <a:spcPct val="90000"/>
              </a:lnSpc>
              <a:buNone/>
            </a:pPr>
            <a:endParaRPr lang="en-GB" sz="2200" dirty="0"/>
          </a:p>
          <a:p>
            <a:pPr algn="ctr">
              <a:lnSpc>
                <a:spcPct val="90000"/>
              </a:lnSpc>
              <a:buNone/>
            </a:pPr>
            <a:r>
              <a:rPr lang="en-GB" sz="2200" dirty="0"/>
              <a:t>(</a:t>
            </a:r>
            <a:r>
              <a:rPr lang="en-GB" sz="2200" dirty="0" err="1"/>
              <a:t>Sunan</a:t>
            </a:r>
            <a:r>
              <a:rPr lang="en-GB" sz="2200" dirty="0"/>
              <a:t> </a:t>
            </a:r>
            <a:r>
              <a:rPr lang="en-GB" sz="2200" dirty="0" smtClean="0"/>
              <a:t>al- </a:t>
            </a:r>
            <a:r>
              <a:rPr lang="en-GB" sz="2200" dirty="0" err="1" smtClean="0"/>
              <a:t>Nasa’i</a:t>
            </a:r>
            <a:r>
              <a:rPr lang="en-GB" sz="2200" dirty="0" smtClean="0"/>
              <a:t>, </a:t>
            </a:r>
            <a:r>
              <a:rPr lang="en-GB" sz="2200" dirty="0" err="1" smtClean="0"/>
              <a:t>Sunan</a:t>
            </a:r>
            <a:r>
              <a:rPr lang="en-GB" sz="2200" dirty="0" smtClean="0"/>
              <a:t> </a:t>
            </a:r>
            <a:r>
              <a:rPr lang="en-GB" sz="2200" dirty="0" err="1"/>
              <a:t>Ibn</a:t>
            </a:r>
            <a:r>
              <a:rPr lang="en-GB" sz="2200" dirty="0"/>
              <a:t> </a:t>
            </a:r>
            <a:r>
              <a:rPr lang="en-GB" sz="2200" dirty="0" err="1"/>
              <a:t>Mājah</a:t>
            </a:r>
            <a:r>
              <a:rPr lang="en-GB" sz="2200" dirty="0"/>
              <a:t>)</a:t>
            </a:r>
            <a:endParaRPr lang="ar-SA" sz="2200" dirty="0"/>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2745" y="2316480"/>
            <a:ext cx="61722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6628997" cy="994172"/>
          </a:xfrm>
        </p:spPr>
        <p:txBody>
          <a:bodyPr>
            <a:noAutofit/>
          </a:bodyPr>
          <a:lstStyle/>
          <a:p>
            <a:pPr>
              <a:lnSpc>
                <a:spcPct val="90000"/>
              </a:lnSpc>
            </a:pPr>
            <a:r>
              <a:rPr lang="en-GB" sz="3800" b="1" dirty="0"/>
              <a:t>What is the problem with urinating in a standing position?</a:t>
            </a:r>
            <a:endParaRPr lang="en-GB" sz="3800" dirty="0"/>
          </a:p>
        </p:txBody>
      </p:sp>
      <p:sp>
        <p:nvSpPr>
          <p:cNvPr id="3" name="Content Placeholder 2"/>
          <p:cNvSpPr>
            <a:spLocks noGrp="1"/>
          </p:cNvSpPr>
          <p:nvPr>
            <p:ph idx="1"/>
          </p:nvPr>
        </p:nvSpPr>
        <p:spPr>
          <a:xfrm>
            <a:off x="391273" y="1844824"/>
            <a:ext cx="5605628" cy="4608512"/>
          </a:xfrm>
        </p:spPr>
        <p:txBody>
          <a:bodyPr anchor="ctr">
            <a:normAutofit fontScale="92500"/>
          </a:bodyPr>
          <a:lstStyle/>
          <a:p>
            <a:pPr algn="ctr">
              <a:lnSpc>
                <a:spcPct val="90000"/>
              </a:lnSpc>
              <a:buNone/>
            </a:pPr>
            <a:r>
              <a:rPr lang="en-GB" sz="2300" b="1" dirty="0">
                <a:solidFill>
                  <a:srgbClr val="C00000"/>
                </a:solidFill>
              </a:rPr>
              <a:t>It’s not a Sunnah </a:t>
            </a:r>
            <a:r>
              <a:rPr lang="en-GB" sz="2300" dirty="0"/>
              <a:t>of the Prophet Muhammad </a:t>
            </a:r>
            <a:r>
              <a:rPr lang="ar-SA" sz="2300" dirty="0">
                <a:cs typeface="Traditional Arabic" panose="02020603050405020304" pitchFamily="18" charset="-78"/>
              </a:rPr>
              <a:t>ﷺ</a:t>
            </a:r>
            <a:r>
              <a:rPr lang="en-GB" sz="2300" dirty="0">
                <a:cs typeface="Traditional Arabic" panose="02020603050405020304" pitchFamily="18" charset="-78"/>
              </a:rPr>
              <a:t>.</a:t>
            </a:r>
            <a:endParaRPr lang="en-GB" sz="2300" dirty="0"/>
          </a:p>
          <a:p>
            <a:pPr algn="ctr">
              <a:lnSpc>
                <a:spcPct val="90000"/>
              </a:lnSpc>
              <a:buNone/>
            </a:pPr>
            <a:r>
              <a:rPr lang="en-GB" sz="2300" dirty="0"/>
              <a:t>When we urinate standing, there will be splashes</a:t>
            </a:r>
          </a:p>
          <a:p>
            <a:pPr algn="ctr">
              <a:lnSpc>
                <a:spcPct val="90000"/>
              </a:lnSpc>
              <a:buNone/>
            </a:pPr>
            <a:r>
              <a:rPr lang="en-GB" sz="2300" dirty="0"/>
              <a:t>from the urine, which will touch our clothes and</a:t>
            </a:r>
          </a:p>
          <a:p>
            <a:pPr algn="ctr">
              <a:lnSpc>
                <a:spcPct val="90000"/>
              </a:lnSpc>
              <a:buNone/>
            </a:pPr>
            <a:r>
              <a:rPr lang="en-GB" sz="2300" dirty="0"/>
              <a:t>our bodies. Some will be so minute that we will not be able to see them but they will have made us impure. </a:t>
            </a:r>
          </a:p>
          <a:p>
            <a:pPr algn="ctr">
              <a:lnSpc>
                <a:spcPct val="90000"/>
              </a:lnSpc>
              <a:buNone/>
            </a:pPr>
            <a:endParaRPr lang="en-GB" sz="2300" dirty="0"/>
          </a:p>
          <a:p>
            <a:pPr algn="ctr">
              <a:lnSpc>
                <a:spcPct val="90000"/>
              </a:lnSpc>
              <a:buNone/>
            </a:pPr>
            <a:r>
              <a:rPr lang="en-GB" sz="2300" dirty="0"/>
              <a:t>A person cannot totally relieve himself when</a:t>
            </a:r>
          </a:p>
          <a:p>
            <a:pPr algn="ctr">
              <a:lnSpc>
                <a:spcPct val="90000"/>
              </a:lnSpc>
              <a:buNone/>
            </a:pPr>
            <a:r>
              <a:rPr lang="en-GB" sz="2300" dirty="0"/>
              <a:t>standing up. If a person sits down and relieves</a:t>
            </a:r>
          </a:p>
          <a:p>
            <a:pPr algn="ctr">
              <a:lnSpc>
                <a:spcPct val="90000"/>
              </a:lnSpc>
              <a:buNone/>
            </a:pPr>
            <a:r>
              <a:rPr lang="en-GB" sz="2300" dirty="0" smtClean="0"/>
              <a:t>Himself, </a:t>
            </a:r>
            <a:r>
              <a:rPr lang="en-GB" sz="2300" dirty="0"/>
              <a:t>then there is pressure on the bladder, </a:t>
            </a:r>
          </a:p>
          <a:p>
            <a:pPr algn="ctr">
              <a:lnSpc>
                <a:spcPct val="90000"/>
              </a:lnSpc>
              <a:buNone/>
            </a:pPr>
            <a:r>
              <a:rPr lang="en-GB" sz="2300" dirty="0"/>
              <a:t>w</a:t>
            </a:r>
            <a:r>
              <a:rPr lang="en-GB" sz="2300" dirty="0" smtClean="0"/>
              <a:t>hich </a:t>
            </a:r>
            <a:r>
              <a:rPr lang="en-GB" sz="2300" dirty="0"/>
              <a:t>will allow the maximum amount of</a:t>
            </a:r>
          </a:p>
          <a:p>
            <a:pPr algn="ctr">
              <a:lnSpc>
                <a:spcPct val="90000"/>
              </a:lnSpc>
              <a:buNone/>
            </a:pPr>
            <a:r>
              <a:rPr lang="en-GB" sz="2300" dirty="0"/>
              <a:t>urine to pass.</a:t>
            </a:r>
          </a:p>
          <a:p>
            <a:pPr>
              <a:lnSpc>
                <a:spcPct val="90000"/>
              </a:lnSpc>
            </a:pPr>
            <a:endParaRPr lang="en-GB" sz="1600" dirty="0"/>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7"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Multiply 3">
            <a:extLst>
              <a:ext uri="{FF2B5EF4-FFF2-40B4-BE49-F238E27FC236}">
                <a16:creationId xmlns:a16="http://schemas.microsoft.com/office/drawing/2014/main" xmlns="" id="{DAA4DB2E-CE27-5541-84B6-96B838E58D9E}"/>
              </a:ext>
            </a:extLst>
          </p:cNvPr>
          <p:cNvSpPr/>
          <p:nvPr/>
        </p:nvSpPr>
        <p:spPr>
          <a:xfrm>
            <a:off x="6394901" y="2647038"/>
            <a:ext cx="1589071" cy="1563924"/>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2"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457200">
              <a:defRPr/>
            </a:pPr>
            <a:endParaRPr lang="en-US">
              <a:solidFill>
                <a:prstClr val="black"/>
              </a:solidFill>
              <a:latin typeface="Calibri" panose="020F0502020204030204"/>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71" y="2"/>
            <a:ext cx="1827609"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4400" y="685800"/>
            <a:ext cx="2727400" cy="5105400"/>
          </a:xfrm>
        </p:spPr>
        <p:txBody>
          <a:bodyPr>
            <a:normAutofit/>
          </a:bodyPr>
          <a:lstStyle/>
          <a:p>
            <a:r>
              <a:rPr lang="en-GB" sz="3800" b="1" dirty="0">
                <a:solidFill>
                  <a:srgbClr val="FFFFFF"/>
                </a:solidFill>
              </a:rPr>
              <a:t>What is the problem with urinating in a standing position?</a:t>
            </a:r>
            <a:endParaRPr lang="en-GB" sz="3800" dirty="0">
              <a:solidFill>
                <a:srgbClr val="FFFFFF"/>
              </a:solidFill>
            </a:endParaRPr>
          </a:p>
        </p:txBody>
      </p:sp>
      <p:graphicFrame>
        <p:nvGraphicFramePr>
          <p:cNvPr id="5" name="Content Placeholder 2">
            <a:extLst>
              <a:ext uri="{FF2B5EF4-FFF2-40B4-BE49-F238E27FC236}">
                <a16:creationId xmlns:a16="http://schemas.microsoft.com/office/drawing/2014/main" xmlns="" id="{B42A8EA0-C8F8-436B-BDB0-ADE42C14FBAC}"/>
              </a:ext>
            </a:extLst>
          </p:cNvPr>
          <p:cNvGraphicFramePr>
            <a:graphicFrameLocks noGrp="1"/>
          </p:cNvGraphicFramePr>
          <p:nvPr>
            <p:ph idx="1"/>
            <p:extLst>
              <p:ext uri="{D42A27DB-BD31-4B8C-83A1-F6EECF244321}">
                <p14:modId xmlns:p14="http://schemas.microsoft.com/office/powerpoint/2010/main" xmlns="" val="215014180"/>
              </p:ext>
            </p:extLst>
          </p:nvPr>
        </p:nvGraphicFramePr>
        <p:xfrm>
          <a:off x="3554460" y="128377"/>
          <a:ext cx="5386388" cy="6220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753" y="770143"/>
            <a:ext cx="6357479" cy="994172"/>
          </a:xfrm>
        </p:spPr>
        <p:txBody>
          <a:bodyPr>
            <a:noAutofit/>
          </a:bodyPr>
          <a:lstStyle/>
          <a:p>
            <a:pPr>
              <a:lnSpc>
                <a:spcPct val="90000"/>
              </a:lnSpc>
            </a:pPr>
            <a:r>
              <a:rPr lang="en-GB" sz="4000" b="1" dirty="0"/>
              <a:t>Correct method of going to the toilet</a:t>
            </a:r>
            <a:endParaRPr lang="en-GB" sz="4000" dirty="0"/>
          </a:p>
        </p:txBody>
      </p:sp>
      <p:sp>
        <p:nvSpPr>
          <p:cNvPr id="3" name="Content Placeholder 2"/>
          <p:cNvSpPr>
            <a:spLocks noGrp="1"/>
          </p:cNvSpPr>
          <p:nvPr>
            <p:ph idx="1"/>
          </p:nvPr>
        </p:nvSpPr>
        <p:spPr>
          <a:xfrm>
            <a:off x="173486" y="1787889"/>
            <a:ext cx="5864165" cy="4441417"/>
          </a:xfrm>
        </p:spPr>
        <p:txBody>
          <a:bodyPr anchor="ctr">
            <a:normAutofit/>
          </a:bodyPr>
          <a:lstStyle/>
          <a:p>
            <a:pPr algn="ctr">
              <a:buNone/>
            </a:pPr>
            <a:r>
              <a:rPr lang="en-GB" sz="2400" dirty="0"/>
              <a:t>Before we go to the toilet, we have to make</a:t>
            </a:r>
          </a:p>
          <a:p>
            <a:pPr algn="ctr">
              <a:buNone/>
            </a:pPr>
            <a:r>
              <a:rPr lang="en-GB" sz="2400" dirty="0"/>
              <a:t>sure we don’t leave it till the last minute and</a:t>
            </a:r>
          </a:p>
          <a:p>
            <a:pPr algn="ctr">
              <a:buNone/>
            </a:pPr>
            <a:r>
              <a:rPr lang="en-GB" sz="2400" dirty="0"/>
              <a:t>go when we are completely desperate. If we</a:t>
            </a:r>
          </a:p>
          <a:p>
            <a:pPr algn="ctr">
              <a:buNone/>
            </a:pPr>
            <a:r>
              <a:rPr lang="en-GB" sz="2400" dirty="0"/>
              <a:t>wait, then there is a chance that a few drops</a:t>
            </a:r>
          </a:p>
          <a:p>
            <a:pPr algn="ctr">
              <a:buNone/>
            </a:pPr>
            <a:r>
              <a:rPr lang="en-GB" sz="2400" dirty="0"/>
              <a:t>of urine can come out and make us impure.</a:t>
            </a:r>
          </a:p>
          <a:p>
            <a:pPr algn="ctr">
              <a:buNone/>
            </a:pPr>
            <a:r>
              <a:rPr lang="en-GB" sz="2400" dirty="0"/>
              <a:t>It is also not good for our health as we put</a:t>
            </a:r>
          </a:p>
          <a:p>
            <a:pPr algn="ctr">
              <a:buNone/>
            </a:pPr>
            <a:r>
              <a:rPr lang="en-GB" sz="2400" dirty="0"/>
              <a:t>extra strain on our bladder. So let us make</a:t>
            </a:r>
          </a:p>
          <a:p>
            <a:pPr algn="ctr">
              <a:buNone/>
            </a:pPr>
            <a:r>
              <a:rPr lang="en-GB" sz="2400" dirty="0"/>
              <a:t>sure that we relieve ourselves properly and</a:t>
            </a:r>
          </a:p>
          <a:p>
            <a:pPr algn="ctr">
              <a:buNone/>
            </a:pPr>
            <a:r>
              <a:rPr lang="en-GB" sz="2400" dirty="0"/>
              <a:t>in good time.</a:t>
            </a: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7"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eckmark">
            <a:extLst>
              <a:ext uri="{FF2B5EF4-FFF2-40B4-BE49-F238E27FC236}">
                <a16:creationId xmlns:a16="http://schemas.microsoft.com/office/drawing/2014/main" xmlns="" id="{EF5A2F4E-6B25-49F9-AC4E-2BBFD674CB7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624966" y="2865143"/>
            <a:ext cx="1143455" cy="114345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41325" cy="1062644"/>
          </a:xfrm>
        </p:spPr>
        <p:txBody>
          <a:bodyPr anchor="b">
            <a:noAutofit/>
          </a:bodyPr>
          <a:lstStyle/>
          <a:p>
            <a:r>
              <a:rPr lang="en-US" sz="6400" b="1" dirty="0">
                <a:solidFill>
                  <a:schemeClr val="tx2"/>
                </a:solidFill>
              </a:rPr>
              <a:t>Using a toilet</a:t>
            </a:r>
            <a:endParaRPr lang="en-GB" sz="6400" b="1" dirty="0">
              <a:solidFill>
                <a:schemeClr val="tx2"/>
              </a:solidFill>
            </a:endParaRPr>
          </a:p>
        </p:txBody>
      </p:sp>
      <p:sp>
        <p:nvSpPr>
          <p:cNvPr id="3" name="Content Placeholder 2"/>
          <p:cNvSpPr>
            <a:spLocks noGrp="1"/>
          </p:cNvSpPr>
          <p:nvPr>
            <p:ph idx="1"/>
          </p:nvPr>
        </p:nvSpPr>
        <p:spPr>
          <a:xfrm>
            <a:off x="3108329" y="2492896"/>
            <a:ext cx="5452202" cy="4010062"/>
          </a:xfrm>
        </p:spPr>
        <p:txBody>
          <a:bodyPr>
            <a:noAutofit/>
          </a:bodyPr>
          <a:lstStyle/>
          <a:p>
            <a:pPr algn="ctr">
              <a:lnSpc>
                <a:spcPct val="90000"/>
              </a:lnSpc>
              <a:buNone/>
            </a:pPr>
            <a:r>
              <a:rPr lang="en-GB" sz="2300" dirty="0"/>
              <a:t>The most common style of toilet is the seated toilet or commode. We must ensure that the seat is clean before sitting on it, so use some tissue paper to clean </a:t>
            </a:r>
            <a:r>
              <a:rPr lang="en-GB" sz="2300" dirty="0" smtClean="0"/>
              <a:t>it </a:t>
            </a:r>
            <a:r>
              <a:rPr lang="en-GB" sz="2300" dirty="0"/>
              <a:t>first. If needed, you can lay some tissue on the seat as well before sitting to avoid direct contact with your skin.</a:t>
            </a:r>
          </a:p>
          <a:p>
            <a:pPr algn="ctr">
              <a:lnSpc>
                <a:spcPct val="90000"/>
              </a:lnSpc>
              <a:buNone/>
            </a:pPr>
            <a:r>
              <a:rPr lang="en-GB" sz="2300" dirty="0"/>
              <a:t>We must ensure that after we have finished</a:t>
            </a:r>
          </a:p>
          <a:p>
            <a:pPr algn="ctr">
              <a:lnSpc>
                <a:spcPct val="90000"/>
              </a:lnSpc>
              <a:buNone/>
            </a:pPr>
            <a:r>
              <a:rPr lang="en-GB" sz="2300" dirty="0"/>
              <a:t>all the tissue paper is disposed of correctly</a:t>
            </a:r>
          </a:p>
          <a:p>
            <a:pPr algn="ctr">
              <a:lnSpc>
                <a:spcPct val="90000"/>
              </a:lnSpc>
              <a:buNone/>
            </a:pPr>
            <a:r>
              <a:rPr lang="en-GB" sz="2300" dirty="0"/>
              <a:t>and if the seat is wet, we wipe that clean as</a:t>
            </a:r>
          </a:p>
          <a:p>
            <a:pPr algn="ctr">
              <a:lnSpc>
                <a:spcPct val="90000"/>
              </a:lnSpc>
              <a:buNone/>
            </a:pPr>
            <a:r>
              <a:rPr lang="en-GB" sz="2300" dirty="0"/>
              <a:t>well.</a:t>
            </a:r>
          </a:p>
        </p:txBody>
      </p:sp>
      <p:cxnSp>
        <p:nvCxnSpPr>
          <p:cNvPr id="24" name="Straight Connector 19">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5720"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Toilet">
            <a:extLst>
              <a:ext uri="{FF2B5EF4-FFF2-40B4-BE49-F238E27FC236}">
                <a16:creationId xmlns:a16="http://schemas.microsoft.com/office/drawing/2014/main" xmlns="" id="{78D53DC7-1115-EF44-BB46-C8B5FA5EA07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583469" y="3330533"/>
            <a:ext cx="2524860" cy="25248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6">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Calibri" panose="020F0502020204030204"/>
            </a:endParaRPr>
          </a:p>
        </p:txBody>
      </p:sp>
      <p:sp>
        <p:nvSpPr>
          <p:cNvPr id="2" name="Title 1"/>
          <p:cNvSpPr>
            <a:spLocks noGrp="1"/>
          </p:cNvSpPr>
          <p:nvPr>
            <p:ph type="title"/>
          </p:nvPr>
        </p:nvSpPr>
        <p:spPr>
          <a:xfrm>
            <a:off x="539553" y="1012004"/>
            <a:ext cx="2669840" cy="4795408"/>
          </a:xfrm>
        </p:spPr>
        <p:txBody>
          <a:bodyPr>
            <a:normAutofit/>
          </a:bodyPr>
          <a:lstStyle/>
          <a:p>
            <a:r>
              <a:rPr lang="en-GB" sz="4700" dirty="0">
                <a:solidFill>
                  <a:srgbClr val="FFFFFF"/>
                </a:solidFill>
              </a:rPr>
              <a:t>General etiquettes when going to the toilet</a:t>
            </a:r>
          </a:p>
        </p:txBody>
      </p:sp>
      <p:graphicFrame>
        <p:nvGraphicFramePr>
          <p:cNvPr id="20" name="Content Placeholder 2">
            <a:extLst>
              <a:ext uri="{FF2B5EF4-FFF2-40B4-BE49-F238E27FC236}">
                <a16:creationId xmlns:a16="http://schemas.microsoft.com/office/drawing/2014/main" xmlns="" id="{0068BC93-F789-49BA-8B43-D6167913EB65}"/>
              </a:ext>
            </a:extLst>
          </p:cNvPr>
          <p:cNvGraphicFramePr>
            <a:graphicFrameLocks noGrp="1"/>
          </p:cNvGraphicFramePr>
          <p:nvPr>
            <p:ph idx="1"/>
            <p:extLst>
              <p:ext uri="{D42A27DB-BD31-4B8C-83A1-F6EECF244321}">
                <p14:modId xmlns:p14="http://schemas.microsoft.com/office/powerpoint/2010/main" xmlns="" val="4124594525"/>
              </p:ext>
            </p:extLst>
          </p:nvPr>
        </p:nvGraphicFramePr>
        <p:xfrm>
          <a:off x="3895727"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Calibri" panose="020F0502020204030204"/>
            </a:endParaRPr>
          </a:p>
        </p:txBody>
      </p:sp>
      <p:sp>
        <p:nvSpPr>
          <p:cNvPr id="2" name="Title 1"/>
          <p:cNvSpPr>
            <a:spLocks noGrp="1"/>
          </p:cNvSpPr>
          <p:nvPr>
            <p:ph type="title"/>
          </p:nvPr>
        </p:nvSpPr>
        <p:spPr>
          <a:xfrm>
            <a:off x="647273" y="1012004"/>
            <a:ext cx="2700591" cy="4795408"/>
          </a:xfrm>
        </p:spPr>
        <p:txBody>
          <a:bodyPr>
            <a:normAutofit/>
          </a:bodyPr>
          <a:lstStyle/>
          <a:p>
            <a:r>
              <a:rPr lang="en-GB" sz="4700" dirty="0">
                <a:solidFill>
                  <a:srgbClr val="FFFFFF"/>
                </a:solidFill>
              </a:rPr>
              <a:t>General etiquettes when going to the toilet</a:t>
            </a:r>
          </a:p>
        </p:txBody>
      </p:sp>
      <p:graphicFrame>
        <p:nvGraphicFramePr>
          <p:cNvPr id="15" name="Content Placeholder 2">
            <a:extLst>
              <a:ext uri="{FF2B5EF4-FFF2-40B4-BE49-F238E27FC236}">
                <a16:creationId xmlns:a16="http://schemas.microsoft.com/office/drawing/2014/main" xmlns="" id="{B2298514-1DBE-49D3-A1AE-93625963BE0E}"/>
              </a:ext>
            </a:extLst>
          </p:cNvPr>
          <p:cNvGraphicFramePr>
            <a:graphicFrameLocks noGrp="1"/>
          </p:cNvGraphicFramePr>
          <p:nvPr>
            <p:ph idx="1"/>
            <p:extLst>
              <p:ext uri="{D42A27DB-BD31-4B8C-83A1-F6EECF244321}">
                <p14:modId xmlns:p14="http://schemas.microsoft.com/office/powerpoint/2010/main" xmlns="" val="1254957772"/>
              </p:ext>
            </p:extLst>
          </p:nvPr>
        </p:nvGraphicFramePr>
        <p:xfrm>
          <a:off x="3895727" y="470924"/>
          <a:ext cx="4885203" cy="605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Calibri" panose="020F0502020204030204"/>
            </a:endParaRPr>
          </a:p>
        </p:txBody>
      </p:sp>
      <p:sp>
        <p:nvSpPr>
          <p:cNvPr id="2" name="Title 1"/>
          <p:cNvSpPr>
            <a:spLocks noGrp="1"/>
          </p:cNvSpPr>
          <p:nvPr>
            <p:ph type="title"/>
          </p:nvPr>
        </p:nvSpPr>
        <p:spPr>
          <a:xfrm>
            <a:off x="647273" y="1012004"/>
            <a:ext cx="2700591" cy="4795408"/>
          </a:xfrm>
        </p:spPr>
        <p:txBody>
          <a:bodyPr>
            <a:normAutofit/>
          </a:bodyPr>
          <a:lstStyle/>
          <a:p>
            <a:r>
              <a:rPr lang="en-GB" sz="4700" dirty="0">
                <a:solidFill>
                  <a:srgbClr val="FFFFFF"/>
                </a:solidFill>
              </a:rPr>
              <a:t>General etiquettes when going to the toilet</a:t>
            </a:r>
          </a:p>
        </p:txBody>
      </p:sp>
      <p:graphicFrame>
        <p:nvGraphicFramePr>
          <p:cNvPr id="5" name="Content Placeholder 2">
            <a:extLst>
              <a:ext uri="{FF2B5EF4-FFF2-40B4-BE49-F238E27FC236}">
                <a16:creationId xmlns:a16="http://schemas.microsoft.com/office/drawing/2014/main" xmlns="" id="{6D26B628-206D-4A5D-9E8B-5B4B9AB962CE}"/>
              </a:ext>
            </a:extLst>
          </p:cNvPr>
          <p:cNvGraphicFramePr>
            <a:graphicFrameLocks noGrp="1"/>
          </p:cNvGraphicFramePr>
          <p:nvPr>
            <p:ph idx="1"/>
            <p:extLst>
              <p:ext uri="{D42A27DB-BD31-4B8C-83A1-F6EECF244321}">
                <p14:modId xmlns:p14="http://schemas.microsoft.com/office/powerpoint/2010/main" xmlns="" val="1773722793"/>
              </p:ext>
            </p:extLst>
          </p:nvPr>
        </p:nvGraphicFramePr>
        <p:xfrm>
          <a:off x="3895727"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Calibri" panose="020F0502020204030204"/>
            </a:endParaRPr>
          </a:p>
        </p:txBody>
      </p:sp>
      <p:sp>
        <p:nvSpPr>
          <p:cNvPr id="2" name="Title 1"/>
          <p:cNvSpPr>
            <a:spLocks noGrp="1"/>
          </p:cNvSpPr>
          <p:nvPr>
            <p:ph type="title"/>
          </p:nvPr>
        </p:nvSpPr>
        <p:spPr>
          <a:xfrm>
            <a:off x="647273" y="1012004"/>
            <a:ext cx="2700591" cy="4795408"/>
          </a:xfrm>
        </p:spPr>
        <p:txBody>
          <a:bodyPr>
            <a:normAutofit/>
          </a:bodyPr>
          <a:lstStyle/>
          <a:p>
            <a:r>
              <a:rPr lang="en-GB" sz="4700" dirty="0">
                <a:solidFill>
                  <a:srgbClr val="FFFFFF"/>
                </a:solidFill>
              </a:rPr>
              <a:t>General etiquettes when going to the toilet</a:t>
            </a:r>
          </a:p>
        </p:txBody>
      </p:sp>
      <p:graphicFrame>
        <p:nvGraphicFramePr>
          <p:cNvPr id="7" name="Content Placeholder 2">
            <a:extLst>
              <a:ext uri="{FF2B5EF4-FFF2-40B4-BE49-F238E27FC236}">
                <a16:creationId xmlns:a16="http://schemas.microsoft.com/office/drawing/2014/main" xmlns="" id="{C8C5C359-86DA-46CB-BC98-F8FC9C797F8A}"/>
              </a:ext>
            </a:extLst>
          </p:cNvPr>
          <p:cNvGraphicFramePr>
            <a:graphicFrameLocks noGrp="1"/>
          </p:cNvGraphicFramePr>
          <p:nvPr>
            <p:ph idx="1"/>
            <p:extLst>
              <p:ext uri="{D42A27DB-BD31-4B8C-83A1-F6EECF244321}">
                <p14:modId xmlns:p14="http://schemas.microsoft.com/office/powerpoint/2010/main" xmlns="" val="554271826"/>
              </p:ext>
            </p:extLst>
          </p:nvPr>
        </p:nvGraphicFramePr>
        <p:xfrm>
          <a:off x="3895727"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253" y="116632"/>
            <a:ext cx="9424503" cy="903635"/>
          </a:xfrm>
        </p:spPr>
        <p:txBody>
          <a:bodyPr>
            <a:normAutofit/>
          </a:bodyPr>
          <a:lstStyle/>
          <a:p>
            <a:pPr>
              <a:lnSpc>
                <a:spcPct val="90000"/>
              </a:lnSpc>
            </a:pPr>
            <a:r>
              <a:rPr lang="en-GB" sz="3400" b="1" dirty="0"/>
              <a:t>General etiquettes when going to the toilet</a:t>
            </a:r>
          </a:p>
        </p:txBody>
      </p:sp>
      <p:graphicFrame>
        <p:nvGraphicFramePr>
          <p:cNvPr id="12" name="Content Placeholder 2">
            <a:extLst>
              <a:ext uri="{FF2B5EF4-FFF2-40B4-BE49-F238E27FC236}">
                <a16:creationId xmlns:a16="http://schemas.microsoft.com/office/drawing/2014/main" xmlns="" id="{859F4E8F-ED9A-4A0D-98C0-6D5DF7C2EB12}"/>
              </a:ext>
            </a:extLst>
          </p:cNvPr>
          <p:cNvGraphicFramePr>
            <a:graphicFrameLocks noGrp="1"/>
          </p:cNvGraphicFramePr>
          <p:nvPr>
            <p:ph idx="1"/>
            <p:extLst>
              <p:ext uri="{D42A27DB-BD31-4B8C-83A1-F6EECF244321}">
                <p14:modId xmlns:p14="http://schemas.microsoft.com/office/powerpoint/2010/main" xmlns="" val="1667410023"/>
              </p:ext>
            </p:extLst>
          </p:nvPr>
        </p:nvGraphicFramePr>
        <p:xfrm>
          <a:off x="291794" y="997818"/>
          <a:ext cx="8560407" cy="5743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xmlns="" id="{CDF1FC7F-B92D-D045-84D8-248552CB933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662"/>
          <a:stretch/>
        </p:blipFill>
        <p:spPr>
          <a:xfrm>
            <a:off x="-108520" y="-99392"/>
            <a:ext cx="9361040" cy="7056784"/>
          </a:xfrm>
          <a:prstGeom prst="rect">
            <a:avLst/>
          </a:prstGeom>
        </p:spPr>
      </p:pic>
    </p:spTree>
    <p:extLst>
      <p:ext uri="{BB962C8B-B14F-4D97-AF65-F5344CB8AC3E}">
        <p14:creationId xmlns:p14="http://schemas.microsoft.com/office/powerpoint/2010/main" xmlns="" val="3968098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3" y="490612"/>
            <a:ext cx="6236303" cy="994172"/>
          </a:xfrm>
        </p:spPr>
        <p:txBody>
          <a:bodyPr>
            <a:normAutofit/>
          </a:bodyPr>
          <a:lstStyle/>
          <a:p>
            <a:pPr>
              <a:lnSpc>
                <a:spcPct val="90000"/>
              </a:lnSpc>
            </a:pPr>
            <a:r>
              <a:rPr lang="en-GB" sz="3800" b="1" dirty="0">
                <a:solidFill>
                  <a:schemeClr val="tx2"/>
                </a:solidFill>
              </a:rPr>
              <a:t>What can we do </a:t>
            </a:r>
            <a:r>
              <a:rPr lang="en-GB" sz="3800" b="1" dirty="0" err="1">
                <a:solidFill>
                  <a:schemeClr val="tx2"/>
                </a:solidFill>
              </a:rPr>
              <a:t>Istinjaa</a:t>
            </a:r>
            <a:r>
              <a:rPr lang="en-GB" sz="3800" b="1" dirty="0">
                <a:solidFill>
                  <a:schemeClr val="tx2"/>
                </a:solidFill>
              </a:rPr>
              <a:t> with?</a:t>
            </a:r>
            <a:endParaRPr lang="en-GB" sz="3800" dirty="0">
              <a:solidFill>
                <a:schemeClr val="tx2"/>
              </a:solidFill>
            </a:endParaRPr>
          </a:p>
        </p:txBody>
      </p:sp>
      <p:sp>
        <p:nvSpPr>
          <p:cNvPr id="3" name="Content Placeholder 2"/>
          <p:cNvSpPr>
            <a:spLocks noGrp="1"/>
          </p:cNvSpPr>
          <p:nvPr>
            <p:ph idx="1"/>
          </p:nvPr>
        </p:nvSpPr>
        <p:spPr>
          <a:xfrm>
            <a:off x="279913" y="1484784"/>
            <a:ext cx="5605629" cy="5040559"/>
          </a:xfrm>
        </p:spPr>
        <p:txBody>
          <a:bodyPr anchor="ctr">
            <a:normAutofit fontScale="92500" lnSpcReduction="20000"/>
          </a:bodyPr>
          <a:lstStyle/>
          <a:p>
            <a:pPr algn="ctr">
              <a:lnSpc>
                <a:spcPct val="90000"/>
              </a:lnSpc>
              <a:buNone/>
            </a:pPr>
            <a:r>
              <a:rPr lang="en-GB" sz="2000" dirty="0"/>
              <a:t>      </a:t>
            </a:r>
            <a:r>
              <a:rPr lang="en-GB" sz="2200" dirty="0"/>
              <a:t>Before we answer to the call of nature, it is important that we have with us the necessary items we need to become clean. The last thing we want is to go to the toilet and find there is no tissue paper, water or utensil to clean ourselves with.</a:t>
            </a:r>
          </a:p>
          <a:p>
            <a:pPr algn="ctr">
              <a:lnSpc>
                <a:spcPct val="90000"/>
              </a:lnSpc>
              <a:buNone/>
            </a:pPr>
            <a:endParaRPr lang="en-GB" sz="2000" dirty="0"/>
          </a:p>
          <a:p>
            <a:pPr algn="ctr">
              <a:lnSpc>
                <a:spcPct val="90000"/>
              </a:lnSpc>
              <a:buNone/>
            </a:pPr>
            <a:r>
              <a:rPr lang="en-GB" sz="2200" dirty="0"/>
              <a:t>      Originally, before tissue paper was invented people would use clots of soil or stones. The stones were the type which had natural absorbing qualities so the uncleanliness would be easier to remove. We also have to remember that the diet of the past people was very different to ours. Their excretion would be mostly hard, dry and not spread, so it was easier to clean. The substitute to stones nowadays would be tissue paper. So if the uncleanliness has not spread and a person cleaned themselves with tissue paper until they were sure that all of the uncleanliness has been removed, it will be enough.</a:t>
            </a: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eckmark">
            <a:extLst>
              <a:ext uri="{FF2B5EF4-FFF2-40B4-BE49-F238E27FC236}">
                <a16:creationId xmlns:a16="http://schemas.microsoft.com/office/drawing/2014/main" xmlns="" id="{90EB34E1-AD05-4864-AFE8-825A7346BE0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624964" y="2865141"/>
            <a:ext cx="1143455" cy="114345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1325563"/>
          </a:xfrm>
        </p:spPr>
        <p:txBody>
          <a:bodyPr>
            <a:normAutofit/>
          </a:bodyPr>
          <a:lstStyle/>
          <a:p>
            <a:r>
              <a:rPr lang="en-GB" b="1" dirty="0"/>
              <a:t>What can we do </a:t>
            </a:r>
            <a:r>
              <a:rPr lang="en-GB" b="1" dirty="0" err="1"/>
              <a:t>Istinjaa</a:t>
            </a:r>
            <a:r>
              <a:rPr lang="en-GB" b="1" dirty="0"/>
              <a:t> with?</a:t>
            </a:r>
            <a:endParaRPr lang="en-GB" dirty="0"/>
          </a:p>
        </p:txBody>
      </p:sp>
      <p:graphicFrame>
        <p:nvGraphicFramePr>
          <p:cNvPr id="5" name="Content Placeholder 2">
            <a:extLst>
              <a:ext uri="{FF2B5EF4-FFF2-40B4-BE49-F238E27FC236}">
                <a16:creationId xmlns:a16="http://schemas.microsoft.com/office/drawing/2014/main" xmlns="" id="{B0DBF3B9-9B3C-4AA4-8B1A-D6C6BB87696B}"/>
              </a:ext>
            </a:extLst>
          </p:cNvPr>
          <p:cNvGraphicFramePr>
            <a:graphicFrameLocks noGrp="1"/>
          </p:cNvGraphicFramePr>
          <p:nvPr>
            <p:ph idx="1"/>
            <p:extLst>
              <p:ext uri="{D42A27DB-BD31-4B8C-83A1-F6EECF244321}">
                <p14:modId xmlns:p14="http://schemas.microsoft.com/office/powerpoint/2010/main" xmlns="" val="4194621207"/>
              </p:ext>
            </p:extLst>
          </p:nvPr>
        </p:nvGraphicFramePr>
        <p:xfrm>
          <a:off x="628650" y="332656"/>
          <a:ext cx="7886700" cy="694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Head with gears">
            <a:extLst>
              <a:ext uri="{FF2B5EF4-FFF2-40B4-BE49-F238E27FC236}">
                <a16:creationId xmlns:a16="http://schemas.microsoft.com/office/drawing/2014/main" xmlns="" id="{235D6625-1C6E-2B4E-A8C1-E64E43B9EEA8}"/>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704850" y="4581128"/>
            <a:ext cx="914400" cy="914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Autofit/>
          </a:bodyPr>
          <a:lstStyle/>
          <a:p>
            <a:pPr>
              <a:lnSpc>
                <a:spcPct val="90000"/>
              </a:lnSpc>
            </a:pPr>
            <a:r>
              <a:rPr lang="en-GB" sz="4800" b="1" dirty="0"/>
              <a:t>What to do if uncleanliness spreads?</a:t>
            </a:r>
            <a:endParaRPr lang="en-GB" sz="4800" dirty="0"/>
          </a:p>
        </p:txBody>
      </p:sp>
      <p:graphicFrame>
        <p:nvGraphicFramePr>
          <p:cNvPr id="5" name="Content Placeholder 2">
            <a:extLst>
              <a:ext uri="{FF2B5EF4-FFF2-40B4-BE49-F238E27FC236}">
                <a16:creationId xmlns:a16="http://schemas.microsoft.com/office/drawing/2014/main" xmlns="" id="{FD8DD36D-1605-4913-9304-B20240CD19A5}"/>
              </a:ext>
            </a:extLst>
          </p:cNvPr>
          <p:cNvGraphicFramePr>
            <a:graphicFrameLocks noGrp="1"/>
          </p:cNvGraphicFramePr>
          <p:nvPr>
            <p:ph idx="1"/>
            <p:extLst>
              <p:ext uri="{D42A27DB-BD31-4B8C-83A1-F6EECF244321}">
                <p14:modId xmlns:p14="http://schemas.microsoft.com/office/powerpoint/2010/main" xmlns="" val="954645859"/>
              </p:ext>
            </p:extLst>
          </p:nvPr>
        </p:nvGraphicFramePr>
        <p:xfrm>
          <a:off x="359532" y="2060848"/>
          <a:ext cx="842493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963877"/>
            <a:ext cx="2781877" cy="4930246"/>
          </a:xfrm>
        </p:spPr>
        <p:txBody>
          <a:bodyPr>
            <a:normAutofit/>
          </a:bodyPr>
          <a:lstStyle/>
          <a:p>
            <a:r>
              <a:rPr lang="en-GB" sz="4700" b="1" dirty="0">
                <a:solidFill>
                  <a:schemeClr val="accent1"/>
                </a:solidFill>
              </a:rPr>
              <a:t>What one should refrain from?</a:t>
            </a:r>
          </a:p>
        </p:txBody>
      </p:sp>
      <p:sp>
        <p:nvSpPr>
          <p:cNvPr id="3" name="Content Placeholder 2"/>
          <p:cNvSpPr>
            <a:spLocks noGrp="1"/>
          </p:cNvSpPr>
          <p:nvPr>
            <p:ph idx="1"/>
          </p:nvPr>
        </p:nvSpPr>
        <p:spPr>
          <a:xfrm>
            <a:off x="3732023" y="620688"/>
            <a:ext cx="4783327" cy="5688631"/>
          </a:xfrm>
        </p:spPr>
        <p:txBody>
          <a:bodyPr anchor="ctr">
            <a:normAutofit/>
          </a:bodyPr>
          <a:lstStyle/>
          <a:p>
            <a:pPr algn="ctr">
              <a:buNone/>
            </a:pPr>
            <a:r>
              <a:rPr lang="en-GB" sz="2500" dirty="0"/>
              <a:t>One should not perform </a:t>
            </a:r>
            <a:r>
              <a:rPr lang="en-GB" sz="2500" dirty="0" err="1"/>
              <a:t>Istinjaa</a:t>
            </a:r>
            <a:r>
              <a:rPr lang="en-GB" sz="2500" dirty="0"/>
              <a:t> with a bone, or with dung, or with food, or with the right hand.</a:t>
            </a:r>
          </a:p>
          <a:p>
            <a:pPr algn="ctr">
              <a:buNone/>
            </a:pPr>
            <a:endParaRPr lang="en-GB" sz="2400" dirty="0"/>
          </a:p>
          <a:p>
            <a:pPr algn="ctr">
              <a:buNone/>
            </a:pPr>
            <a:r>
              <a:rPr lang="en-GB" sz="2500" dirty="0"/>
              <a:t>The main point for us from the above is to not perform </a:t>
            </a:r>
            <a:r>
              <a:rPr lang="en-GB" sz="2500" dirty="0" err="1"/>
              <a:t>Istinjaa</a:t>
            </a:r>
            <a:r>
              <a:rPr lang="en-GB" sz="2500" dirty="0"/>
              <a:t> with any item that can cause us harm, or an item that does</a:t>
            </a:r>
          </a:p>
          <a:p>
            <a:pPr algn="ctr">
              <a:buNone/>
            </a:pPr>
            <a:r>
              <a:rPr lang="en-GB" sz="2500" dirty="0"/>
              <a:t>not have absorbing qualities. We must also make sure we don’t use the right hand to clean ourselves.</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GB" sz="4700" b="1" dirty="0">
                <a:solidFill>
                  <a:srgbClr val="FFFFFF"/>
                </a:solidFill>
              </a:rPr>
              <a:t>Method of Cleaning after Urination</a:t>
            </a:r>
            <a:endParaRPr lang="en-GB" sz="4700" dirty="0">
              <a:solidFill>
                <a:srgbClr val="FFFFFF"/>
              </a:solidFill>
            </a:endParaRPr>
          </a:p>
        </p:txBody>
      </p:sp>
      <p:graphicFrame>
        <p:nvGraphicFramePr>
          <p:cNvPr id="5" name="Content Placeholder 2">
            <a:extLst>
              <a:ext uri="{FF2B5EF4-FFF2-40B4-BE49-F238E27FC236}">
                <a16:creationId xmlns:a16="http://schemas.microsoft.com/office/drawing/2014/main" xmlns="" id="{A9364D70-A441-4587-9794-563F54E35A54}"/>
              </a:ext>
            </a:extLst>
          </p:cNvPr>
          <p:cNvGraphicFramePr>
            <a:graphicFrameLocks noGrp="1"/>
          </p:cNvGraphicFramePr>
          <p:nvPr>
            <p:ph idx="1"/>
            <p:extLst>
              <p:ext uri="{D42A27DB-BD31-4B8C-83A1-F6EECF244321}">
                <p14:modId xmlns:p14="http://schemas.microsoft.com/office/powerpoint/2010/main" xmlns="" val="401234598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xmlns="" id="{3A4F209C-C20E-4FA7-B241-1EF4F8D19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E4564234-45B0-4ED8-A9E2-199C00173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0688"/>
            <a:ext cx="9144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191667"/>
          </a:xfrm>
        </p:spPr>
        <p:txBody>
          <a:bodyPr>
            <a:normAutofit/>
          </a:bodyPr>
          <a:lstStyle/>
          <a:p>
            <a:r>
              <a:rPr lang="en-GB" sz="7200" b="1" dirty="0" err="1">
                <a:solidFill>
                  <a:schemeClr val="bg1">
                    <a:lumMod val="95000"/>
                    <a:lumOff val="5000"/>
                  </a:schemeClr>
                </a:solidFill>
              </a:rPr>
              <a:t>Istibra</a:t>
            </a:r>
            <a:endParaRPr lang="en-GB" dirty="0">
              <a:solidFill>
                <a:schemeClr val="bg1">
                  <a:lumMod val="95000"/>
                  <a:lumOff val="5000"/>
                </a:schemeClr>
              </a:solidFill>
            </a:endParaRPr>
          </a:p>
        </p:txBody>
      </p:sp>
      <p:sp>
        <p:nvSpPr>
          <p:cNvPr id="3" name="Content Placeholder 2"/>
          <p:cNvSpPr>
            <a:spLocks noGrp="1"/>
          </p:cNvSpPr>
          <p:nvPr>
            <p:ph idx="1"/>
          </p:nvPr>
        </p:nvSpPr>
        <p:spPr>
          <a:xfrm>
            <a:off x="179512" y="1772816"/>
            <a:ext cx="8784976" cy="4968552"/>
          </a:xfrm>
        </p:spPr>
        <p:txBody>
          <a:bodyPr anchor="ctr">
            <a:normAutofit fontScale="92500" lnSpcReduction="10000"/>
          </a:bodyPr>
          <a:lstStyle/>
          <a:p>
            <a:pPr algn="ctr">
              <a:buNone/>
            </a:pPr>
            <a:r>
              <a:rPr lang="en-GB" sz="2400" dirty="0"/>
              <a:t>      If a person has urinated then they must do </a:t>
            </a:r>
            <a:r>
              <a:rPr lang="en-GB" sz="2400" dirty="0" err="1"/>
              <a:t>Istibra</a:t>
            </a:r>
            <a:r>
              <a:rPr lang="en-GB" sz="2400" dirty="0"/>
              <a:t>. </a:t>
            </a:r>
            <a:r>
              <a:rPr lang="en-GB" sz="2400" dirty="0" err="1"/>
              <a:t>Istibra</a:t>
            </a:r>
            <a:r>
              <a:rPr lang="en-GB" sz="2400" dirty="0"/>
              <a:t> is the process with which a person makes sure that all of the traces of urine have come out completely. So how can we do </a:t>
            </a:r>
            <a:r>
              <a:rPr lang="en-GB" sz="2400" dirty="0" err="1"/>
              <a:t>istibra</a:t>
            </a:r>
            <a:r>
              <a:rPr lang="en-GB" sz="2400" dirty="0"/>
              <a:t>?</a:t>
            </a:r>
          </a:p>
          <a:p>
            <a:pPr>
              <a:buNone/>
            </a:pPr>
            <a:endParaRPr lang="en-GB" sz="2400" dirty="0"/>
          </a:p>
          <a:p>
            <a:r>
              <a:rPr lang="en-GB" sz="2400" dirty="0"/>
              <a:t>To shake, sway or squeeze the private part very gently</a:t>
            </a:r>
          </a:p>
          <a:p>
            <a:r>
              <a:rPr lang="en-GB" sz="2400" dirty="0"/>
              <a:t>Coughing</a:t>
            </a:r>
          </a:p>
          <a:p>
            <a:r>
              <a:rPr lang="en-GB" sz="2400" dirty="0"/>
              <a:t>Taking few steps</a:t>
            </a:r>
          </a:p>
          <a:p>
            <a:r>
              <a:rPr lang="en-GB" sz="2400" dirty="0"/>
              <a:t>Passing water over the private part and waiting</a:t>
            </a:r>
          </a:p>
          <a:p>
            <a:r>
              <a:rPr lang="en-GB" sz="2400" dirty="0"/>
              <a:t>There are no restrictions in how to do </a:t>
            </a:r>
            <a:r>
              <a:rPr lang="en-GB" sz="2400" dirty="0" err="1"/>
              <a:t>istibra</a:t>
            </a:r>
            <a:r>
              <a:rPr lang="en-GB" sz="2400" dirty="0"/>
              <a:t> as long as one is sure that all traces of urine have come out. It is very common that after one gets up they feel that there are still traces of urine coming out. A common remedy for this is to use tissue paper inside the underwear. If any traces do come out then the tissue can be removed and the private part can be washed again.</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75" y="620688"/>
            <a:ext cx="7941325" cy="1420058"/>
          </a:xfrm>
        </p:spPr>
        <p:txBody>
          <a:bodyPr anchor="b">
            <a:noAutofit/>
          </a:bodyPr>
          <a:lstStyle/>
          <a:p>
            <a:pPr>
              <a:lnSpc>
                <a:spcPct val="90000"/>
              </a:lnSpc>
            </a:pPr>
            <a:r>
              <a:rPr lang="en-GB" sz="4500" b="1" dirty="0"/>
              <a:t>General Questions related to </a:t>
            </a:r>
            <a:r>
              <a:rPr lang="en-GB" sz="4500" b="1" dirty="0" err="1"/>
              <a:t>Istinjaa</a:t>
            </a:r>
            <a:endParaRPr lang="en-GB" sz="4500" dirty="0"/>
          </a:p>
        </p:txBody>
      </p:sp>
      <p:sp>
        <p:nvSpPr>
          <p:cNvPr id="3" name="Content Placeholder 2"/>
          <p:cNvSpPr>
            <a:spLocks noGrp="1"/>
          </p:cNvSpPr>
          <p:nvPr>
            <p:ph idx="1"/>
          </p:nvPr>
        </p:nvSpPr>
        <p:spPr>
          <a:xfrm>
            <a:off x="3059832" y="2348884"/>
            <a:ext cx="5832649" cy="4392478"/>
          </a:xfrm>
        </p:spPr>
        <p:txBody>
          <a:bodyPr>
            <a:noAutofit/>
          </a:bodyPr>
          <a:lstStyle/>
          <a:p>
            <a:pPr algn="ctr">
              <a:lnSpc>
                <a:spcPct val="90000"/>
              </a:lnSpc>
              <a:buNone/>
            </a:pPr>
            <a:r>
              <a:rPr lang="en-GB" sz="1800" b="1" dirty="0">
                <a:solidFill>
                  <a:srgbClr val="FF0000"/>
                </a:solidFill>
              </a:rPr>
              <a:t>Question: </a:t>
            </a:r>
          </a:p>
          <a:p>
            <a:pPr algn="ctr">
              <a:lnSpc>
                <a:spcPct val="90000"/>
              </a:lnSpc>
              <a:buNone/>
            </a:pPr>
            <a:r>
              <a:rPr lang="en-GB" sz="1800" dirty="0"/>
              <a:t>At school or work we have no </a:t>
            </a:r>
            <a:r>
              <a:rPr lang="en-GB" sz="1800" dirty="0" smtClean="0"/>
              <a:t>utensil</a:t>
            </a:r>
            <a:endParaRPr lang="en-GB" sz="1800" dirty="0"/>
          </a:p>
          <a:p>
            <a:pPr algn="ctr">
              <a:lnSpc>
                <a:spcPct val="90000"/>
              </a:lnSpc>
              <a:buNone/>
            </a:pPr>
            <a:r>
              <a:rPr lang="en-GB" sz="1800" dirty="0"/>
              <a:t>for water, how do we perform </a:t>
            </a:r>
            <a:r>
              <a:rPr lang="en-GB" sz="1800" dirty="0" err="1"/>
              <a:t>istinjaa</a:t>
            </a:r>
            <a:r>
              <a:rPr lang="en-GB" sz="1800" dirty="0"/>
              <a:t>?</a:t>
            </a:r>
          </a:p>
          <a:p>
            <a:pPr>
              <a:lnSpc>
                <a:spcPct val="90000"/>
              </a:lnSpc>
              <a:buNone/>
            </a:pPr>
            <a:endParaRPr lang="en-GB" sz="1500" b="1" dirty="0"/>
          </a:p>
          <a:p>
            <a:pPr algn="ctr">
              <a:lnSpc>
                <a:spcPct val="90000"/>
              </a:lnSpc>
              <a:buNone/>
            </a:pPr>
            <a:r>
              <a:rPr lang="en-GB" sz="1800" b="1" dirty="0">
                <a:solidFill>
                  <a:srgbClr val="FF0000"/>
                </a:solidFill>
              </a:rPr>
              <a:t>Answer: </a:t>
            </a:r>
          </a:p>
          <a:p>
            <a:pPr algn="ctr">
              <a:lnSpc>
                <a:spcPct val="90000"/>
              </a:lnSpc>
              <a:buNone/>
            </a:pPr>
            <a:r>
              <a:rPr lang="en-GB" sz="1800" dirty="0"/>
              <a:t>You should keep a small empty bottle with you at all times so when the time comes for you to go to the toilet you can take it inside the cubicle with you. If there is no sink inside the cubicle, make sure you fill the bottle before you go in. Make sure you know how to perform </a:t>
            </a:r>
            <a:r>
              <a:rPr lang="en-GB" sz="1800" dirty="0" err="1"/>
              <a:t>Istinjaa</a:t>
            </a:r>
            <a:r>
              <a:rPr lang="en-GB" sz="1800" dirty="0"/>
              <a:t> with that amount of water. Use tissue paper first to remove the uncleanliness then use water after.</a:t>
            </a:r>
          </a:p>
          <a:p>
            <a:pPr algn="ctr">
              <a:lnSpc>
                <a:spcPct val="90000"/>
              </a:lnSpc>
              <a:buNone/>
            </a:pPr>
            <a:r>
              <a:rPr lang="en-GB" sz="1800" dirty="0"/>
              <a:t>If it is too difficult to take a bottle into the cubicle and you want to be more discrete, then other products are available in the market from vendors such as </a:t>
            </a:r>
            <a:r>
              <a:rPr lang="en-GB" sz="1800" b="1" dirty="0" err="1"/>
              <a:t>wudu</a:t>
            </a:r>
            <a:r>
              <a:rPr lang="en-GB" sz="1800" b="1" dirty="0"/>
              <a:t> mate </a:t>
            </a:r>
            <a:r>
              <a:rPr lang="en-GB" sz="1800" dirty="0"/>
              <a:t>who produce plastic containers which can fold up and be easily put inside the pocket.</a:t>
            </a:r>
          </a:p>
        </p:txBody>
      </p:sp>
      <p:cxnSp>
        <p:nvCxnSpPr>
          <p:cNvPr id="10" name="Straight Connector 9">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https://images-na.ssl-images-amazon.com/images/I/71pOThlvraL._SL1500_.jpg"/>
          <p:cNvPicPr/>
          <p:nvPr/>
        </p:nvPicPr>
        <p:blipFill rotWithShape="1">
          <a:blip r:embed="rId3" cstate="print"/>
          <a:srcRect l="9602" r="3115" b="3"/>
          <a:stretch/>
        </p:blipFill>
        <p:spPr bwMode="auto">
          <a:xfrm>
            <a:off x="395536" y="3127728"/>
            <a:ext cx="2524860" cy="283479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GB" sz="4700" b="1" dirty="0">
                <a:solidFill>
                  <a:srgbClr val="FFFFFF"/>
                </a:solidFill>
              </a:rPr>
              <a:t>General Questions related to </a:t>
            </a:r>
            <a:r>
              <a:rPr lang="en-GB" sz="4700" b="1" dirty="0" err="1">
                <a:solidFill>
                  <a:srgbClr val="FFFFFF"/>
                </a:solidFill>
              </a:rPr>
              <a:t>Istinjaa</a:t>
            </a:r>
            <a:endParaRPr lang="en-GB" sz="4700" dirty="0">
              <a:solidFill>
                <a:srgbClr val="FFFFFF"/>
              </a:solidFill>
            </a:endParaRPr>
          </a:p>
        </p:txBody>
      </p:sp>
      <p:sp>
        <p:nvSpPr>
          <p:cNvPr id="3" name="Content Placeholder 2"/>
          <p:cNvSpPr>
            <a:spLocks noGrp="1"/>
          </p:cNvSpPr>
          <p:nvPr>
            <p:ph idx="1"/>
          </p:nvPr>
        </p:nvSpPr>
        <p:spPr>
          <a:xfrm>
            <a:off x="4283968" y="332656"/>
            <a:ext cx="4540574" cy="6336704"/>
          </a:xfrm>
        </p:spPr>
        <p:txBody>
          <a:bodyPr anchor="ctr">
            <a:normAutofit/>
          </a:bodyPr>
          <a:lstStyle/>
          <a:p>
            <a:pPr algn="ctr">
              <a:lnSpc>
                <a:spcPct val="90000"/>
              </a:lnSpc>
              <a:buNone/>
            </a:pPr>
            <a:r>
              <a:rPr lang="en-GB" sz="2000" b="1" dirty="0">
                <a:solidFill>
                  <a:srgbClr val="FF0000"/>
                </a:solidFill>
              </a:rPr>
              <a:t>Question:  </a:t>
            </a:r>
          </a:p>
          <a:p>
            <a:pPr algn="ctr">
              <a:lnSpc>
                <a:spcPct val="90000"/>
              </a:lnSpc>
              <a:buNone/>
            </a:pPr>
            <a:r>
              <a:rPr lang="en-GB" sz="2000" dirty="0">
                <a:solidFill>
                  <a:srgbClr val="000000"/>
                </a:solidFill>
              </a:rPr>
              <a:t>Can I use wet tissue paper to clean myself?</a:t>
            </a:r>
          </a:p>
          <a:p>
            <a:pPr algn="ctr">
              <a:lnSpc>
                <a:spcPct val="90000"/>
              </a:lnSpc>
              <a:buNone/>
            </a:pPr>
            <a:endParaRPr lang="en-GB" sz="1800" dirty="0">
              <a:solidFill>
                <a:srgbClr val="000000"/>
              </a:solidFill>
            </a:endParaRPr>
          </a:p>
          <a:p>
            <a:pPr algn="ctr">
              <a:lnSpc>
                <a:spcPct val="90000"/>
              </a:lnSpc>
              <a:buNone/>
            </a:pPr>
            <a:r>
              <a:rPr lang="en-GB" sz="2000" b="1" dirty="0">
                <a:solidFill>
                  <a:srgbClr val="FF0000"/>
                </a:solidFill>
              </a:rPr>
              <a:t>Answer:</a:t>
            </a:r>
          </a:p>
          <a:p>
            <a:pPr algn="ctr">
              <a:lnSpc>
                <a:spcPct val="90000"/>
              </a:lnSpc>
              <a:buNone/>
            </a:pPr>
            <a:r>
              <a:rPr lang="en-GB" sz="2000" dirty="0">
                <a:solidFill>
                  <a:srgbClr val="000000"/>
                </a:solidFill>
              </a:rPr>
              <a:t>If one has only urinated, then use dry tissue paper first to absorb the remaining drops of urine. Then the wet tissue paper could be squeezed  so the water is passed over the private area.</a:t>
            </a:r>
          </a:p>
          <a:p>
            <a:pPr algn="ctr">
              <a:lnSpc>
                <a:spcPct val="90000"/>
              </a:lnSpc>
              <a:buNone/>
            </a:pPr>
            <a:endParaRPr lang="en-GB" sz="1800" dirty="0">
              <a:solidFill>
                <a:srgbClr val="000000"/>
              </a:solidFill>
            </a:endParaRPr>
          </a:p>
          <a:p>
            <a:pPr algn="ctr">
              <a:lnSpc>
                <a:spcPct val="90000"/>
              </a:lnSpc>
              <a:buNone/>
            </a:pPr>
            <a:r>
              <a:rPr lang="en-GB" sz="2000" dirty="0">
                <a:solidFill>
                  <a:srgbClr val="000000"/>
                </a:solidFill>
              </a:rPr>
              <a:t>If the person has also passed stool then it is recommended that dry tissue is used </a:t>
            </a:r>
            <a:r>
              <a:rPr lang="en-GB" sz="2000" dirty="0" smtClean="0">
                <a:solidFill>
                  <a:srgbClr val="000000"/>
                </a:solidFill>
              </a:rPr>
              <a:t>first, then </a:t>
            </a:r>
            <a:r>
              <a:rPr lang="en-GB" sz="2000" dirty="0">
                <a:solidFill>
                  <a:srgbClr val="000000"/>
                </a:solidFill>
              </a:rPr>
              <a:t>the wet tissue paper. One must be sure that the uncleanliness has been removed. As much as one can help it, they should try </a:t>
            </a:r>
            <a:r>
              <a:rPr lang="en-GB" sz="2000" dirty="0" smtClean="0">
                <a:solidFill>
                  <a:srgbClr val="000000"/>
                </a:solidFill>
              </a:rPr>
              <a:t>an </a:t>
            </a:r>
            <a:r>
              <a:rPr lang="en-GB" sz="2000" dirty="0">
                <a:solidFill>
                  <a:srgbClr val="000000"/>
                </a:solidFill>
              </a:rPr>
              <a:t>use </a:t>
            </a:r>
            <a:r>
              <a:rPr lang="en-GB" sz="2000" dirty="0" smtClean="0">
                <a:solidFill>
                  <a:srgbClr val="000000"/>
                </a:solidFill>
              </a:rPr>
              <a:t>water, </a:t>
            </a:r>
            <a:r>
              <a:rPr lang="en-GB" sz="2000" dirty="0">
                <a:solidFill>
                  <a:srgbClr val="000000"/>
                </a:solidFill>
              </a:rPr>
              <a:t>so no doubts enter their mind that they are not clean.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5605629" cy="994172"/>
          </a:xfrm>
        </p:spPr>
        <p:txBody>
          <a:bodyPr>
            <a:normAutofit/>
          </a:bodyPr>
          <a:lstStyle/>
          <a:p>
            <a:r>
              <a:rPr lang="en-GB" sz="4500" b="1" dirty="0"/>
              <a:t>Summary of </a:t>
            </a:r>
            <a:r>
              <a:rPr lang="en-GB" sz="4500" b="1" dirty="0" err="1"/>
              <a:t>Istinjaa</a:t>
            </a:r>
            <a:endParaRPr lang="en-GB" sz="4500" b="1" dirty="0"/>
          </a:p>
        </p:txBody>
      </p:sp>
      <p:sp>
        <p:nvSpPr>
          <p:cNvPr id="3" name="Content Placeholder 2"/>
          <p:cNvSpPr>
            <a:spLocks noGrp="1"/>
          </p:cNvSpPr>
          <p:nvPr>
            <p:ph idx="1"/>
          </p:nvPr>
        </p:nvSpPr>
        <p:spPr>
          <a:xfrm>
            <a:off x="323528" y="1628800"/>
            <a:ext cx="5732101" cy="4392488"/>
          </a:xfrm>
        </p:spPr>
        <p:txBody>
          <a:bodyPr anchor="ctr">
            <a:normAutofit/>
          </a:bodyPr>
          <a:lstStyle/>
          <a:p>
            <a:pPr algn="ctr">
              <a:lnSpc>
                <a:spcPct val="90000"/>
              </a:lnSpc>
              <a:buNone/>
            </a:pPr>
            <a:r>
              <a:rPr lang="en-GB" sz="2000" dirty="0" err="1"/>
              <a:t>Istinjaa</a:t>
            </a:r>
            <a:r>
              <a:rPr lang="en-GB" sz="2000" dirty="0"/>
              <a:t> is a necessary and integral part of keeping clean. We must learn how to do it and do it properly. Both religiously and </a:t>
            </a:r>
            <a:r>
              <a:rPr lang="en-GB" sz="2000" dirty="0" smtClean="0"/>
              <a:t>hygienically, </a:t>
            </a:r>
            <a:r>
              <a:rPr lang="en-GB" sz="2000" dirty="0"/>
              <a:t>it is beneficial. It safeguards a person from catching infections, diseases, protects them from bad smells and most importantly keeps a person in a pure state from an Islamic Point of View. All of the worship a person does will be Valid.</a:t>
            </a:r>
          </a:p>
          <a:p>
            <a:pPr algn="ctr">
              <a:lnSpc>
                <a:spcPct val="90000"/>
              </a:lnSpc>
              <a:buNone/>
            </a:pPr>
            <a:endParaRPr lang="en-GB" sz="1700" dirty="0"/>
          </a:p>
          <a:p>
            <a:pPr algn="ctr">
              <a:lnSpc>
                <a:spcPct val="90000"/>
              </a:lnSpc>
              <a:buNone/>
            </a:pPr>
            <a:r>
              <a:rPr lang="en-GB" sz="2000" dirty="0"/>
              <a:t>On the other </a:t>
            </a:r>
            <a:r>
              <a:rPr lang="en-GB" sz="2000" dirty="0" smtClean="0"/>
              <a:t>hand, </a:t>
            </a:r>
            <a:r>
              <a:rPr lang="en-GB" sz="2000" dirty="0"/>
              <a:t>a person who stays impure does not fulfil the conditions of prayer. If any of the conditions of a prayer are not complete, then the prayer will not be deemed invalid. All the effort and time will be futile.</a:t>
            </a: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eckmark">
            <a:extLst>
              <a:ext uri="{FF2B5EF4-FFF2-40B4-BE49-F238E27FC236}">
                <a16:creationId xmlns:a16="http://schemas.microsoft.com/office/drawing/2014/main" xmlns="" id="{A726C11E-F951-4C3D-81AF-5EAA38D840C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624964" y="2865141"/>
            <a:ext cx="1143455" cy="114345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xmlns="" id="{DDA07D34-F2D4-DF43-A51C-AB2655EFF59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521" y="-99392"/>
            <a:ext cx="9354787" cy="7056784"/>
          </a:xfrm>
          <a:prstGeom prst="rect">
            <a:avLst/>
          </a:prstGeom>
        </p:spPr>
      </p:pic>
    </p:spTree>
    <p:extLst>
      <p:ext uri="{BB962C8B-B14F-4D97-AF65-F5344CB8AC3E}">
        <p14:creationId xmlns:p14="http://schemas.microsoft.com/office/powerpoint/2010/main" xmlns="" val="226580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963877"/>
            <a:ext cx="2853885" cy="4930246"/>
          </a:xfrm>
        </p:spPr>
        <p:txBody>
          <a:bodyPr>
            <a:normAutofit/>
          </a:bodyPr>
          <a:lstStyle/>
          <a:p>
            <a:r>
              <a:rPr lang="en-GB" sz="4900" b="1" dirty="0" err="1">
                <a:solidFill>
                  <a:schemeClr val="accent1"/>
                </a:solidFill>
              </a:rPr>
              <a:t>Buloogh</a:t>
            </a:r>
            <a:r>
              <a:rPr lang="en-GB" sz="4900" b="1" dirty="0">
                <a:solidFill>
                  <a:schemeClr val="accent1"/>
                </a:solidFill>
              </a:rPr>
              <a:t> (Maturity)</a:t>
            </a:r>
          </a:p>
        </p:txBody>
      </p:sp>
      <p:sp>
        <p:nvSpPr>
          <p:cNvPr id="3" name="Content Placeholder 2"/>
          <p:cNvSpPr>
            <a:spLocks noGrp="1"/>
          </p:cNvSpPr>
          <p:nvPr>
            <p:ph idx="1"/>
          </p:nvPr>
        </p:nvSpPr>
        <p:spPr>
          <a:xfrm>
            <a:off x="3732025" y="548680"/>
            <a:ext cx="4783327" cy="5760640"/>
          </a:xfrm>
        </p:spPr>
        <p:txBody>
          <a:bodyPr anchor="ctr">
            <a:normAutofit fontScale="85000" lnSpcReduction="20000"/>
          </a:bodyPr>
          <a:lstStyle/>
          <a:p>
            <a:pPr algn="ctr">
              <a:lnSpc>
                <a:spcPct val="90000"/>
              </a:lnSpc>
              <a:buNone/>
            </a:pPr>
            <a:r>
              <a:rPr lang="en-US" sz="2600" dirty="0"/>
              <a:t>After becoming </a:t>
            </a:r>
            <a:r>
              <a:rPr lang="en-US" sz="2600" dirty="0" err="1"/>
              <a:t>Baligh</a:t>
            </a:r>
            <a:r>
              <a:rPr lang="en-US" sz="2600" dirty="0"/>
              <a:t>, a person must fulfill all acts of worship, which have been made </a:t>
            </a:r>
            <a:r>
              <a:rPr lang="en-US" sz="2600" dirty="0" err="1"/>
              <a:t>Fardh</a:t>
            </a:r>
            <a:r>
              <a:rPr lang="en-US" sz="2600" dirty="0"/>
              <a:t> (Compulsory) by Allah.</a:t>
            </a:r>
          </a:p>
          <a:p>
            <a:pPr algn="ctr" rtl="1">
              <a:lnSpc>
                <a:spcPct val="90000"/>
              </a:lnSpc>
              <a:buNone/>
            </a:pPr>
            <a:endParaRPr lang="en-US" sz="2200" dirty="0"/>
          </a:p>
          <a:p>
            <a:pPr algn="ctr" rtl="1">
              <a:lnSpc>
                <a:spcPct val="90000"/>
              </a:lnSpc>
              <a:buNone/>
            </a:pPr>
            <a:r>
              <a:rPr lang="en-US" sz="2600" dirty="0"/>
              <a:t>Laws of Modesty also become an obligation (covering the </a:t>
            </a:r>
            <a:r>
              <a:rPr lang="en-US" sz="2600" dirty="0" err="1"/>
              <a:t>Satr</a:t>
            </a:r>
            <a:r>
              <a:rPr lang="en-US" sz="2600" dirty="0"/>
              <a:t>).</a:t>
            </a:r>
          </a:p>
          <a:p>
            <a:pPr algn="ctr" rtl="1">
              <a:lnSpc>
                <a:spcPct val="90000"/>
              </a:lnSpc>
              <a:buNone/>
            </a:pPr>
            <a:endParaRPr lang="en-US" sz="2200" dirty="0"/>
          </a:p>
          <a:p>
            <a:pPr algn="ctr" rtl="1">
              <a:lnSpc>
                <a:spcPct val="90000"/>
              </a:lnSpc>
              <a:buNone/>
            </a:pPr>
            <a:r>
              <a:rPr lang="en-US" sz="2600" dirty="0"/>
              <a:t>A </a:t>
            </a:r>
            <a:r>
              <a:rPr lang="en-US" sz="2600" b="1" dirty="0">
                <a:solidFill>
                  <a:srgbClr val="C00000"/>
                </a:solidFill>
              </a:rPr>
              <a:t>man’s</a:t>
            </a:r>
            <a:r>
              <a:rPr lang="en-US" sz="2600" dirty="0"/>
              <a:t> </a:t>
            </a:r>
            <a:r>
              <a:rPr lang="en-US" sz="2600" dirty="0" err="1"/>
              <a:t>Satr</a:t>
            </a:r>
            <a:r>
              <a:rPr lang="en-US" sz="2600" dirty="0"/>
              <a:t> is from below the navel to below the knees.</a:t>
            </a:r>
          </a:p>
          <a:p>
            <a:pPr algn="ctr" rtl="1">
              <a:lnSpc>
                <a:spcPct val="90000"/>
              </a:lnSpc>
              <a:buNone/>
            </a:pPr>
            <a:endParaRPr lang="en-GB" sz="1900" dirty="0">
              <a:latin typeface="Traditional Arabic" panose="02020603050405020304" pitchFamily="18" charset="-78"/>
              <a:cs typeface="Traditional Arabic" panose="02020603050405020304" pitchFamily="18" charset="-78"/>
            </a:endParaRPr>
          </a:p>
          <a:p>
            <a:pPr algn="ctr" rtl="1">
              <a:lnSpc>
                <a:spcPct val="150000"/>
              </a:lnSpc>
              <a:buNone/>
            </a:pPr>
            <a:r>
              <a:rPr lang="ar-SA" sz="2700" b="1" dirty="0">
                <a:latin typeface="Traditional Arabic" panose="02020603050405020304" pitchFamily="18" charset="-78"/>
                <a:cs typeface="Traditional Arabic" panose="02020603050405020304" pitchFamily="18" charset="-78"/>
              </a:rPr>
              <a:t>أَخْبَرَنِي ابْنُ </a:t>
            </a:r>
            <a:r>
              <a:rPr lang="ar-SA" sz="2700" b="1" dirty="0" err="1">
                <a:latin typeface="Traditional Arabic" panose="02020603050405020304" pitchFamily="18" charset="-78"/>
                <a:cs typeface="Traditional Arabic" panose="02020603050405020304" pitchFamily="18" charset="-78"/>
              </a:rPr>
              <a:t>جَرْهَدٍ</a:t>
            </a:r>
            <a:r>
              <a:rPr lang="ar-SA" sz="2700" b="1" dirty="0">
                <a:latin typeface="Traditional Arabic" panose="02020603050405020304" pitchFamily="18" charset="-78"/>
                <a:cs typeface="Traditional Arabic" panose="02020603050405020304" pitchFamily="18" charset="-78"/>
              </a:rPr>
              <a:t>، عَنْ أَبِيهِ، أَنَّ النَّبِيَّ </a:t>
            </a:r>
            <a:r>
              <a:rPr lang="ar-SA" sz="2700" b="1" dirty="0" err="1">
                <a:latin typeface="Traditional Arabic" panose="02020603050405020304" pitchFamily="18" charset="-78"/>
                <a:cs typeface="Traditional Arabic" panose="02020603050405020304" pitchFamily="18" charset="-78"/>
              </a:rPr>
              <a:t>ﷺ</a:t>
            </a:r>
            <a:r>
              <a:rPr lang="ar-SA" sz="2700" b="1" dirty="0">
                <a:latin typeface="Traditional Arabic" panose="02020603050405020304" pitchFamily="18" charset="-78"/>
                <a:cs typeface="Traditional Arabic" panose="02020603050405020304" pitchFamily="18" charset="-78"/>
              </a:rPr>
              <a:t> مَرَّ بِهِ وَهُوَ كَاشِفٌ</a:t>
            </a:r>
            <a:endParaRPr lang="en-GB" sz="2700" b="1" dirty="0">
              <a:latin typeface="Traditional Arabic" panose="02020603050405020304" pitchFamily="18" charset="-78"/>
              <a:cs typeface="Traditional Arabic" panose="02020603050405020304" pitchFamily="18" charset="-78"/>
            </a:endParaRPr>
          </a:p>
          <a:p>
            <a:pPr algn="ctr" rtl="1">
              <a:lnSpc>
                <a:spcPct val="150000"/>
              </a:lnSpc>
              <a:buNone/>
            </a:pPr>
            <a:r>
              <a:rPr lang="ar-SA" sz="2700" b="1" dirty="0">
                <a:latin typeface="Traditional Arabic" panose="02020603050405020304" pitchFamily="18" charset="-78"/>
                <a:cs typeface="Traditional Arabic" panose="02020603050405020304" pitchFamily="18" charset="-78"/>
              </a:rPr>
              <a:t> عَنْ فَخِذِهِ فَقَالَ النَّبِيُّ </a:t>
            </a:r>
            <a:r>
              <a:rPr lang="ar-SA" sz="2700" b="1" dirty="0" err="1">
                <a:latin typeface="Traditional Arabic" panose="02020603050405020304" pitchFamily="18" charset="-78"/>
                <a:cs typeface="Traditional Arabic" panose="02020603050405020304" pitchFamily="18" charset="-78"/>
              </a:rPr>
              <a:t>ﷺ</a:t>
            </a:r>
            <a:r>
              <a:rPr lang="ar-SA" sz="2700" b="1" dirty="0">
                <a:latin typeface="Traditional Arabic" panose="02020603050405020304" pitchFamily="18" charset="-78"/>
                <a:cs typeface="Traditional Arabic" panose="02020603050405020304" pitchFamily="18" charset="-78"/>
              </a:rPr>
              <a:t> ‏غَطِّ فَخِذَكَ فَإِنَّهَا مِنَ الْعَوْرَةِ</a:t>
            </a:r>
            <a:endParaRPr lang="en-GB" sz="2700" b="1" dirty="0">
              <a:latin typeface="Traditional Arabic" panose="02020603050405020304" pitchFamily="18" charset="-78"/>
              <a:cs typeface="Traditional Arabic" panose="02020603050405020304" pitchFamily="18" charset="-78"/>
            </a:endParaRPr>
          </a:p>
          <a:p>
            <a:pPr algn="ctr" rtl="1">
              <a:lnSpc>
                <a:spcPct val="150000"/>
              </a:lnSpc>
              <a:buNone/>
            </a:pPr>
            <a:r>
              <a:rPr lang="ar-SA" sz="1900" dirty="0"/>
              <a:t>‏</a:t>
            </a:r>
          </a:p>
          <a:p>
            <a:pPr algn="ctr">
              <a:lnSpc>
                <a:spcPct val="90000"/>
              </a:lnSpc>
              <a:buNone/>
            </a:pPr>
            <a:r>
              <a:rPr lang="en-GB" sz="2600" dirty="0" err="1"/>
              <a:t>Ibn</a:t>
            </a:r>
            <a:r>
              <a:rPr lang="en-GB" sz="2600" dirty="0"/>
              <a:t> </a:t>
            </a:r>
            <a:r>
              <a:rPr lang="en-GB" sz="2600" dirty="0" err="1"/>
              <a:t>Jarhad</a:t>
            </a:r>
            <a:r>
              <a:rPr lang="en-GB" sz="2600" dirty="0"/>
              <a:t> informed me from his father, that the Prophet </a:t>
            </a:r>
            <a:r>
              <a:rPr lang="ar-SA" sz="2600" dirty="0" err="1"/>
              <a:t>ﷺ</a:t>
            </a:r>
            <a:r>
              <a:rPr lang="en-GB" sz="2600" dirty="0"/>
              <a:t> passed by him while his thigh was exposed, so the Prophet </a:t>
            </a:r>
            <a:r>
              <a:rPr lang="ar-SA" sz="2600" dirty="0" err="1"/>
              <a:t>ﷺ</a:t>
            </a:r>
            <a:r>
              <a:rPr lang="en-GB" sz="2600" dirty="0"/>
              <a:t> said:</a:t>
            </a:r>
            <a:r>
              <a:rPr lang="ar-SA" sz="2600" dirty="0"/>
              <a:t> </a:t>
            </a:r>
            <a:r>
              <a:rPr lang="en-GB" sz="2600" dirty="0"/>
              <a:t>Cover your thigh, for indeed it is </a:t>
            </a:r>
            <a:r>
              <a:rPr lang="en-GB" sz="2600" dirty="0" err="1"/>
              <a:t>Awrah</a:t>
            </a:r>
            <a:r>
              <a:rPr lang="en-GB" sz="2600" dirty="0"/>
              <a:t> (</a:t>
            </a:r>
            <a:r>
              <a:rPr lang="en-GB" sz="2600" dirty="0" err="1"/>
              <a:t>Tirmidhi</a:t>
            </a:r>
            <a:r>
              <a:rPr lang="en-GB" sz="2600" dirty="0"/>
              <a:t>) .</a:t>
            </a:r>
          </a:p>
        </p:txBody>
      </p:sp>
      <p:cxnSp>
        <p:nvCxnSpPr>
          <p:cNvPr id="21" name="Straight Connector 20">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068983"/>
          </a:xfrm>
        </p:spPr>
        <p:txBody>
          <a:bodyPr>
            <a:normAutofit/>
          </a:bodyPr>
          <a:lstStyle/>
          <a:p>
            <a:r>
              <a:rPr lang="en-GB" sz="5400" b="1" dirty="0" err="1"/>
              <a:t>Ghusl</a:t>
            </a:r>
            <a:endParaRPr lang="en-GB" dirty="0"/>
          </a:p>
        </p:txBody>
      </p:sp>
      <p:sp>
        <p:nvSpPr>
          <p:cNvPr id="3" name="Content Placeholder 2"/>
          <p:cNvSpPr>
            <a:spLocks noGrp="1"/>
          </p:cNvSpPr>
          <p:nvPr>
            <p:ph idx="1"/>
          </p:nvPr>
        </p:nvSpPr>
        <p:spPr>
          <a:xfrm>
            <a:off x="628650" y="1844825"/>
            <a:ext cx="7886700" cy="4381350"/>
          </a:xfrm>
        </p:spPr>
        <p:txBody>
          <a:bodyPr>
            <a:normAutofit fontScale="92500" lnSpcReduction="20000"/>
          </a:bodyPr>
          <a:lstStyle/>
          <a:p>
            <a:pPr algn="ctr">
              <a:buNone/>
            </a:pPr>
            <a:r>
              <a:rPr lang="en-GB" sz="2400" dirty="0"/>
              <a:t>Ghusl is the procedure, which a person undertakes to clean</a:t>
            </a:r>
          </a:p>
          <a:p>
            <a:pPr algn="ctr">
              <a:buNone/>
            </a:pPr>
            <a:r>
              <a:rPr lang="en-GB" sz="2400" dirty="0"/>
              <a:t>their body from ritual impurity or ‘</a:t>
            </a:r>
            <a:r>
              <a:rPr lang="en-GB" sz="2400" dirty="0" err="1"/>
              <a:t>Janaabat</a:t>
            </a:r>
            <a:r>
              <a:rPr lang="en-GB" sz="2400" dirty="0"/>
              <a:t>’. If a person does</a:t>
            </a:r>
          </a:p>
          <a:p>
            <a:pPr algn="ctr">
              <a:buNone/>
            </a:pPr>
            <a:r>
              <a:rPr lang="en-GB" sz="2400" dirty="0"/>
              <a:t>not do </a:t>
            </a:r>
            <a:r>
              <a:rPr lang="en-GB" sz="2400" dirty="0" err="1"/>
              <a:t>Ghusl</a:t>
            </a:r>
            <a:r>
              <a:rPr lang="en-GB" sz="2400" dirty="0"/>
              <a:t> properly, then he will not leave the state of</a:t>
            </a:r>
          </a:p>
          <a:p>
            <a:pPr algn="ctr">
              <a:buNone/>
            </a:pPr>
            <a:r>
              <a:rPr lang="en-GB" sz="2400" dirty="0" err="1"/>
              <a:t>Janaabat</a:t>
            </a:r>
            <a:r>
              <a:rPr lang="en-GB" sz="2400" dirty="0"/>
              <a:t> and any acts of Worship, which require a condition</a:t>
            </a:r>
          </a:p>
          <a:p>
            <a:pPr algn="ctr">
              <a:buNone/>
            </a:pPr>
            <a:r>
              <a:rPr lang="en-GB" sz="2400" dirty="0"/>
              <a:t>of cleanliness, will not be valid.</a:t>
            </a:r>
          </a:p>
          <a:p>
            <a:pPr algn="ctr">
              <a:buNone/>
            </a:pPr>
            <a:endParaRPr lang="en-GB" sz="2400" dirty="0"/>
          </a:p>
          <a:p>
            <a:pPr algn="ctr">
              <a:buNone/>
            </a:pPr>
            <a:r>
              <a:rPr lang="en-GB" sz="2400" b="1" dirty="0"/>
              <a:t>When does a person need to have Ghusl?</a:t>
            </a:r>
          </a:p>
          <a:p>
            <a:pPr algn="ctr">
              <a:buNone/>
            </a:pPr>
            <a:r>
              <a:rPr lang="en-GB" sz="2400" dirty="0"/>
              <a:t>For males, Ghusl becomes compulsory after any form of</a:t>
            </a:r>
          </a:p>
          <a:p>
            <a:pPr algn="ctr">
              <a:buNone/>
            </a:pPr>
            <a:r>
              <a:rPr lang="en-GB" sz="2400" dirty="0"/>
              <a:t>ejaculation, which could be in the following scenarios:</a:t>
            </a:r>
          </a:p>
          <a:p>
            <a:pPr algn="ctr">
              <a:buNone/>
            </a:pPr>
            <a:endParaRPr lang="en-GB" sz="2400" dirty="0"/>
          </a:p>
          <a:p>
            <a:pPr algn="ctr"/>
            <a:r>
              <a:rPr lang="en-GB" sz="2400" dirty="0"/>
              <a:t>After a wet dream.</a:t>
            </a:r>
          </a:p>
          <a:p>
            <a:pPr algn="ctr"/>
            <a:r>
              <a:rPr lang="en-GB" sz="2400" dirty="0"/>
              <a:t>After having intimate relations with your wife.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7544" y="1012004"/>
            <a:ext cx="3024337" cy="4795408"/>
          </a:xfrm>
        </p:spPr>
        <p:txBody>
          <a:bodyPr>
            <a:normAutofit/>
          </a:bodyPr>
          <a:lstStyle/>
          <a:p>
            <a:r>
              <a:rPr lang="en-GB" b="1" dirty="0">
                <a:solidFill>
                  <a:srgbClr val="FFFFFF"/>
                </a:solidFill>
              </a:rPr>
              <a:t>Compulsory acts in </a:t>
            </a:r>
            <a:r>
              <a:rPr lang="en-GB" b="1" dirty="0" err="1">
                <a:solidFill>
                  <a:srgbClr val="FFFFFF"/>
                </a:solidFill>
              </a:rPr>
              <a:t>Ghusl</a:t>
            </a:r>
            <a:endParaRPr lang="en-GB" dirty="0">
              <a:solidFill>
                <a:srgbClr val="FFFFFF"/>
              </a:solidFill>
            </a:endParaRPr>
          </a:p>
        </p:txBody>
      </p:sp>
      <p:graphicFrame>
        <p:nvGraphicFramePr>
          <p:cNvPr id="5" name="Content Placeholder 2">
            <a:extLst>
              <a:ext uri="{FF2B5EF4-FFF2-40B4-BE49-F238E27FC236}">
                <a16:creationId xmlns:a16="http://schemas.microsoft.com/office/drawing/2014/main" xmlns="" id="{734C52C2-EF8D-46C6-9B4F-095E484F3167}"/>
              </a:ext>
            </a:extLst>
          </p:cNvPr>
          <p:cNvGraphicFramePr>
            <a:graphicFrameLocks noGrp="1"/>
          </p:cNvGraphicFramePr>
          <p:nvPr>
            <p:ph idx="1"/>
            <p:extLst>
              <p:ext uri="{D42A27DB-BD31-4B8C-83A1-F6EECF244321}">
                <p14:modId xmlns:p14="http://schemas.microsoft.com/office/powerpoint/2010/main" xmlns="" val="349970318"/>
              </p:ext>
            </p:extLst>
          </p:nvPr>
        </p:nvGraphicFramePr>
        <p:xfrm>
          <a:off x="3895725" y="470924"/>
          <a:ext cx="4885203" cy="598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876"/>
            <a:ext cx="7886700" cy="1325563"/>
          </a:xfrm>
        </p:spPr>
        <p:txBody>
          <a:bodyPr>
            <a:normAutofit/>
          </a:bodyPr>
          <a:lstStyle/>
          <a:p>
            <a:r>
              <a:rPr lang="en-GB" sz="4700" b="1" dirty="0" err="1"/>
              <a:t>Ghusl</a:t>
            </a:r>
            <a:endParaRPr lang="en-GB" sz="4700" dirty="0"/>
          </a:p>
        </p:txBody>
      </p:sp>
      <p:sp>
        <p:nvSpPr>
          <p:cNvPr id="3" name="Content Placeholder 2"/>
          <p:cNvSpPr>
            <a:spLocks noGrp="1"/>
          </p:cNvSpPr>
          <p:nvPr>
            <p:ph idx="1"/>
          </p:nvPr>
        </p:nvSpPr>
        <p:spPr>
          <a:xfrm>
            <a:off x="476089" y="1691439"/>
            <a:ext cx="8191822" cy="4536504"/>
          </a:xfrm>
        </p:spPr>
        <p:txBody>
          <a:bodyPr>
            <a:normAutofit fontScale="92500"/>
          </a:bodyPr>
          <a:lstStyle/>
          <a:p>
            <a:pPr algn="ctr">
              <a:lnSpc>
                <a:spcPct val="90000"/>
              </a:lnSpc>
              <a:buNone/>
            </a:pPr>
            <a:r>
              <a:rPr lang="en-GB" sz="2800" b="1" dirty="0"/>
              <a:t>Ensure the whole body has been washed!</a:t>
            </a:r>
          </a:p>
          <a:p>
            <a:pPr>
              <a:lnSpc>
                <a:spcPct val="90000"/>
              </a:lnSpc>
              <a:buNone/>
            </a:pPr>
            <a:endParaRPr lang="en-GB" sz="2400" dirty="0"/>
          </a:p>
          <a:p>
            <a:pPr>
              <a:lnSpc>
                <a:spcPct val="90000"/>
              </a:lnSpc>
              <a:buNone/>
            </a:pPr>
            <a:r>
              <a:rPr lang="en-GB" sz="2400" dirty="0"/>
              <a:t>There are certain places in the body where people sometimes forget</a:t>
            </a:r>
          </a:p>
          <a:p>
            <a:pPr>
              <a:lnSpc>
                <a:spcPct val="90000"/>
              </a:lnSpc>
              <a:buNone/>
            </a:pPr>
            <a:r>
              <a:rPr lang="en-GB" sz="2400" dirty="0"/>
              <a:t>to wash or it may be difficult for water to reach these areas. Water</a:t>
            </a:r>
          </a:p>
          <a:p>
            <a:pPr>
              <a:lnSpc>
                <a:spcPct val="90000"/>
              </a:lnSpc>
              <a:buNone/>
            </a:pPr>
            <a:r>
              <a:rPr lang="en-GB" sz="2400" dirty="0"/>
              <a:t>must reach any opening in the body which is not</a:t>
            </a:r>
            <a:r>
              <a:rPr lang="en-US" sz="2400" dirty="0"/>
              <a:t> sealed like an ear</a:t>
            </a:r>
          </a:p>
          <a:p>
            <a:pPr>
              <a:lnSpc>
                <a:spcPct val="90000"/>
              </a:lnSpc>
              <a:buNone/>
            </a:pPr>
            <a:r>
              <a:rPr lang="en-US" sz="2400" dirty="0"/>
              <a:t>piercing. We must also ensure to wash</a:t>
            </a:r>
            <a:r>
              <a:rPr lang="en-GB" sz="2400" dirty="0"/>
              <a:t> the inner part of the navel and</a:t>
            </a:r>
          </a:p>
          <a:p>
            <a:pPr>
              <a:lnSpc>
                <a:spcPct val="90000"/>
              </a:lnSpc>
              <a:buNone/>
            </a:pPr>
            <a:r>
              <a:rPr lang="en-GB" sz="2400" dirty="0"/>
              <a:t>ensure that water reaches </a:t>
            </a:r>
            <a:r>
              <a:rPr lang="en-GB" sz="2400" dirty="0" smtClean="0"/>
              <a:t>all the external </a:t>
            </a:r>
            <a:r>
              <a:rPr lang="en-GB" sz="2400" dirty="0"/>
              <a:t>parts of our private area.</a:t>
            </a:r>
          </a:p>
          <a:p>
            <a:pPr>
              <a:lnSpc>
                <a:spcPct val="90000"/>
              </a:lnSpc>
              <a:buNone/>
            </a:pPr>
            <a:r>
              <a:rPr lang="en-GB" sz="2400" dirty="0"/>
              <a:t>Water must also reach the skin under the eyebrows.</a:t>
            </a:r>
          </a:p>
          <a:p>
            <a:pPr>
              <a:lnSpc>
                <a:spcPct val="90000"/>
              </a:lnSpc>
              <a:buNone/>
            </a:pPr>
            <a:r>
              <a:rPr lang="en-GB" sz="2400" dirty="0"/>
              <a:t>    </a:t>
            </a:r>
          </a:p>
          <a:p>
            <a:pPr>
              <a:lnSpc>
                <a:spcPct val="90000"/>
              </a:lnSpc>
              <a:buNone/>
            </a:pPr>
            <a:r>
              <a:rPr lang="en-GB" sz="2400" dirty="0"/>
              <a:t>If a male has long hair or a thick beard then they must take extra</a:t>
            </a:r>
          </a:p>
          <a:p>
            <a:pPr>
              <a:lnSpc>
                <a:spcPct val="90000"/>
              </a:lnSpc>
              <a:buNone/>
            </a:pPr>
            <a:r>
              <a:rPr lang="en-GB" sz="2400" dirty="0"/>
              <a:t>precaution when washing to ensure water has reached the scalp and</a:t>
            </a:r>
          </a:p>
          <a:p>
            <a:pPr>
              <a:lnSpc>
                <a:spcPct val="90000"/>
              </a:lnSpc>
              <a:buNone/>
            </a:pPr>
            <a:r>
              <a:rPr lang="en-GB" sz="2400" dirty="0"/>
              <a:t>face areas which are covered by the hair.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6094116" cy="994172"/>
          </a:xfrm>
        </p:spPr>
        <p:txBody>
          <a:bodyPr>
            <a:normAutofit/>
          </a:bodyPr>
          <a:lstStyle/>
          <a:p>
            <a:r>
              <a:rPr lang="en-GB" sz="4000" b="1" dirty="0"/>
              <a:t>Sunnah Method of Ghusl</a:t>
            </a:r>
            <a:endParaRPr lang="en-GB" sz="4000" dirty="0"/>
          </a:p>
        </p:txBody>
      </p:sp>
      <p:sp>
        <p:nvSpPr>
          <p:cNvPr id="3" name="Content Placeholder 2"/>
          <p:cNvSpPr>
            <a:spLocks noGrp="1"/>
          </p:cNvSpPr>
          <p:nvPr>
            <p:ph idx="1"/>
          </p:nvPr>
        </p:nvSpPr>
        <p:spPr>
          <a:xfrm>
            <a:off x="323528" y="1268760"/>
            <a:ext cx="5971210" cy="5472608"/>
          </a:xfrm>
        </p:spPr>
        <p:txBody>
          <a:bodyPr anchor="ctr">
            <a:normAutofit lnSpcReduction="10000"/>
          </a:bodyPr>
          <a:lstStyle/>
          <a:p>
            <a:pPr algn="ctr">
              <a:lnSpc>
                <a:spcPct val="90000"/>
              </a:lnSpc>
              <a:buNone/>
            </a:pPr>
            <a:r>
              <a:rPr lang="en-GB" sz="2000" dirty="0"/>
              <a:t>If a person has enough time and there is no shortage of</a:t>
            </a:r>
          </a:p>
          <a:p>
            <a:pPr algn="ctr">
              <a:lnSpc>
                <a:spcPct val="90000"/>
              </a:lnSpc>
              <a:buNone/>
            </a:pPr>
            <a:r>
              <a:rPr lang="en-GB" sz="2000" dirty="0"/>
              <a:t>water then it is recommended that they perform the</a:t>
            </a:r>
          </a:p>
          <a:p>
            <a:pPr algn="ctr">
              <a:lnSpc>
                <a:spcPct val="90000"/>
              </a:lnSpc>
              <a:buNone/>
            </a:pPr>
            <a:r>
              <a:rPr lang="en-GB" sz="2000" dirty="0"/>
              <a:t>Sunnah method of Ghusl, which is as </a:t>
            </a:r>
            <a:r>
              <a:rPr lang="en-GB" sz="2000" dirty="0" smtClean="0"/>
              <a:t>follows:</a:t>
            </a:r>
            <a:endParaRPr lang="en-GB" sz="2000" dirty="0"/>
          </a:p>
          <a:p>
            <a:pPr>
              <a:lnSpc>
                <a:spcPct val="90000"/>
              </a:lnSpc>
              <a:buNone/>
            </a:pPr>
            <a:endParaRPr lang="en-GB" sz="2000" dirty="0"/>
          </a:p>
          <a:p>
            <a:pPr marL="514350" indent="-514350" algn="l">
              <a:lnSpc>
                <a:spcPct val="90000"/>
              </a:lnSpc>
              <a:buFont typeface="+mj-lt"/>
              <a:buAutoNum type="arabicPeriod"/>
            </a:pPr>
            <a:r>
              <a:rPr lang="en-GB" sz="2000" dirty="0"/>
              <a:t>Make </a:t>
            </a:r>
            <a:r>
              <a:rPr lang="en-GB" sz="2000" dirty="0" err="1"/>
              <a:t>Niyyah</a:t>
            </a:r>
            <a:r>
              <a:rPr lang="en-GB" sz="2000" dirty="0"/>
              <a:t>.</a:t>
            </a:r>
          </a:p>
          <a:p>
            <a:pPr marL="514350" indent="-514350" algn="l">
              <a:lnSpc>
                <a:spcPct val="90000"/>
              </a:lnSpc>
              <a:buFont typeface="+mj-lt"/>
              <a:buAutoNum type="arabicPeriod"/>
            </a:pPr>
            <a:r>
              <a:rPr lang="en-GB" sz="2000" dirty="0"/>
              <a:t>Wash your hands up to your wrists. </a:t>
            </a:r>
          </a:p>
          <a:p>
            <a:pPr marL="514350" indent="-514350" algn="l">
              <a:lnSpc>
                <a:spcPct val="90000"/>
              </a:lnSpc>
              <a:buFont typeface="+mj-lt"/>
              <a:buAutoNum type="arabicPeriod"/>
            </a:pPr>
            <a:r>
              <a:rPr lang="en-GB" sz="2000" dirty="0"/>
              <a:t>Then wash your private parts ensuring that all uncleanliness is removed. The hands and private parts should be washed first irrespective of  whether there is any impurity on them or not. Also wash any other areas on your body, which have impurity on it. Remember if any impurity  has moved onto your hands this also now needs to be washed off.</a:t>
            </a:r>
          </a:p>
          <a:p>
            <a:pPr marL="514350" indent="-514350" algn="l">
              <a:lnSpc>
                <a:spcPct val="90000"/>
              </a:lnSpc>
              <a:buFont typeface="+mj-lt"/>
              <a:buAutoNum type="arabicPeriod"/>
            </a:pPr>
            <a:r>
              <a:rPr lang="en-GB" sz="2000" dirty="0"/>
              <a:t>Then perform complete </a:t>
            </a:r>
            <a:r>
              <a:rPr lang="en-GB" sz="2000" dirty="0" err="1"/>
              <a:t>Wudhu</a:t>
            </a:r>
            <a:r>
              <a:rPr lang="en-GB" sz="2000" dirty="0"/>
              <a:t>.</a:t>
            </a:r>
          </a:p>
          <a:p>
            <a:pPr marL="514350" indent="-514350" algn="l">
              <a:lnSpc>
                <a:spcPct val="90000"/>
              </a:lnSpc>
              <a:buFont typeface="+mj-lt"/>
              <a:buAutoNum type="arabicPeriod"/>
            </a:pPr>
            <a:r>
              <a:rPr lang="en-GB" sz="2000" dirty="0"/>
              <a:t>Finally wash the whole body 3 times (ensuring no part is left dry even equivalent to a single hair). Wash the head first, then wash the right side of the body and then wash the left side.</a:t>
            </a: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eckmark">
            <a:extLst>
              <a:ext uri="{FF2B5EF4-FFF2-40B4-BE49-F238E27FC236}">
                <a16:creationId xmlns:a16="http://schemas.microsoft.com/office/drawing/2014/main" xmlns="" id="{88C81D8B-0EA5-4056-903B-03FC606A9E04}"/>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624964" y="2865141"/>
            <a:ext cx="1143455" cy="114345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9144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xmlns=""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5058" y="640080"/>
            <a:ext cx="8190312"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6048" y="1284731"/>
            <a:ext cx="7228332" cy="1430696"/>
          </a:xfrm>
        </p:spPr>
        <p:txBody>
          <a:bodyPr>
            <a:normAutofit/>
          </a:bodyPr>
          <a:lstStyle/>
          <a:p>
            <a:pPr>
              <a:lnSpc>
                <a:spcPct val="90000"/>
              </a:lnSpc>
            </a:pPr>
            <a:r>
              <a:rPr lang="en-GB" b="1" dirty="0"/>
              <a:t>What to do if water collects in the place of </a:t>
            </a:r>
            <a:r>
              <a:rPr lang="en-GB" b="1" dirty="0" err="1"/>
              <a:t>Ghusl</a:t>
            </a:r>
            <a:r>
              <a:rPr lang="en-GB" b="1" dirty="0"/>
              <a:t>?</a:t>
            </a:r>
            <a:endParaRPr lang="en-GB" dirty="0"/>
          </a:p>
        </p:txBody>
      </p:sp>
      <p:sp>
        <p:nvSpPr>
          <p:cNvPr id="3" name="Content Placeholder 2"/>
          <p:cNvSpPr>
            <a:spLocks noGrp="1"/>
          </p:cNvSpPr>
          <p:nvPr>
            <p:ph idx="1"/>
          </p:nvPr>
        </p:nvSpPr>
        <p:spPr>
          <a:xfrm>
            <a:off x="735556" y="2875442"/>
            <a:ext cx="7708392" cy="3182442"/>
          </a:xfrm>
        </p:spPr>
        <p:txBody>
          <a:bodyPr>
            <a:normAutofit fontScale="92500"/>
          </a:bodyPr>
          <a:lstStyle/>
          <a:p>
            <a:pPr algn="ctr">
              <a:buNone/>
            </a:pPr>
            <a:r>
              <a:rPr lang="en-GB" sz="2400" dirty="0"/>
              <a:t>If water collects in the place of Ghusl then one should leave</a:t>
            </a:r>
          </a:p>
          <a:p>
            <a:pPr algn="ctr">
              <a:buNone/>
            </a:pPr>
            <a:r>
              <a:rPr lang="en-GB" sz="2400" dirty="0"/>
              <a:t>washing the feet to the end. So if you are having a shower </a:t>
            </a:r>
          </a:p>
          <a:p>
            <a:pPr algn="ctr">
              <a:buNone/>
            </a:pPr>
            <a:r>
              <a:rPr lang="en-GB" sz="2400" dirty="0"/>
              <a:t>and the water is not draining quickly enough ,then you should</a:t>
            </a:r>
          </a:p>
          <a:p>
            <a:pPr algn="ctr">
              <a:buNone/>
            </a:pPr>
            <a:r>
              <a:rPr lang="en-GB" sz="2400" dirty="0"/>
              <a:t>complete the whole Ghusl except washing the feet. Just before</a:t>
            </a:r>
          </a:p>
          <a:p>
            <a:pPr algn="ctr">
              <a:buNone/>
            </a:pPr>
            <a:r>
              <a:rPr lang="en-GB" sz="2400" dirty="0"/>
              <a:t>you finish, you should wash both of your feet 3 times. It is</a:t>
            </a:r>
          </a:p>
          <a:p>
            <a:pPr algn="ctr">
              <a:buNone/>
            </a:pPr>
            <a:r>
              <a:rPr lang="en-GB" sz="2400" dirty="0"/>
              <a:t>recommended that the shower be turned off for a little while,</a:t>
            </a:r>
          </a:p>
          <a:p>
            <a:pPr algn="ctr">
              <a:buNone/>
            </a:pPr>
            <a:r>
              <a:rPr lang="en-GB" sz="2400" dirty="0"/>
              <a:t>so the water completely drains, and then wash your feet.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GB" sz="4700" b="1" dirty="0" err="1">
                <a:solidFill>
                  <a:srgbClr val="FFFFFF"/>
                </a:solidFill>
              </a:rPr>
              <a:t>Masaail</a:t>
            </a:r>
            <a:r>
              <a:rPr lang="en-GB" sz="4700" b="1" dirty="0">
                <a:solidFill>
                  <a:srgbClr val="FFFFFF"/>
                </a:solidFill>
              </a:rPr>
              <a:t> relating to Ghusl</a:t>
            </a:r>
          </a:p>
        </p:txBody>
      </p:sp>
      <p:sp>
        <p:nvSpPr>
          <p:cNvPr id="3" name="Content Placeholder 2"/>
          <p:cNvSpPr>
            <a:spLocks noGrp="1"/>
          </p:cNvSpPr>
          <p:nvPr>
            <p:ph idx="1"/>
          </p:nvPr>
        </p:nvSpPr>
        <p:spPr>
          <a:xfrm>
            <a:off x="108520" y="2580776"/>
            <a:ext cx="8927976" cy="4249963"/>
          </a:xfrm>
        </p:spPr>
        <p:txBody>
          <a:bodyPr>
            <a:normAutofit fontScale="92500" lnSpcReduction="10000"/>
          </a:bodyPr>
          <a:lstStyle/>
          <a:p>
            <a:pPr algn="ctr">
              <a:buNone/>
            </a:pPr>
            <a:r>
              <a:rPr lang="en-GB" sz="2800" dirty="0">
                <a:solidFill>
                  <a:srgbClr val="000000"/>
                </a:solidFill>
              </a:rPr>
              <a:t>Gold, silver teeth or Gold caps </a:t>
            </a:r>
            <a:r>
              <a:rPr lang="en-GB" sz="2800" dirty="0" smtClean="0">
                <a:solidFill>
                  <a:srgbClr val="000000"/>
                </a:solidFill>
              </a:rPr>
              <a:t>fitted in teeth – </a:t>
            </a:r>
            <a:r>
              <a:rPr lang="en-GB" sz="2800" dirty="0">
                <a:solidFill>
                  <a:srgbClr val="000000"/>
                </a:solidFill>
              </a:rPr>
              <a:t>Ghusl will be done. </a:t>
            </a:r>
          </a:p>
          <a:p>
            <a:pPr algn="ctr">
              <a:buNone/>
            </a:pPr>
            <a:r>
              <a:rPr lang="en-GB" sz="2800" dirty="0">
                <a:solidFill>
                  <a:srgbClr val="000000"/>
                </a:solidFill>
              </a:rPr>
              <a:t>Whilst bathing, it is preferable not to face the </a:t>
            </a:r>
            <a:r>
              <a:rPr lang="en-GB" sz="2800" dirty="0" err="1">
                <a:solidFill>
                  <a:srgbClr val="000000"/>
                </a:solidFill>
              </a:rPr>
              <a:t>qiblah</a:t>
            </a:r>
            <a:r>
              <a:rPr lang="en-GB" sz="2800" dirty="0">
                <a:solidFill>
                  <a:srgbClr val="000000"/>
                </a:solidFill>
              </a:rPr>
              <a:t>.</a:t>
            </a:r>
          </a:p>
          <a:p>
            <a:pPr algn="ctr">
              <a:buNone/>
            </a:pPr>
            <a:endParaRPr lang="en-GB" sz="2800" dirty="0">
              <a:solidFill>
                <a:srgbClr val="000000"/>
              </a:solidFill>
            </a:endParaRPr>
          </a:p>
          <a:p>
            <a:r>
              <a:rPr lang="en-GB" sz="2800" dirty="0">
                <a:solidFill>
                  <a:srgbClr val="000000"/>
                </a:solidFill>
              </a:rPr>
              <a:t>If the bathing place is secluded where no can see, it is permissible to bath naked, irrespective of whether one is standing or sitting. However, it is better to sit and bath because there is more modesty in this.</a:t>
            </a:r>
          </a:p>
          <a:p>
            <a:pPr algn="ctr">
              <a:buNone/>
            </a:pPr>
            <a:endParaRPr lang="en-GB" sz="2000" dirty="0">
              <a:solidFill>
                <a:srgbClr val="000000"/>
              </a:solidFill>
            </a:endParaRPr>
          </a:p>
          <a:p>
            <a:pPr algn="ctr">
              <a:buNone/>
            </a:pPr>
            <a:r>
              <a:rPr lang="en-GB" sz="2000" dirty="0">
                <a:solidFill>
                  <a:srgbClr val="000000"/>
                </a:solidFill>
              </a:rPr>
              <a:t> </a:t>
            </a:r>
            <a:r>
              <a:rPr lang="en-GB" sz="2000" dirty="0" err="1">
                <a:solidFill>
                  <a:srgbClr val="000000"/>
                </a:solidFill>
              </a:rPr>
              <a:t>Fatawa</a:t>
            </a:r>
            <a:r>
              <a:rPr lang="en-GB" sz="2000" dirty="0">
                <a:solidFill>
                  <a:srgbClr val="000000"/>
                </a:solidFill>
              </a:rPr>
              <a:t> </a:t>
            </a:r>
            <a:r>
              <a:rPr lang="en-GB" sz="2000" dirty="0" err="1">
                <a:solidFill>
                  <a:srgbClr val="000000"/>
                </a:solidFill>
              </a:rPr>
              <a:t>Hindiyah</a:t>
            </a:r>
            <a:r>
              <a:rPr lang="ar-SA" sz="2000" dirty="0">
                <a:solidFill>
                  <a:srgbClr val="000000"/>
                </a:solidFill>
              </a:rPr>
              <a:t>وأن لا يستقبل القبلة وقت الغسل </a:t>
            </a:r>
            <a:endParaRPr lang="en-GB" sz="2000" dirty="0">
              <a:solidFill>
                <a:srgbClr val="000000"/>
              </a:solidFill>
            </a:endParaRPr>
          </a:p>
          <a:p>
            <a:pPr algn="ctr">
              <a:buNone/>
            </a:pPr>
            <a:r>
              <a:rPr lang="en-GB" sz="2000" i="1" dirty="0">
                <a:solidFill>
                  <a:srgbClr val="000000"/>
                </a:solidFill>
              </a:rPr>
              <a:t>Ad-</a:t>
            </a:r>
            <a:r>
              <a:rPr lang="en-GB" sz="2000" i="1" dirty="0" err="1">
                <a:solidFill>
                  <a:srgbClr val="000000"/>
                </a:solidFill>
              </a:rPr>
              <a:t>Durr</a:t>
            </a:r>
            <a:r>
              <a:rPr lang="en-GB" sz="2000" i="1" dirty="0">
                <a:solidFill>
                  <a:srgbClr val="000000"/>
                </a:solidFill>
              </a:rPr>
              <a:t> al-</a:t>
            </a:r>
            <a:r>
              <a:rPr lang="en-GB" sz="2000" i="1" dirty="0" err="1">
                <a:solidFill>
                  <a:srgbClr val="000000"/>
                </a:solidFill>
              </a:rPr>
              <a:t>Mukhtār</a:t>
            </a:r>
            <a:r>
              <a:rPr lang="en-GB" sz="2000" i="1" dirty="0">
                <a:solidFill>
                  <a:srgbClr val="000000"/>
                </a:solidFill>
              </a:rPr>
              <a:t>   </a:t>
            </a:r>
            <a:r>
              <a:rPr lang="ar-SA" sz="2000" dirty="0">
                <a:solidFill>
                  <a:srgbClr val="000000"/>
                </a:solidFill>
              </a:rPr>
              <a:t>وآدابه كآدابه سوى استقبال القبلة لأنه يكون غالبا مع كشف العورة</a:t>
            </a:r>
            <a:r>
              <a:rPr lang="en-GB" sz="2000" dirty="0">
                <a:solidFill>
                  <a:srgbClr val="000000"/>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893" y="190394"/>
            <a:ext cx="5605629" cy="994172"/>
          </a:xfrm>
        </p:spPr>
        <p:txBody>
          <a:bodyPr>
            <a:normAutofit/>
          </a:bodyPr>
          <a:lstStyle/>
          <a:p>
            <a:r>
              <a:rPr lang="en-GB" sz="3850" b="1" dirty="0" err="1"/>
              <a:t>Masaail</a:t>
            </a:r>
            <a:r>
              <a:rPr lang="en-GB" sz="3850" b="1" dirty="0"/>
              <a:t> relating to Ghusl</a:t>
            </a:r>
          </a:p>
        </p:txBody>
      </p:sp>
      <p:sp>
        <p:nvSpPr>
          <p:cNvPr id="3" name="Content Placeholder 2"/>
          <p:cNvSpPr>
            <a:spLocks noGrp="1"/>
          </p:cNvSpPr>
          <p:nvPr>
            <p:ph idx="1"/>
          </p:nvPr>
        </p:nvSpPr>
        <p:spPr>
          <a:xfrm>
            <a:off x="107504" y="874142"/>
            <a:ext cx="6036576" cy="5988688"/>
          </a:xfrm>
        </p:spPr>
        <p:txBody>
          <a:bodyPr anchor="ctr">
            <a:noAutofit/>
          </a:bodyPr>
          <a:lstStyle/>
          <a:p>
            <a:pPr>
              <a:lnSpc>
                <a:spcPct val="90000"/>
              </a:lnSpc>
              <a:buNone/>
            </a:pPr>
            <a:r>
              <a:rPr lang="en-GB" sz="2000" dirty="0"/>
              <a:t>    </a:t>
            </a:r>
            <a:r>
              <a:rPr lang="ar-SA" sz="2000" dirty="0"/>
              <a:t> </a:t>
            </a:r>
            <a:r>
              <a:rPr lang="en-GB" sz="2000" dirty="0"/>
              <a:t> </a:t>
            </a:r>
            <a:r>
              <a:rPr lang="en-GB" sz="2000" b="1" i="1" dirty="0">
                <a:solidFill>
                  <a:srgbClr val="FF0000"/>
                </a:solidFill>
              </a:rPr>
              <a:t>Question: </a:t>
            </a:r>
            <a:r>
              <a:rPr lang="en-GB" sz="2000" dirty="0"/>
              <a:t>What is the ruling with regard to performing Ghusl after giving ghusl to a deceased?</a:t>
            </a:r>
          </a:p>
          <a:p>
            <a:pPr>
              <a:lnSpc>
                <a:spcPct val="90000"/>
              </a:lnSpc>
              <a:buNone/>
            </a:pPr>
            <a:r>
              <a:rPr lang="en-GB" sz="2000" dirty="0"/>
              <a:t>      </a:t>
            </a:r>
          </a:p>
          <a:p>
            <a:pPr>
              <a:lnSpc>
                <a:spcPct val="90000"/>
              </a:lnSpc>
              <a:buNone/>
            </a:pPr>
            <a:r>
              <a:rPr lang="en-GB" sz="2000" dirty="0"/>
              <a:t>      </a:t>
            </a:r>
            <a:r>
              <a:rPr lang="en-GB" sz="2000" b="1" dirty="0">
                <a:solidFill>
                  <a:srgbClr val="FF0000"/>
                </a:solidFill>
              </a:rPr>
              <a:t>Answer: </a:t>
            </a:r>
            <a:r>
              <a:rPr lang="en-GB" sz="2000" dirty="0"/>
              <a:t>It is </a:t>
            </a:r>
            <a:r>
              <a:rPr lang="en-GB" sz="2000" dirty="0" err="1"/>
              <a:t>Mandūb</a:t>
            </a:r>
            <a:r>
              <a:rPr lang="en-GB" sz="2000" dirty="0"/>
              <a:t> and Mustahab to perform Ghusl after having given Ghusl to a deceased person.</a:t>
            </a:r>
          </a:p>
          <a:p>
            <a:pPr>
              <a:lnSpc>
                <a:spcPct val="90000"/>
              </a:lnSpc>
              <a:buNone/>
            </a:pPr>
            <a:endParaRPr lang="en-GB" sz="2000" dirty="0"/>
          </a:p>
          <a:p>
            <a:pPr algn="r" rtl="1">
              <a:lnSpc>
                <a:spcPct val="90000"/>
              </a:lnSpc>
              <a:buNone/>
            </a:pPr>
            <a:r>
              <a:rPr lang="ar-SA" sz="2000" dirty="0"/>
              <a:t>عن أبي </a:t>
            </a:r>
            <a:r>
              <a:rPr lang="ar-SA" sz="2000" dirty="0" smtClean="0"/>
              <a:t>هريرة </a:t>
            </a:r>
            <a:r>
              <a:rPr lang="ar-SA" sz="2000" dirty="0"/>
              <a:t>رضي الله عنه قال: قال رسول الله صلى الله عليه وسلم: من غسل </a:t>
            </a:r>
            <a:r>
              <a:rPr lang="en-GB" sz="2000" dirty="0"/>
              <a:t> </a:t>
            </a:r>
            <a:r>
              <a:rPr lang="ar-SA" sz="2000" dirty="0"/>
              <a:t>ميتا فليغتسل</a:t>
            </a:r>
            <a:endParaRPr lang="en-GB" sz="2000" dirty="0"/>
          </a:p>
          <a:p>
            <a:pPr algn="r" rtl="1">
              <a:lnSpc>
                <a:spcPct val="90000"/>
              </a:lnSpc>
              <a:buNone/>
            </a:pPr>
            <a:r>
              <a:rPr lang="ar-SA" sz="2000" dirty="0"/>
              <a:t>عن ابن عباس قال: قال رسول الله صلى الله عليه وسلم: ليس عليكم فی غسل </a:t>
            </a:r>
            <a:r>
              <a:rPr lang="ar-SA" sz="2000" dirty="0" smtClean="0"/>
              <a:t>ميتكم غسل </a:t>
            </a:r>
            <a:r>
              <a:rPr lang="ar-SA" sz="2000" dirty="0"/>
              <a:t>إذا غسلتموہ </a:t>
            </a:r>
            <a:r>
              <a:rPr lang="en-GB" sz="2000" dirty="0"/>
              <a:t> </a:t>
            </a:r>
            <a:r>
              <a:rPr lang="ar-SA" sz="2000" dirty="0"/>
              <a:t>فإن</a:t>
            </a:r>
            <a:endParaRPr lang="en-GB" sz="2000" dirty="0"/>
          </a:p>
          <a:p>
            <a:pPr algn="r" rtl="1">
              <a:lnSpc>
                <a:spcPct val="90000"/>
              </a:lnSpc>
              <a:buNone/>
            </a:pPr>
            <a:r>
              <a:rPr lang="ar-SA" sz="2000" dirty="0"/>
              <a:t>ميتكم ليس بنجس فحسبكم </a:t>
            </a:r>
            <a:r>
              <a:rPr lang="ar-SA" sz="2000" dirty="0" err="1"/>
              <a:t>أن</a:t>
            </a:r>
            <a:r>
              <a:rPr lang="ar-SA" sz="2000" dirty="0"/>
              <a:t> تغسلوا </a:t>
            </a:r>
            <a:r>
              <a:rPr lang="ar-SA" sz="2000" dirty="0" err="1"/>
              <a:t>أيديكم</a:t>
            </a:r>
            <a:r>
              <a:rPr lang="en-GB" sz="2000" dirty="0"/>
              <a:t>   </a:t>
            </a:r>
          </a:p>
          <a:p>
            <a:pPr algn="r" rtl="1">
              <a:lnSpc>
                <a:spcPct val="90000"/>
              </a:lnSpc>
              <a:buNone/>
            </a:pPr>
            <a:r>
              <a:rPr lang="ar-SA" sz="2000" dirty="0"/>
              <a:t>قول ابن عمر: كنا نغسل الميت، فمنا من يغتسل ومنا من </a:t>
            </a:r>
            <a:r>
              <a:rPr lang="ar-SA" sz="2000" dirty="0" err="1"/>
              <a:t>لايغتسل</a:t>
            </a:r>
            <a:endParaRPr lang="en-GB" sz="2000" dirty="0"/>
          </a:p>
          <a:p>
            <a:pPr algn="r" rtl="1">
              <a:lnSpc>
                <a:spcPct val="90000"/>
              </a:lnSpc>
              <a:buNone/>
            </a:pPr>
            <a:endParaRPr lang="en-GB" sz="2000" dirty="0"/>
          </a:p>
          <a:p>
            <a:pPr>
              <a:lnSpc>
                <a:spcPct val="90000"/>
              </a:lnSpc>
              <a:buNone/>
            </a:pPr>
            <a:r>
              <a:rPr lang="en-GB" sz="2000" dirty="0"/>
              <a:t>      Based on the first </a:t>
            </a:r>
            <a:r>
              <a:rPr lang="en-GB" sz="2000" dirty="0" err="1"/>
              <a:t>Hadīth</a:t>
            </a:r>
            <a:r>
              <a:rPr lang="en-GB" sz="2000" dirty="0"/>
              <a:t>, we learn that it is obligatory. However, from the </a:t>
            </a:r>
            <a:r>
              <a:rPr lang="en-GB" sz="2000" dirty="0" err="1"/>
              <a:t>seocnd</a:t>
            </a:r>
            <a:r>
              <a:rPr lang="en-GB" sz="2000" dirty="0"/>
              <a:t> Hadith and the saying of </a:t>
            </a:r>
            <a:r>
              <a:rPr lang="en-GB" sz="2000" dirty="0" err="1"/>
              <a:t>Hadrat</a:t>
            </a:r>
            <a:r>
              <a:rPr lang="en-GB" sz="2000" dirty="0"/>
              <a:t> Ibn Umar, the obligation falls off and the ruling of desirability remains as stated by the jurists.</a:t>
            </a:r>
            <a:endParaRPr lang="ar-SA" sz="2000" dirty="0"/>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Head with Gears">
            <a:extLst>
              <a:ext uri="{FF2B5EF4-FFF2-40B4-BE49-F238E27FC236}">
                <a16:creationId xmlns:a16="http://schemas.microsoft.com/office/drawing/2014/main" xmlns="" id="{EEDA9FF1-2410-4A47-922D-EE444CC1E7C2}"/>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624964" y="2865141"/>
            <a:ext cx="1143455" cy="114345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56331"/>
            <a:ext cx="7886700" cy="1325563"/>
          </a:xfrm>
        </p:spPr>
        <p:txBody>
          <a:bodyPr>
            <a:normAutofit/>
          </a:bodyPr>
          <a:lstStyle/>
          <a:p>
            <a:r>
              <a:rPr lang="en-GB" b="1" dirty="0" err="1"/>
              <a:t>Masaail</a:t>
            </a:r>
            <a:r>
              <a:rPr lang="en-GB" b="1" dirty="0"/>
              <a:t> relating to </a:t>
            </a:r>
            <a:r>
              <a:rPr lang="en-GB" b="1" dirty="0" err="1"/>
              <a:t>Ghusl</a:t>
            </a:r>
            <a:endParaRPr lang="en-GB" b="1" dirty="0"/>
          </a:p>
        </p:txBody>
      </p:sp>
      <p:sp>
        <p:nvSpPr>
          <p:cNvPr id="3" name="Content Placeholder 2"/>
          <p:cNvSpPr>
            <a:spLocks noGrp="1"/>
          </p:cNvSpPr>
          <p:nvPr>
            <p:ph idx="1"/>
          </p:nvPr>
        </p:nvSpPr>
        <p:spPr>
          <a:xfrm>
            <a:off x="241173" y="1579190"/>
            <a:ext cx="8661654" cy="4730130"/>
          </a:xfrm>
        </p:spPr>
        <p:txBody>
          <a:bodyPr>
            <a:noAutofit/>
          </a:bodyPr>
          <a:lstStyle/>
          <a:p>
            <a:pPr algn="ctr">
              <a:buNone/>
            </a:pPr>
            <a:r>
              <a:rPr lang="en-GB" sz="1600" b="1" dirty="0">
                <a:solidFill>
                  <a:srgbClr val="FF0000"/>
                </a:solidFill>
              </a:rPr>
              <a:t>Question:</a:t>
            </a:r>
            <a:r>
              <a:rPr lang="ar-SA" sz="1600" b="1" dirty="0">
                <a:solidFill>
                  <a:srgbClr val="FF0000"/>
                </a:solidFill>
              </a:rPr>
              <a:t> </a:t>
            </a:r>
            <a:r>
              <a:rPr lang="en-GB" sz="1600" dirty="0"/>
              <a:t>A person had conjugal relations with his wife or had a wet-dream. After performing</a:t>
            </a:r>
          </a:p>
          <a:p>
            <a:pPr algn="ctr">
              <a:buNone/>
            </a:pPr>
            <a:r>
              <a:rPr lang="en-GB" sz="1600" dirty="0"/>
              <a:t>Ghusl, the remaining semen emanated. Does he have to repeat his Ghusl? If the same is</a:t>
            </a:r>
          </a:p>
          <a:p>
            <a:pPr algn="ctr">
              <a:buNone/>
            </a:pPr>
            <a:r>
              <a:rPr lang="en-GB" sz="1600" dirty="0"/>
              <a:t>experienced by a woman, what is the ruling?</a:t>
            </a:r>
          </a:p>
          <a:p>
            <a:pPr algn="ctr">
              <a:buNone/>
            </a:pPr>
            <a:r>
              <a:rPr lang="en-GB" sz="1600" b="1" dirty="0">
                <a:solidFill>
                  <a:srgbClr val="FF0000"/>
                </a:solidFill>
              </a:rPr>
              <a:t>    </a:t>
            </a:r>
          </a:p>
          <a:p>
            <a:pPr algn="ctr">
              <a:buNone/>
            </a:pPr>
            <a:r>
              <a:rPr lang="en-GB" sz="1600" b="1" dirty="0">
                <a:solidFill>
                  <a:srgbClr val="FF0000"/>
                </a:solidFill>
              </a:rPr>
              <a:t> Answer: </a:t>
            </a:r>
            <a:r>
              <a:rPr lang="en-GB" sz="1600" dirty="0"/>
              <a:t>A person had conjugal relations with his wife, performed Ghusl and semen emanated</a:t>
            </a:r>
          </a:p>
          <a:p>
            <a:pPr algn="ctr">
              <a:buNone/>
            </a:pPr>
            <a:r>
              <a:rPr lang="en-GB" sz="1600" dirty="0"/>
              <a:t>thereafter. If this happened after he walked quite a bit, after urinating or after sleeping, he does</a:t>
            </a:r>
          </a:p>
          <a:p>
            <a:pPr algn="ctr">
              <a:buNone/>
            </a:pPr>
            <a:r>
              <a:rPr lang="en-GB" sz="1600" dirty="0" smtClean="0"/>
              <a:t>not </a:t>
            </a:r>
            <a:r>
              <a:rPr lang="en-GB" sz="1600" dirty="0"/>
              <a:t>have to repeat his Ghusl. However, if it emanated before walking quite a bit, before urinating</a:t>
            </a:r>
          </a:p>
          <a:p>
            <a:pPr algn="ctr">
              <a:buNone/>
            </a:pPr>
            <a:r>
              <a:rPr lang="en-GB" sz="1600" dirty="0"/>
              <a:t>or before sleeping, then it is necessary for him to repeat his Ghusl according to </a:t>
            </a:r>
            <a:r>
              <a:rPr lang="en-GB" sz="1600" dirty="0" err="1"/>
              <a:t>Imām</a:t>
            </a:r>
            <a:r>
              <a:rPr lang="en-GB" sz="1600" dirty="0"/>
              <a:t> </a:t>
            </a:r>
            <a:r>
              <a:rPr lang="en-GB" sz="1600" dirty="0" err="1"/>
              <a:t>Abū</a:t>
            </a:r>
            <a:r>
              <a:rPr lang="en-GB" sz="1600" dirty="0"/>
              <a:t> </a:t>
            </a:r>
            <a:r>
              <a:rPr lang="en-GB" sz="1600" dirty="0" err="1"/>
              <a:t>Hanīfah</a:t>
            </a:r>
            <a:endParaRPr lang="en-GB" sz="1600" dirty="0"/>
          </a:p>
          <a:p>
            <a:pPr algn="ctr">
              <a:buNone/>
            </a:pPr>
            <a:r>
              <a:rPr lang="en-GB" sz="1600" dirty="0"/>
              <a:t>and </a:t>
            </a:r>
            <a:r>
              <a:rPr lang="en-GB" sz="1600" dirty="0" err="1"/>
              <a:t>Imām</a:t>
            </a:r>
            <a:r>
              <a:rPr lang="en-GB" sz="1600" dirty="0"/>
              <a:t> Muhammad </a:t>
            </a:r>
            <a:r>
              <a:rPr lang="en-GB" sz="1600" i="1" dirty="0" err="1"/>
              <a:t>rahimahumallāh</a:t>
            </a:r>
            <a:r>
              <a:rPr lang="en-GB" sz="1600" i="1" dirty="0"/>
              <a:t>. </a:t>
            </a:r>
            <a:r>
              <a:rPr lang="en-GB" sz="1600" dirty="0" err="1"/>
              <a:t>Imām</a:t>
            </a:r>
            <a:r>
              <a:rPr lang="en-GB" sz="1600" dirty="0"/>
              <a:t> </a:t>
            </a:r>
            <a:r>
              <a:rPr lang="en-GB" sz="1600" dirty="0" err="1"/>
              <a:t>Abū</a:t>
            </a:r>
            <a:r>
              <a:rPr lang="en-GB" sz="1600" dirty="0"/>
              <a:t> </a:t>
            </a:r>
            <a:r>
              <a:rPr lang="en-GB" sz="1600" dirty="0" err="1"/>
              <a:t>Yūsuf</a:t>
            </a:r>
            <a:r>
              <a:rPr lang="en-GB" sz="1600" dirty="0"/>
              <a:t> </a:t>
            </a:r>
            <a:r>
              <a:rPr lang="en-GB" sz="1600" dirty="0" err="1"/>
              <a:t>rahimahullāh</a:t>
            </a:r>
            <a:r>
              <a:rPr lang="en-GB" sz="1600" dirty="0"/>
              <a:t> is of the view that ghusl</a:t>
            </a:r>
          </a:p>
          <a:p>
            <a:pPr algn="ctr">
              <a:buNone/>
            </a:pPr>
            <a:r>
              <a:rPr lang="en-GB" sz="1600" dirty="0"/>
              <a:t>does not have to be repeated. There is leeway to act on the view of </a:t>
            </a:r>
            <a:r>
              <a:rPr lang="en-GB" sz="1600" dirty="0" err="1"/>
              <a:t>Imām</a:t>
            </a:r>
            <a:r>
              <a:rPr lang="en-GB" sz="1600" dirty="0"/>
              <a:t> </a:t>
            </a:r>
            <a:r>
              <a:rPr lang="en-GB" sz="1600" dirty="0" err="1"/>
              <a:t>Abū</a:t>
            </a:r>
            <a:r>
              <a:rPr lang="en-GB" sz="1600" dirty="0"/>
              <a:t> </a:t>
            </a:r>
            <a:r>
              <a:rPr lang="en-GB" sz="1600" dirty="0" err="1"/>
              <a:t>Yūsuf</a:t>
            </a:r>
            <a:r>
              <a:rPr lang="en-GB" sz="1600" dirty="0"/>
              <a:t> </a:t>
            </a:r>
            <a:r>
              <a:rPr lang="en-GB" sz="1600" dirty="0" err="1"/>
              <a:t>rahimahullāh</a:t>
            </a:r>
            <a:endParaRPr lang="en-GB" sz="1600" dirty="0"/>
          </a:p>
          <a:p>
            <a:pPr algn="ctr">
              <a:buNone/>
            </a:pPr>
            <a:r>
              <a:rPr lang="en-GB" sz="1600" dirty="0"/>
              <a:t>at the time of necessity. However, in normal conditions it is necessary to repeat the Ghusl</a:t>
            </a:r>
          </a:p>
          <a:p>
            <a:pPr algn="ctr">
              <a:buNone/>
            </a:pPr>
            <a:r>
              <a:rPr lang="en-GB" sz="1600" dirty="0"/>
              <a:t>because there is more caution in this; and caution in matters related to impurity is preferred.</a:t>
            </a:r>
          </a:p>
          <a:p>
            <a:pPr algn="ctr">
              <a:buNone/>
            </a:pPr>
            <a:r>
              <a:rPr lang="en-GB" sz="1600" dirty="0"/>
              <a:t>    </a:t>
            </a:r>
          </a:p>
          <a:p>
            <a:pPr algn="ctr">
              <a:buNone/>
            </a:pPr>
            <a:r>
              <a:rPr lang="en-GB" sz="1600" dirty="0"/>
              <a:t>If a woman faces this problem and the liquid is hers, the same rule applies. If the liquid which</a:t>
            </a:r>
          </a:p>
          <a:p>
            <a:pPr algn="ctr">
              <a:buNone/>
            </a:pPr>
            <a:r>
              <a:rPr lang="en-GB" sz="1600" dirty="0"/>
              <a:t>emanates from her body is the man’s semen, she does not have to repeat Ghusl. </a:t>
            </a:r>
            <a:r>
              <a:rPr lang="en-GB" sz="1600" dirty="0" err="1"/>
              <a:t>Wudū</a:t>
            </a:r>
            <a:r>
              <a:rPr lang="en-GB" sz="1600" dirty="0"/>
              <a:t>’ will</a:t>
            </a:r>
          </a:p>
          <a:p>
            <a:pPr algn="ctr">
              <a:buNone/>
            </a:pPr>
            <a:r>
              <a:rPr lang="en-GB" sz="1600" dirty="0"/>
              <a:t>suffice.</a:t>
            </a:r>
            <a:endParaRPr lang="en-GB" sz="16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67544" y="1916832"/>
            <a:ext cx="2751871" cy="2760098"/>
          </a:xfrm>
        </p:spPr>
        <p:txBody>
          <a:bodyPr>
            <a:normAutofit/>
          </a:bodyPr>
          <a:lstStyle/>
          <a:p>
            <a:r>
              <a:rPr lang="en-GB" b="1">
                <a:solidFill>
                  <a:srgbClr val="FFFFFF"/>
                </a:solidFill>
              </a:rPr>
              <a:t>Masaail relating to Ghusl</a:t>
            </a:r>
          </a:p>
        </p:txBody>
      </p:sp>
      <p:sp>
        <p:nvSpPr>
          <p:cNvPr id="3" name="Content Placeholder 2"/>
          <p:cNvSpPr>
            <a:spLocks noGrp="1"/>
          </p:cNvSpPr>
          <p:nvPr>
            <p:ph idx="1"/>
          </p:nvPr>
        </p:nvSpPr>
        <p:spPr>
          <a:xfrm>
            <a:off x="4567930" y="116632"/>
            <a:ext cx="3979563" cy="6624736"/>
          </a:xfrm>
        </p:spPr>
        <p:txBody>
          <a:bodyPr anchor="ctr">
            <a:normAutofit/>
          </a:bodyPr>
          <a:lstStyle/>
          <a:p>
            <a:pPr>
              <a:lnSpc>
                <a:spcPct val="90000"/>
              </a:lnSpc>
              <a:buNone/>
            </a:pPr>
            <a:r>
              <a:rPr lang="en-GB" sz="2400" dirty="0">
                <a:solidFill>
                  <a:srgbClr val="000000"/>
                </a:solidFill>
              </a:rPr>
              <a:t>     It is permissible but somewhat disliked to cut one’s nails and to remove hair from the private parts in the state of impurity.</a:t>
            </a:r>
          </a:p>
          <a:p>
            <a:pPr>
              <a:lnSpc>
                <a:spcPct val="90000"/>
              </a:lnSpc>
              <a:buNone/>
            </a:pPr>
            <a:endParaRPr lang="en-GB" sz="2400" dirty="0">
              <a:solidFill>
                <a:srgbClr val="000000"/>
              </a:solidFill>
            </a:endParaRPr>
          </a:p>
          <a:p>
            <a:pPr>
              <a:lnSpc>
                <a:spcPct val="90000"/>
              </a:lnSpc>
              <a:buNone/>
            </a:pPr>
            <a:r>
              <a:rPr lang="en-GB" sz="2400" dirty="0">
                <a:solidFill>
                  <a:srgbClr val="000000"/>
                </a:solidFill>
              </a:rPr>
              <a:t>     If a person missed washing a body part during Ghusl, then they will merely have to wash that part of the body when they come to remember. For example , if a person forgets to wash their ears during Ghusl and remembers once bathing is complete , then he will only have to wash the ears thereafter , even if he dried his entire body.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143" y="9955"/>
            <a:ext cx="5605629" cy="994172"/>
          </a:xfrm>
        </p:spPr>
        <p:txBody>
          <a:bodyPr>
            <a:normAutofit/>
          </a:bodyPr>
          <a:lstStyle/>
          <a:p>
            <a:r>
              <a:rPr lang="en-GB" sz="3850" b="1" dirty="0" err="1"/>
              <a:t>Masaail</a:t>
            </a:r>
            <a:r>
              <a:rPr lang="en-GB" sz="3850" b="1" dirty="0"/>
              <a:t> relating to Ghusl</a:t>
            </a:r>
          </a:p>
        </p:txBody>
      </p:sp>
      <p:sp>
        <p:nvSpPr>
          <p:cNvPr id="3" name="Content Placeholder 2"/>
          <p:cNvSpPr>
            <a:spLocks noGrp="1"/>
          </p:cNvSpPr>
          <p:nvPr>
            <p:ph idx="1"/>
          </p:nvPr>
        </p:nvSpPr>
        <p:spPr>
          <a:xfrm>
            <a:off x="0" y="836712"/>
            <a:ext cx="6090641" cy="6021288"/>
          </a:xfrm>
        </p:spPr>
        <p:txBody>
          <a:bodyPr anchor="ctr">
            <a:normAutofit/>
          </a:bodyPr>
          <a:lstStyle/>
          <a:p>
            <a:pPr algn="ctr">
              <a:lnSpc>
                <a:spcPct val="90000"/>
              </a:lnSpc>
              <a:buNone/>
            </a:pPr>
            <a:r>
              <a:rPr lang="en-GB" sz="2400" b="1" dirty="0">
                <a:solidFill>
                  <a:srgbClr val="FF0000"/>
                </a:solidFill>
              </a:rPr>
              <a:t>Question: </a:t>
            </a:r>
            <a:r>
              <a:rPr lang="en-GB" sz="2400" dirty="0"/>
              <a:t>Is the Ghusl for Jumu’ah </a:t>
            </a:r>
            <a:r>
              <a:rPr lang="en-GB" sz="2400" dirty="0" err="1"/>
              <a:t>Sunnat</a:t>
            </a:r>
            <a:r>
              <a:rPr lang="en-GB" sz="2400" dirty="0"/>
              <a:t> for the Jumu’ah </a:t>
            </a:r>
            <a:r>
              <a:rPr lang="en-GB" sz="2400" dirty="0" err="1"/>
              <a:t>Salaah</a:t>
            </a:r>
            <a:r>
              <a:rPr lang="en-GB" sz="2400" dirty="0"/>
              <a:t> or is it regarded as being a </a:t>
            </a:r>
            <a:r>
              <a:rPr lang="en-GB" sz="2400" dirty="0" err="1"/>
              <a:t>Sunnat</a:t>
            </a:r>
            <a:r>
              <a:rPr lang="en-GB" sz="2400" dirty="0"/>
              <a:t> for the day of Jumu’ah?</a:t>
            </a:r>
          </a:p>
          <a:p>
            <a:pPr algn="ctr">
              <a:lnSpc>
                <a:spcPct val="90000"/>
              </a:lnSpc>
              <a:buNone/>
            </a:pPr>
            <a:endParaRPr lang="en-GB" sz="2400" dirty="0"/>
          </a:p>
          <a:p>
            <a:pPr algn="ctr">
              <a:lnSpc>
                <a:spcPct val="90000"/>
              </a:lnSpc>
              <a:buNone/>
            </a:pPr>
            <a:r>
              <a:rPr lang="en-GB" sz="2400" b="1" dirty="0">
                <a:solidFill>
                  <a:srgbClr val="FF0000"/>
                </a:solidFill>
              </a:rPr>
              <a:t>Answer: </a:t>
            </a:r>
            <a:r>
              <a:rPr lang="en-GB" sz="2400" dirty="0"/>
              <a:t>There are two opinions.</a:t>
            </a:r>
          </a:p>
          <a:p>
            <a:pPr algn="ctr">
              <a:lnSpc>
                <a:spcPct val="90000"/>
              </a:lnSpc>
              <a:buNone/>
            </a:pPr>
            <a:endParaRPr lang="en-GB" sz="2400" dirty="0"/>
          </a:p>
          <a:p>
            <a:pPr algn="ctr">
              <a:lnSpc>
                <a:spcPct val="90000"/>
              </a:lnSpc>
              <a:buNone/>
            </a:pPr>
            <a:r>
              <a:rPr lang="en-GB" sz="2400" dirty="0"/>
              <a:t>1)Imam Abu Yusuf – Ghusl is </a:t>
            </a:r>
            <a:r>
              <a:rPr lang="en-GB" sz="2400" dirty="0" err="1"/>
              <a:t>Sunnat</a:t>
            </a:r>
            <a:r>
              <a:rPr lang="en-GB" sz="2400" dirty="0"/>
              <a:t> for the Jumu’ah </a:t>
            </a:r>
            <a:r>
              <a:rPr lang="en-GB" sz="2400" dirty="0" err="1"/>
              <a:t>Salaah</a:t>
            </a:r>
            <a:r>
              <a:rPr lang="en-GB" sz="2400" dirty="0"/>
              <a:t>.</a:t>
            </a:r>
          </a:p>
          <a:p>
            <a:pPr algn="ctr">
              <a:lnSpc>
                <a:spcPct val="90000"/>
              </a:lnSpc>
              <a:buNone/>
            </a:pPr>
            <a:endParaRPr lang="en-GB" sz="2400" dirty="0"/>
          </a:p>
          <a:p>
            <a:pPr algn="ctr">
              <a:lnSpc>
                <a:spcPct val="90000"/>
              </a:lnSpc>
              <a:buNone/>
            </a:pPr>
            <a:r>
              <a:rPr lang="en-GB" sz="2400" dirty="0"/>
              <a:t>2)Imam Hasan ibn Ziyad - Ghusl is </a:t>
            </a:r>
            <a:r>
              <a:rPr lang="en-GB" sz="2400" dirty="0" err="1"/>
              <a:t>Sunnat</a:t>
            </a:r>
            <a:r>
              <a:rPr lang="en-GB" sz="2400" dirty="0"/>
              <a:t> for </a:t>
            </a:r>
            <a:r>
              <a:rPr lang="en-GB" sz="2400" dirty="0" smtClean="0"/>
              <a:t>the day of </a:t>
            </a:r>
            <a:r>
              <a:rPr lang="en-GB" sz="2400" dirty="0" err="1" smtClean="0"/>
              <a:t>Jumu’ah</a:t>
            </a:r>
            <a:r>
              <a:rPr lang="en-GB" sz="2400" dirty="0" smtClean="0"/>
              <a:t>.</a:t>
            </a:r>
            <a:endParaRPr lang="en-GB" sz="2400" dirty="0"/>
          </a:p>
          <a:p>
            <a:pPr algn="ctr">
              <a:lnSpc>
                <a:spcPct val="90000"/>
              </a:lnSpc>
              <a:buNone/>
            </a:pPr>
            <a:endParaRPr lang="en-GB" sz="2400" dirty="0">
              <a:solidFill>
                <a:srgbClr val="FF0000"/>
              </a:solidFill>
            </a:endParaRPr>
          </a:p>
          <a:p>
            <a:pPr algn="ctr">
              <a:lnSpc>
                <a:spcPct val="90000"/>
              </a:lnSpc>
              <a:buNone/>
            </a:pPr>
            <a:r>
              <a:rPr lang="en-GB" sz="2400" b="1" dirty="0">
                <a:solidFill>
                  <a:srgbClr val="FF0000"/>
                </a:solidFill>
              </a:rPr>
              <a:t>Ruling</a:t>
            </a:r>
            <a:r>
              <a:rPr lang="en-GB" sz="2400" dirty="0">
                <a:solidFill>
                  <a:srgbClr val="FF0000"/>
                </a:solidFill>
              </a:rPr>
              <a:t>: </a:t>
            </a:r>
            <a:r>
              <a:rPr lang="en-GB" sz="2400" dirty="0"/>
              <a:t>Fatwa is given on opinion of Imam Hasan ibn Ziyad for matters of easiness. </a:t>
            </a: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descr="Shower">
            <a:extLst>
              <a:ext uri="{FF2B5EF4-FFF2-40B4-BE49-F238E27FC236}">
                <a16:creationId xmlns:a16="http://schemas.microsoft.com/office/drawing/2014/main" xmlns="" id="{5A5AEE38-A0FA-4448-9396-44DCC7B1877D}"/>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361340" y="2600905"/>
            <a:ext cx="1656189" cy="165618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4567929"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23530" y="1628800"/>
            <a:ext cx="3096342" cy="3456384"/>
          </a:xfrm>
        </p:spPr>
        <p:txBody>
          <a:bodyPr>
            <a:normAutofit/>
          </a:bodyPr>
          <a:lstStyle/>
          <a:p>
            <a:r>
              <a:rPr lang="en-GB" sz="5600" b="1" dirty="0">
                <a:solidFill>
                  <a:srgbClr val="FFFFFF"/>
                </a:solidFill>
              </a:rPr>
              <a:t>Signs of </a:t>
            </a:r>
            <a:r>
              <a:rPr lang="en-GB" sz="5600" b="1" dirty="0" smtClean="0">
                <a:solidFill>
                  <a:srgbClr val="FFFFFF"/>
                </a:solidFill>
              </a:rPr>
              <a:t>becoming </a:t>
            </a:r>
            <a:r>
              <a:rPr lang="en-GB" sz="5600" b="1" dirty="0" err="1">
                <a:solidFill>
                  <a:srgbClr val="FFFFFF"/>
                </a:solidFill>
              </a:rPr>
              <a:t>Baligh</a:t>
            </a:r>
            <a:endParaRPr lang="en-GB" sz="5600" b="1" dirty="0">
              <a:solidFill>
                <a:srgbClr val="FFFFFF"/>
              </a:solidFill>
            </a:endParaRPr>
          </a:p>
        </p:txBody>
      </p:sp>
      <p:sp>
        <p:nvSpPr>
          <p:cNvPr id="3" name="Content Placeholder 2"/>
          <p:cNvSpPr>
            <a:spLocks noGrp="1"/>
          </p:cNvSpPr>
          <p:nvPr>
            <p:ph idx="1"/>
          </p:nvPr>
        </p:nvSpPr>
        <p:spPr>
          <a:xfrm>
            <a:off x="4499992" y="0"/>
            <a:ext cx="4396558" cy="6525344"/>
          </a:xfrm>
        </p:spPr>
        <p:txBody>
          <a:bodyPr anchor="ctr">
            <a:noAutofit/>
          </a:bodyPr>
          <a:lstStyle/>
          <a:p>
            <a:pPr algn="ctr">
              <a:lnSpc>
                <a:spcPct val="90000"/>
              </a:lnSpc>
              <a:buNone/>
            </a:pPr>
            <a:r>
              <a:rPr lang="en-GB" sz="1700" b="1" dirty="0">
                <a:solidFill>
                  <a:srgbClr val="C00000"/>
                </a:solidFill>
              </a:rPr>
              <a:t>The signs of puberty for a boy are:</a:t>
            </a:r>
          </a:p>
          <a:p>
            <a:pPr>
              <a:lnSpc>
                <a:spcPct val="90000"/>
              </a:lnSpc>
              <a:buNone/>
            </a:pPr>
            <a:endParaRPr lang="en-GB" sz="1700" dirty="0">
              <a:solidFill>
                <a:srgbClr val="000000"/>
              </a:solidFill>
            </a:endParaRPr>
          </a:p>
          <a:p>
            <a:pPr>
              <a:lnSpc>
                <a:spcPct val="90000"/>
              </a:lnSpc>
            </a:pPr>
            <a:r>
              <a:rPr lang="en-GB" sz="1700" dirty="0">
                <a:solidFill>
                  <a:srgbClr val="000000"/>
                </a:solidFill>
              </a:rPr>
              <a:t>Wet dream (Nocturnal Emission)</a:t>
            </a:r>
          </a:p>
          <a:p>
            <a:pPr>
              <a:lnSpc>
                <a:spcPct val="90000"/>
              </a:lnSpc>
            </a:pPr>
            <a:r>
              <a:rPr lang="en-GB" sz="1700" dirty="0">
                <a:solidFill>
                  <a:srgbClr val="000000"/>
                </a:solidFill>
              </a:rPr>
              <a:t>Ejaculation</a:t>
            </a:r>
          </a:p>
          <a:p>
            <a:pPr>
              <a:lnSpc>
                <a:spcPct val="90000"/>
              </a:lnSpc>
            </a:pPr>
            <a:r>
              <a:rPr lang="en-GB" sz="1700" dirty="0">
                <a:solidFill>
                  <a:srgbClr val="000000"/>
                </a:solidFill>
              </a:rPr>
              <a:t>If the boy makes a girl pregnant</a:t>
            </a:r>
          </a:p>
          <a:p>
            <a:pPr>
              <a:lnSpc>
                <a:spcPct val="90000"/>
              </a:lnSpc>
              <a:buNone/>
            </a:pPr>
            <a:r>
              <a:rPr lang="en-GB" sz="1700" dirty="0">
                <a:solidFill>
                  <a:srgbClr val="000000"/>
                </a:solidFill>
              </a:rPr>
              <a:t>                        </a:t>
            </a:r>
          </a:p>
          <a:p>
            <a:pPr algn="ctr">
              <a:lnSpc>
                <a:spcPct val="90000"/>
              </a:lnSpc>
              <a:buNone/>
            </a:pPr>
            <a:r>
              <a:rPr lang="en-GB" sz="1700" b="1" dirty="0">
                <a:solidFill>
                  <a:srgbClr val="C00000"/>
                </a:solidFill>
              </a:rPr>
              <a:t>The signs of puberty for a girl are:</a:t>
            </a:r>
          </a:p>
          <a:p>
            <a:pPr>
              <a:lnSpc>
                <a:spcPct val="90000"/>
              </a:lnSpc>
              <a:buNone/>
            </a:pPr>
            <a:endParaRPr lang="en-GB" sz="1700" dirty="0">
              <a:solidFill>
                <a:srgbClr val="000000"/>
              </a:solidFill>
            </a:endParaRPr>
          </a:p>
          <a:p>
            <a:pPr>
              <a:lnSpc>
                <a:spcPct val="90000"/>
              </a:lnSpc>
            </a:pPr>
            <a:r>
              <a:rPr lang="en-GB" sz="1700" dirty="0">
                <a:solidFill>
                  <a:srgbClr val="000000"/>
                </a:solidFill>
              </a:rPr>
              <a:t>Periods</a:t>
            </a:r>
          </a:p>
          <a:p>
            <a:pPr>
              <a:lnSpc>
                <a:spcPct val="90000"/>
              </a:lnSpc>
            </a:pPr>
            <a:r>
              <a:rPr lang="en-GB" sz="1700" dirty="0">
                <a:solidFill>
                  <a:srgbClr val="000000"/>
                </a:solidFill>
              </a:rPr>
              <a:t>Wet dream</a:t>
            </a:r>
          </a:p>
          <a:p>
            <a:pPr>
              <a:lnSpc>
                <a:spcPct val="90000"/>
              </a:lnSpc>
            </a:pPr>
            <a:r>
              <a:rPr lang="en-GB" sz="1700" dirty="0">
                <a:solidFill>
                  <a:srgbClr val="000000"/>
                </a:solidFill>
              </a:rPr>
              <a:t>She falls pregnant   </a:t>
            </a:r>
          </a:p>
          <a:p>
            <a:pPr>
              <a:lnSpc>
                <a:spcPct val="90000"/>
              </a:lnSpc>
              <a:buNone/>
            </a:pPr>
            <a:endParaRPr lang="en-GB" sz="1700" dirty="0">
              <a:solidFill>
                <a:srgbClr val="000000"/>
              </a:solidFill>
            </a:endParaRPr>
          </a:p>
          <a:p>
            <a:pPr algn="ctr">
              <a:lnSpc>
                <a:spcPct val="90000"/>
              </a:lnSpc>
              <a:buNone/>
            </a:pPr>
            <a:r>
              <a:rPr lang="en-GB" sz="1700" dirty="0">
                <a:solidFill>
                  <a:srgbClr val="000000"/>
                </a:solidFill>
              </a:rPr>
              <a:t>If any of the </a:t>
            </a:r>
            <a:r>
              <a:rPr lang="en-GB" sz="1700" b="1" dirty="0">
                <a:solidFill>
                  <a:srgbClr val="C00000"/>
                </a:solidFill>
              </a:rPr>
              <a:t>signs are not found , </a:t>
            </a:r>
            <a:r>
              <a:rPr lang="en-GB" sz="1700" dirty="0">
                <a:solidFill>
                  <a:srgbClr val="000000"/>
                </a:solidFill>
              </a:rPr>
              <a:t>then a boy or girl at the age of </a:t>
            </a:r>
            <a:r>
              <a:rPr lang="en-GB" sz="1700" b="1" dirty="0">
                <a:solidFill>
                  <a:srgbClr val="C00000"/>
                </a:solidFill>
              </a:rPr>
              <a:t>15 (Islamic years ) </a:t>
            </a:r>
            <a:r>
              <a:rPr lang="en-GB" sz="1700" dirty="0">
                <a:solidFill>
                  <a:srgbClr val="000000"/>
                </a:solidFill>
              </a:rPr>
              <a:t>will be automatically </a:t>
            </a:r>
            <a:r>
              <a:rPr lang="en-GB" sz="1700" dirty="0" smtClean="0">
                <a:solidFill>
                  <a:srgbClr val="000000"/>
                </a:solidFill>
              </a:rPr>
              <a:t>considered </a:t>
            </a:r>
            <a:r>
              <a:rPr lang="en-GB" sz="1700" dirty="0">
                <a:solidFill>
                  <a:srgbClr val="000000"/>
                </a:solidFill>
              </a:rPr>
              <a:t>as having reached the age of puberty. </a:t>
            </a:r>
          </a:p>
          <a:p>
            <a:pPr algn="ctr">
              <a:lnSpc>
                <a:spcPct val="90000"/>
              </a:lnSpc>
              <a:buNone/>
            </a:pPr>
            <a:endParaRPr lang="en-GB" sz="1700" dirty="0">
              <a:solidFill>
                <a:srgbClr val="000000"/>
              </a:solidFill>
            </a:endParaRPr>
          </a:p>
          <a:p>
            <a:pPr algn="ctr">
              <a:lnSpc>
                <a:spcPct val="90000"/>
              </a:lnSpc>
              <a:buNone/>
            </a:pPr>
            <a:r>
              <a:rPr lang="en-GB" sz="1700" dirty="0">
                <a:solidFill>
                  <a:srgbClr val="000000"/>
                </a:solidFill>
              </a:rPr>
              <a:t>Another point worth noting is that pubic hair or hair on the armpits is not a sign of puberty for boys. </a:t>
            </a:r>
          </a:p>
          <a:p>
            <a:pPr algn="ctr">
              <a:lnSpc>
                <a:spcPct val="90000"/>
              </a:lnSpc>
              <a:buNone/>
            </a:pPr>
            <a:endParaRPr lang="en-GB" sz="1700" dirty="0">
              <a:solidFill>
                <a:srgbClr val="000000"/>
              </a:solidFill>
            </a:endParaRPr>
          </a:p>
          <a:p>
            <a:pPr algn="ctr">
              <a:lnSpc>
                <a:spcPct val="90000"/>
              </a:lnSpc>
              <a:buNone/>
            </a:pPr>
            <a:r>
              <a:rPr lang="en-GB" sz="1700" dirty="0">
                <a:solidFill>
                  <a:srgbClr val="000000"/>
                </a:solidFill>
              </a:rPr>
              <a:t>According to the Gregorian Calendar this equates to </a:t>
            </a:r>
            <a:r>
              <a:rPr lang="en-GB" sz="1700" b="1" dirty="0">
                <a:solidFill>
                  <a:srgbClr val="C00000"/>
                </a:solidFill>
              </a:rPr>
              <a:t>14 years and 6 months.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a:t>Three types of Fluids</a:t>
            </a:r>
            <a:endParaRPr lang="en-GB" b="1" dirty="0"/>
          </a:p>
        </p:txBody>
      </p:sp>
      <p:sp>
        <p:nvSpPr>
          <p:cNvPr id="3" name="Content Placeholder 2"/>
          <p:cNvSpPr>
            <a:spLocks noGrp="1"/>
          </p:cNvSpPr>
          <p:nvPr>
            <p:ph idx="1"/>
          </p:nvPr>
        </p:nvSpPr>
        <p:spPr>
          <a:xfrm>
            <a:off x="457200" y="1143000"/>
            <a:ext cx="8229600" cy="5715000"/>
          </a:xfrm>
        </p:spPr>
        <p:txBody>
          <a:bodyPr>
            <a:normAutofit fontScale="92500"/>
          </a:bodyPr>
          <a:lstStyle/>
          <a:p>
            <a:pPr algn="ctr">
              <a:buNone/>
            </a:pPr>
            <a:r>
              <a:rPr lang="en-GB" sz="2400" dirty="0"/>
              <a:t>Upon maturing, the body releases different types of fluids</a:t>
            </a:r>
          </a:p>
          <a:p>
            <a:pPr algn="ctr">
              <a:buNone/>
            </a:pPr>
            <a:r>
              <a:rPr lang="en-GB" sz="2400" dirty="0"/>
              <a:t>from the private area. The fluids are as follows:</a:t>
            </a:r>
          </a:p>
          <a:p>
            <a:pPr algn="ctr">
              <a:buNone/>
            </a:pPr>
            <a:endParaRPr lang="en-GB" sz="2400" dirty="0"/>
          </a:p>
          <a:p>
            <a:pPr marL="514350" indent="-514350" algn="ctr">
              <a:buFont typeface="+mj-lt"/>
              <a:buAutoNum type="arabicParenR"/>
            </a:pPr>
            <a:r>
              <a:rPr lang="en-GB" sz="2400" dirty="0"/>
              <a:t>Mani (Semen) is a thick, white fluid. This is released on certain</a:t>
            </a:r>
          </a:p>
          <a:p>
            <a:pPr marL="0" indent="0" algn="ctr">
              <a:buNone/>
            </a:pPr>
            <a:r>
              <a:rPr lang="en-GB" sz="2400" dirty="0"/>
              <a:t>times such as relations with one’s spouse or after having a wet dream. </a:t>
            </a:r>
            <a:r>
              <a:rPr lang="en-GB" sz="2400" b="1" dirty="0">
                <a:solidFill>
                  <a:srgbClr val="FF0000"/>
                </a:solidFill>
              </a:rPr>
              <a:t>Ruling</a:t>
            </a:r>
            <a:r>
              <a:rPr lang="en-GB" sz="2400" dirty="0">
                <a:solidFill>
                  <a:srgbClr val="FF0000"/>
                </a:solidFill>
              </a:rPr>
              <a:t> </a:t>
            </a:r>
            <a:r>
              <a:rPr lang="en-GB" sz="2400" dirty="0"/>
              <a:t>– It is </a:t>
            </a:r>
            <a:r>
              <a:rPr lang="en-GB" sz="2400" dirty="0" err="1"/>
              <a:t>Fardh</a:t>
            </a:r>
            <a:r>
              <a:rPr lang="en-GB" sz="2400" dirty="0"/>
              <a:t> (compulsory) to have a Ghusl thereafter.</a:t>
            </a:r>
          </a:p>
          <a:p>
            <a:pPr marL="514338" indent="-514338" algn="ctr">
              <a:buNone/>
            </a:pPr>
            <a:endParaRPr lang="en-GB" sz="2400" dirty="0"/>
          </a:p>
          <a:p>
            <a:pPr marL="514338" indent="-514338" algn="ctr">
              <a:buNone/>
            </a:pPr>
            <a:r>
              <a:rPr lang="en-GB" sz="2400" dirty="0"/>
              <a:t>2) </a:t>
            </a:r>
            <a:r>
              <a:rPr lang="en-GB" sz="2400" dirty="0" err="1"/>
              <a:t>Madhi</a:t>
            </a:r>
            <a:r>
              <a:rPr lang="en-GB" sz="2400" dirty="0"/>
              <a:t> (Pre – seminal fluid) is a thin, clear liquid which is released</a:t>
            </a:r>
          </a:p>
          <a:p>
            <a:pPr marL="514338" indent="-514338" algn="ctr">
              <a:buNone/>
            </a:pPr>
            <a:r>
              <a:rPr lang="en-GB" sz="2400" dirty="0"/>
              <a:t>during or after arousal. </a:t>
            </a:r>
            <a:r>
              <a:rPr lang="en-GB" sz="2400" b="1" dirty="0">
                <a:solidFill>
                  <a:srgbClr val="FF0000"/>
                </a:solidFill>
              </a:rPr>
              <a:t>Ruling</a:t>
            </a:r>
            <a:r>
              <a:rPr lang="en-GB" sz="2400" dirty="0"/>
              <a:t> – The releasing of such a fluid will</a:t>
            </a:r>
          </a:p>
          <a:p>
            <a:pPr marL="514338" indent="-514338" algn="ctr">
              <a:buNone/>
            </a:pPr>
            <a:r>
              <a:rPr lang="en-GB" sz="2400" dirty="0"/>
              <a:t>invalidate Wudu.</a:t>
            </a:r>
          </a:p>
          <a:p>
            <a:pPr marL="514338" indent="-514338" algn="ctr">
              <a:buNone/>
            </a:pPr>
            <a:endParaRPr lang="en-GB" sz="2400" dirty="0"/>
          </a:p>
          <a:p>
            <a:pPr marL="514338" indent="-514338" algn="ctr">
              <a:buNone/>
            </a:pPr>
            <a:r>
              <a:rPr lang="en-GB" sz="2400" dirty="0"/>
              <a:t>3) Wadi is a thick, murky, white liquid that resembles Mani (semen) in</a:t>
            </a:r>
          </a:p>
          <a:p>
            <a:pPr marL="514338" indent="-514338" algn="ctr">
              <a:buNone/>
            </a:pPr>
            <a:r>
              <a:rPr lang="en-GB" sz="2400" dirty="0" err="1"/>
              <a:t>thicknes</a:t>
            </a:r>
            <a:r>
              <a:rPr lang="en-GB" sz="2400" dirty="0"/>
              <a:t> but not in murkiness. It comes out before or after urination. </a:t>
            </a:r>
          </a:p>
          <a:p>
            <a:pPr marL="514338" indent="-514338" algn="ctr">
              <a:buNone/>
            </a:pPr>
            <a:r>
              <a:rPr lang="en-GB" sz="2400" b="1" dirty="0">
                <a:solidFill>
                  <a:srgbClr val="FF0000"/>
                </a:solidFill>
              </a:rPr>
              <a:t>Ruling </a:t>
            </a:r>
            <a:r>
              <a:rPr lang="en-GB" sz="2400" dirty="0"/>
              <a:t>– The releasing of such fluid will also invalidate Wudu.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xmlns="" id="{C0661BA7-8C21-0942-8C2F-E54D8F8FF74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521" y="-99392"/>
            <a:ext cx="9354787" cy="7056784"/>
          </a:xfrm>
          <a:prstGeom prst="rect">
            <a:avLst/>
          </a:prstGeom>
        </p:spPr>
      </p:pic>
    </p:spTree>
    <p:extLst>
      <p:ext uri="{BB962C8B-B14F-4D97-AF65-F5344CB8AC3E}">
        <p14:creationId xmlns:p14="http://schemas.microsoft.com/office/powerpoint/2010/main" xmlns="" val="1686260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47"/>
            <a:ext cx="8229600" cy="1143000"/>
          </a:xfrm>
        </p:spPr>
        <p:txBody>
          <a:bodyPr/>
          <a:lstStyle/>
          <a:p>
            <a:r>
              <a:rPr lang="en-GB" b="1" dirty="0" err="1"/>
              <a:t>Wudu</a:t>
            </a:r>
            <a:endParaRPr lang="en-GB" b="1" dirty="0"/>
          </a:p>
        </p:txBody>
      </p:sp>
      <p:sp>
        <p:nvSpPr>
          <p:cNvPr id="3" name="Content Placeholder 2"/>
          <p:cNvSpPr>
            <a:spLocks noGrp="1"/>
          </p:cNvSpPr>
          <p:nvPr>
            <p:ph idx="1"/>
          </p:nvPr>
        </p:nvSpPr>
        <p:spPr>
          <a:xfrm>
            <a:off x="457200" y="980728"/>
            <a:ext cx="8229600" cy="6048672"/>
          </a:xfrm>
        </p:spPr>
        <p:txBody>
          <a:bodyPr>
            <a:normAutofit fontScale="70000" lnSpcReduction="20000"/>
          </a:bodyPr>
          <a:lstStyle/>
          <a:p>
            <a:pPr>
              <a:buNone/>
            </a:pPr>
            <a:r>
              <a:rPr lang="en-GB" dirty="0"/>
              <a:t>Literal meaning: To </a:t>
            </a:r>
            <a:r>
              <a:rPr lang="en-GB" b="1" dirty="0"/>
              <a:t>purify</a:t>
            </a:r>
            <a:r>
              <a:rPr lang="en-GB" dirty="0"/>
              <a:t> oneself .</a:t>
            </a:r>
          </a:p>
          <a:p>
            <a:pPr>
              <a:buNone/>
            </a:pPr>
            <a:r>
              <a:rPr lang="en-GB" dirty="0"/>
              <a:t>Sharan Meaning: To </a:t>
            </a:r>
            <a:r>
              <a:rPr lang="en-GB" b="1" dirty="0"/>
              <a:t>wash and to wipe </a:t>
            </a:r>
            <a:r>
              <a:rPr lang="en-GB" dirty="0"/>
              <a:t>over specific parts of</a:t>
            </a:r>
          </a:p>
          <a:p>
            <a:pPr>
              <a:buNone/>
            </a:pPr>
            <a:r>
              <a:rPr lang="en-GB" dirty="0"/>
              <a:t>the body.</a:t>
            </a:r>
          </a:p>
          <a:p>
            <a:pPr>
              <a:buNone/>
            </a:pPr>
            <a:endParaRPr lang="en-GB" dirty="0"/>
          </a:p>
          <a:p>
            <a:pPr algn="ctr">
              <a:buNone/>
            </a:pPr>
            <a:r>
              <a:rPr lang="en-GB" b="1" dirty="0">
                <a:solidFill>
                  <a:srgbClr val="C00000"/>
                </a:solidFill>
              </a:rPr>
              <a:t>There are four compulsory acts in Wudu:</a:t>
            </a:r>
          </a:p>
          <a:p>
            <a:pPr algn="ctr">
              <a:buNone/>
            </a:pPr>
            <a:endParaRPr lang="en-GB" b="1" dirty="0"/>
          </a:p>
          <a:p>
            <a:pPr marL="514338" indent="-514338">
              <a:buAutoNum type="arabicParenR"/>
            </a:pPr>
            <a:r>
              <a:rPr lang="en-GB" dirty="0"/>
              <a:t>To wash the entire face once.</a:t>
            </a:r>
          </a:p>
          <a:p>
            <a:pPr marL="514338" indent="-514338">
              <a:buAutoNum type="arabicParenR"/>
            </a:pPr>
            <a:endParaRPr lang="en-GB" dirty="0"/>
          </a:p>
          <a:p>
            <a:pPr marL="514338" indent="-514338">
              <a:buNone/>
            </a:pPr>
            <a:r>
              <a:rPr lang="en-GB" dirty="0"/>
              <a:t>        It is obligatory to wash the outer part of a thick beard, within the limits of the face. It is </a:t>
            </a:r>
            <a:r>
              <a:rPr lang="en-GB" dirty="0" err="1"/>
              <a:t>Sunnah</a:t>
            </a:r>
            <a:r>
              <a:rPr lang="en-GB" dirty="0"/>
              <a:t> to wash the part of a beard that falls beyond the limits of the face and also </a:t>
            </a:r>
            <a:r>
              <a:rPr lang="en-GB" dirty="0" err="1"/>
              <a:t>Sunnah</a:t>
            </a:r>
            <a:r>
              <a:rPr lang="en-GB" dirty="0"/>
              <a:t> to pass a wetted hand through the beard. It is not called upon to get water to all the hair of a thick beard, nor through to the skin under it, because of the difficulty entailed.</a:t>
            </a:r>
          </a:p>
          <a:p>
            <a:pPr marL="514338" indent="-514338">
              <a:buNone/>
            </a:pPr>
            <a:endParaRPr lang="en-GB" dirty="0"/>
          </a:p>
          <a:p>
            <a:pPr marL="514338" indent="-514338">
              <a:buNone/>
            </a:pPr>
            <a:r>
              <a:rPr lang="en-GB" dirty="0"/>
              <a:t>      Ruling for Eyebrows and Moustache is same as beard.</a:t>
            </a:r>
          </a:p>
          <a:p>
            <a:pPr marL="514338" indent="-514338">
              <a:buNone/>
            </a:pPr>
            <a:endParaRPr lang="en-GB" dirty="0"/>
          </a:p>
          <a:p>
            <a:pPr marL="514338" indent="-514338">
              <a:buNone/>
            </a:pPr>
            <a:r>
              <a:rPr lang="en-GB" dirty="0"/>
              <a:t>      Area between eyes and nose must also be washed.</a:t>
            </a:r>
          </a:p>
          <a:p>
            <a:pPr marL="514338" indent="-514338">
              <a:buNone/>
            </a:pPr>
            <a:endParaRPr lang="en-GB" dirty="0"/>
          </a:p>
          <a:p>
            <a:pPr marL="514338" indent="-514338">
              <a:buNone/>
            </a:pPr>
            <a:endParaRPr lang="en-GB" dirty="0"/>
          </a:p>
          <a:p>
            <a:pPr marL="514338" indent="-514338">
              <a:buNone/>
            </a:pPr>
            <a:endParaRPr lang="en-GB" dirty="0"/>
          </a:p>
          <a:p>
            <a:pPr>
              <a:buNone/>
            </a:pP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Compulsory acts in </a:t>
            </a:r>
            <a:r>
              <a:rPr lang="en-GB" b="1" dirty="0" err="1"/>
              <a:t>Wudu</a:t>
            </a:r>
            <a:endParaRPr lang="en-GB" b="1" dirty="0"/>
          </a:p>
        </p:txBody>
      </p:sp>
      <p:sp>
        <p:nvSpPr>
          <p:cNvPr id="3" name="Content Placeholder 2"/>
          <p:cNvSpPr>
            <a:spLocks noGrp="1"/>
          </p:cNvSpPr>
          <p:nvPr>
            <p:ph idx="1"/>
          </p:nvPr>
        </p:nvSpPr>
        <p:spPr>
          <a:xfrm>
            <a:off x="457200" y="1356495"/>
            <a:ext cx="8229600" cy="5501202"/>
          </a:xfrm>
        </p:spPr>
        <p:txBody>
          <a:bodyPr>
            <a:normAutofit fontScale="92500" lnSpcReduction="10000"/>
          </a:bodyPr>
          <a:lstStyle/>
          <a:p>
            <a:pPr>
              <a:buNone/>
            </a:pPr>
            <a:r>
              <a:rPr lang="en-GB" sz="2800" dirty="0"/>
              <a:t>2)To wash </a:t>
            </a:r>
            <a:r>
              <a:rPr lang="en-GB" sz="2800" dirty="0" err="1"/>
              <a:t>boths</a:t>
            </a:r>
            <a:r>
              <a:rPr lang="en-GB" sz="2800" dirty="0"/>
              <a:t> hand </a:t>
            </a:r>
            <a:r>
              <a:rPr lang="en-GB" sz="2800" dirty="0" err="1"/>
              <a:t>upto</a:t>
            </a:r>
            <a:r>
              <a:rPr lang="en-GB" sz="2800" dirty="0"/>
              <a:t> and including the elbows once. </a:t>
            </a:r>
          </a:p>
          <a:p>
            <a:pPr>
              <a:buNone/>
            </a:pPr>
            <a:endParaRPr lang="en-GB" sz="2800" dirty="0"/>
          </a:p>
          <a:p>
            <a:pPr>
              <a:buNone/>
            </a:pPr>
            <a:r>
              <a:rPr lang="en-GB" sz="2800" dirty="0"/>
              <a:t>The elbow must be washed too.</a:t>
            </a:r>
          </a:p>
          <a:p>
            <a:pPr>
              <a:buNone/>
            </a:pPr>
            <a:endParaRPr lang="en-GB" sz="2800" dirty="0"/>
          </a:p>
          <a:p>
            <a:pPr>
              <a:buNone/>
            </a:pPr>
            <a:r>
              <a:rPr lang="en-GB" sz="2800" dirty="0"/>
              <a:t>Someone has an extra finger, this must also be</a:t>
            </a:r>
          </a:p>
          <a:p>
            <a:pPr>
              <a:buNone/>
            </a:pPr>
            <a:r>
              <a:rPr lang="en-GB" sz="2800" dirty="0"/>
              <a:t>washed. </a:t>
            </a:r>
          </a:p>
          <a:p>
            <a:pPr>
              <a:buNone/>
            </a:pPr>
            <a:endParaRPr lang="en-GB" sz="2800" dirty="0"/>
          </a:p>
          <a:p>
            <a:pPr>
              <a:buNone/>
            </a:pPr>
            <a:r>
              <a:rPr lang="en-GB" sz="2800" dirty="0"/>
              <a:t>If Rings etc are so loose that water will reach under them</a:t>
            </a:r>
          </a:p>
          <a:p>
            <a:pPr>
              <a:buNone/>
            </a:pPr>
            <a:r>
              <a:rPr lang="en-GB" sz="2800" dirty="0"/>
              <a:t>without having to remove them, it is still Mustahab to</a:t>
            </a:r>
          </a:p>
          <a:p>
            <a:pPr>
              <a:buNone/>
            </a:pPr>
            <a:r>
              <a:rPr lang="en-GB" sz="2800" dirty="0"/>
              <a:t>remove them. If they are so tight that there is a possibility</a:t>
            </a:r>
          </a:p>
          <a:p>
            <a:pPr>
              <a:buNone/>
            </a:pPr>
            <a:r>
              <a:rPr lang="en-GB" sz="2800" dirty="0"/>
              <a:t>of water not reaching under them, then it will be necessary</a:t>
            </a:r>
          </a:p>
          <a:p>
            <a:pPr>
              <a:buNone/>
            </a:pPr>
            <a:r>
              <a:rPr lang="en-GB" sz="2800" dirty="0"/>
              <a:t>and </a:t>
            </a:r>
            <a:r>
              <a:rPr lang="en-GB" sz="2800" dirty="0" err="1"/>
              <a:t>Wajib</a:t>
            </a:r>
            <a:r>
              <a:rPr lang="en-GB" sz="2800" dirty="0"/>
              <a:t> to remove them.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a:t>Compulsory acts in </a:t>
            </a:r>
            <a:r>
              <a:rPr lang="en-GB" b="1" dirty="0" err="1"/>
              <a:t>Wudu</a:t>
            </a:r>
            <a:endParaRPr lang="en-GB" b="1" dirty="0"/>
          </a:p>
        </p:txBody>
      </p:sp>
      <p:sp>
        <p:nvSpPr>
          <p:cNvPr id="3" name="Content Placeholder 2"/>
          <p:cNvSpPr>
            <a:spLocks noGrp="1"/>
          </p:cNvSpPr>
          <p:nvPr>
            <p:ph idx="1"/>
          </p:nvPr>
        </p:nvSpPr>
        <p:spPr>
          <a:xfrm>
            <a:off x="107504" y="1175792"/>
            <a:ext cx="8928992" cy="5565576"/>
          </a:xfrm>
        </p:spPr>
        <p:txBody>
          <a:bodyPr>
            <a:normAutofit/>
          </a:bodyPr>
          <a:lstStyle/>
          <a:p>
            <a:pPr>
              <a:buNone/>
            </a:pPr>
            <a:r>
              <a:rPr lang="en-GB" dirty="0"/>
              <a:t>3) To make </a:t>
            </a:r>
            <a:r>
              <a:rPr lang="en-GB" dirty="0" err="1"/>
              <a:t>Masah</a:t>
            </a:r>
            <a:r>
              <a:rPr lang="en-GB" dirty="0"/>
              <a:t> of one–</a:t>
            </a:r>
            <a:r>
              <a:rPr lang="en-GB" dirty="0" err="1"/>
              <a:t>qaurter</a:t>
            </a:r>
            <a:r>
              <a:rPr lang="en-GB" dirty="0"/>
              <a:t> of the head once.</a:t>
            </a:r>
          </a:p>
          <a:p>
            <a:pPr>
              <a:buNone/>
            </a:pPr>
            <a:r>
              <a:rPr lang="en-GB" dirty="0" err="1"/>
              <a:t>Masah</a:t>
            </a:r>
            <a:r>
              <a:rPr lang="en-GB" dirty="0"/>
              <a:t> means to pass over a wet hand.</a:t>
            </a:r>
          </a:p>
          <a:p>
            <a:pPr>
              <a:buNone/>
            </a:pPr>
            <a:endParaRPr lang="en-GB" dirty="0"/>
          </a:p>
          <a:p>
            <a:pPr>
              <a:buNone/>
            </a:pPr>
            <a:r>
              <a:rPr lang="en-GB" dirty="0"/>
              <a:t>At least 3 fingers must be used to do the </a:t>
            </a:r>
            <a:r>
              <a:rPr lang="en-GB" dirty="0" err="1"/>
              <a:t>Masah</a:t>
            </a:r>
            <a:r>
              <a:rPr lang="en-GB" dirty="0"/>
              <a:t>.</a:t>
            </a:r>
          </a:p>
          <a:p>
            <a:pPr>
              <a:buNone/>
            </a:pPr>
            <a:endParaRPr lang="en-GB" dirty="0"/>
          </a:p>
          <a:p>
            <a:pPr>
              <a:buNone/>
            </a:pPr>
            <a:r>
              <a:rPr lang="en-GB" dirty="0"/>
              <a:t>If less than three fingers , </a:t>
            </a:r>
            <a:r>
              <a:rPr lang="en-GB" dirty="0" err="1"/>
              <a:t>Masah</a:t>
            </a:r>
            <a:r>
              <a:rPr lang="en-GB" dirty="0"/>
              <a:t> will not be done. </a:t>
            </a:r>
          </a:p>
          <a:p>
            <a:pPr>
              <a:buNone/>
            </a:pPr>
            <a:endParaRPr lang="en-GB" dirty="0"/>
          </a:p>
          <a:p>
            <a:pPr>
              <a:buNone/>
            </a:pPr>
            <a:r>
              <a:rPr lang="en-GB" dirty="0"/>
              <a:t>4)To wash both the feet up to and including the ankles  once.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err="1">
                <a:solidFill>
                  <a:schemeClr val="bg1"/>
                </a:solidFill>
              </a:rPr>
              <a:t>Sunnah</a:t>
            </a:r>
            <a:r>
              <a:rPr lang="en-GB" b="1" i="1" dirty="0">
                <a:solidFill>
                  <a:schemeClr val="bg1"/>
                </a:solidFill>
              </a:rPr>
              <a:t> method of </a:t>
            </a:r>
            <a:r>
              <a:rPr lang="en-GB" b="1" i="1" dirty="0" err="1">
                <a:solidFill>
                  <a:schemeClr val="bg1"/>
                </a:solidFill>
              </a:rPr>
              <a:t>Wudu</a:t>
            </a:r>
            <a:endParaRPr lang="en-GB" b="1" i="1" dirty="0">
              <a:solidFill>
                <a:schemeClr val="bg1"/>
              </a:solidFill>
            </a:endParaRPr>
          </a:p>
        </p:txBody>
      </p:sp>
      <p:sp>
        <p:nvSpPr>
          <p:cNvPr id="3" name="Content Placeholder 2"/>
          <p:cNvSpPr>
            <a:spLocks noGrp="1"/>
          </p:cNvSpPr>
          <p:nvPr>
            <p:ph idx="1"/>
          </p:nvPr>
        </p:nvSpPr>
        <p:spPr>
          <a:xfrm>
            <a:off x="457200" y="1166018"/>
            <a:ext cx="8229600" cy="4525963"/>
          </a:xfrm>
        </p:spPr>
        <p:txBody>
          <a:bodyPr/>
          <a:lstStyle/>
          <a:p>
            <a:pPr>
              <a:buNone/>
            </a:pPr>
            <a:r>
              <a:rPr lang="en-GB" dirty="0"/>
              <a:t>      </a:t>
            </a:r>
          </a:p>
          <a:p>
            <a:pPr>
              <a:buNone/>
            </a:pPr>
            <a:r>
              <a:rPr lang="en-GB" sz="6600" dirty="0"/>
              <a:t>   </a:t>
            </a:r>
          </a:p>
          <a:p>
            <a:pPr algn="ctr">
              <a:buNone/>
            </a:pPr>
            <a:r>
              <a:rPr lang="en-GB" sz="6600" b="1" dirty="0">
                <a:solidFill>
                  <a:schemeClr val="bg1"/>
                </a:solidFill>
              </a:rPr>
              <a:t>Lets do it practically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GB" b="1">
                <a:solidFill>
                  <a:srgbClr val="FFFFFF"/>
                </a:solidFill>
              </a:rPr>
              <a:t>Factors that break Wudu</a:t>
            </a:r>
          </a:p>
        </p:txBody>
      </p:sp>
      <p:graphicFrame>
        <p:nvGraphicFramePr>
          <p:cNvPr id="5" name="Content Placeholder 2">
            <a:extLst>
              <a:ext uri="{FF2B5EF4-FFF2-40B4-BE49-F238E27FC236}">
                <a16:creationId xmlns:a16="http://schemas.microsoft.com/office/drawing/2014/main" xmlns="" id="{8E1865C4-C0C8-48C1-A621-2C8B4AAE1462}"/>
              </a:ext>
            </a:extLst>
          </p:cNvPr>
          <p:cNvGraphicFramePr>
            <a:graphicFrameLocks noGrp="1"/>
          </p:cNvGraphicFramePr>
          <p:nvPr>
            <p:ph idx="1"/>
            <p:extLst>
              <p:ext uri="{D42A27DB-BD31-4B8C-83A1-F6EECF244321}">
                <p14:modId xmlns:p14="http://schemas.microsoft.com/office/powerpoint/2010/main" xmlns="" val="662012929"/>
              </p:ext>
            </p:extLst>
          </p:nvPr>
        </p:nvGraphicFramePr>
        <p:xfrm>
          <a:off x="3895725" y="260648"/>
          <a:ext cx="4885203"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GB" b="1">
                <a:solidFill>
                  <a:schemeClr val="accent1"/>
                </a:solidFill>
              </a:rPr>
              <a:t>Masaail relating to Wudu</a:t>
            </a:r>
          </a:p>
        </p:txBody>
      </p:sp>
      <p:sp>
        <p:nvSpPr>
          <p:cNvPr id="3" name="Content Placeholder 2"/>
          <p:cNvSpPr>
            <a:spLocks noGrp="1"/>
          </p:cNvSpPr>
          <p:nvPr>
            <p:ph idx="1"/>
          </p:nvPr>
        </p:nvSpPr>
        <p:spPr>
          <a:xfrm>
            <a:off x="3732023" y="320040"/>
            <a:ext cx="4783327" cy="6217920"/>
          </a:xfrm>
        </p:spPr>
        <p:txBody>
          <a:bodyPr anchor="ctr">
            <a:normAutofit lnSpcReduction="10000"/>
          </a:bodyPr>
          <a:lstStyle/>
          <a:p>
            <a:pPr algn="ctr">
              <a:lnSpc>
                <a:spcPct val="90000"/>
              </a:lnSpc>
              <a:buNone/>
            </a:pPr>
            <a:r>
              <a:rPr lang="en-GB" sz="1500" dirty="0"/>
              <a:t>      </a:t>
            </a:r>
            <a:r>
              <a:rPr lang="en-GB" sz="1800" b="1" dirty="0">
                <a:solidFill>
                  <a:srgbClr val="FF0000"/>
                </a:solidFill>
              </a:rPr>
              <a:t>Question: </a:t>
            </a:r>
            <a:r>
              <a:rPr lang="en-GB" sz="1800" dirty="0"/>
              <a:t>What is the ruling with regard to a person who wants to take help from another for performing </a:t>
            </a:r>
            <a:r>
              <a:rPr lang="en-GB" sz="1800" dirty="0" err="1"/>
              <a:t>wudū</a:t>
            </a:r>
            <a:r>
              <a:rPr lang="en-GB" sz="1800" dirty="0"/>
              <a:t>’? For example, he asks him to pour the water or to wash his hands and feet for him.</a:t>
            </a:r>
          </a:p>
          <a:p>
            <a:pPr algn="ctr">
              <a:lnSpc>
                <a:spcPct val="90000"/>
              </a:lnSpc>
              <a:buNone/>
            </a:pPr>
            <a:endParaRPr lang="en-GB" sz="1800" dirty="0"/>
          </a:p>
          <a:p>
            <a:pPr algn="ctr">
              <a:lnSpc>
                <a:spcPct val="90000"/>
              </a:lnSpc>
              <a:buNone/>
            </a:pPr>
            <a:r>
              <a:rPr lang="en-GB" sz="1800" b="1" dirty="0">
                <a:solidFill>
                  <a:srgbClr val="FF0000"/>
                </a:solidFill>
              </a:rPr>
              <a:t>      Answer: </a:t>
            </a:r>
            <a:r>
              <a:rPr lang="en-GB" sz="1800" dirty="0"/>
              <a:t>A person may help another to perform </a:t>
            </a:r>
            <a:r>
              <a:rPr lang="en-GB" sz="1800" dirty="0" err="1"/>
              <a:t>wudū</a:t>
            </a:r>
            <a:r>
              <a:rPr lang="en-GB" sz="1800" dirty="0"/>
              <a:t>’ as long as it is to the extent of pouring water for him, but if he asks the person to wash his hands and feet for him without a valid reason, then it is </a:t>
            </a:r>
            <a:r>
              <a:rPr lang="en-GB" sz="1800" dirty="0" err="1"/>
              <a:t>makrūh</a:t>
            </a:r>
            <a:r>
              <a:rPr lang="en-GB" sz="1800" dirty="0"/>
              <a:t>.</a:t>
            </a:r>
          </a:p>
          <a:p>
            <a:pPr algn="ctr">
              <a:lnSpc>
                <a:spcPct val="90000"/>
              </a:lnSpc>
              <a:buNone/>
            </a:pPr>
            <a:r>
              <a:rPr lang="en-GB" sz="1800" dirty="0"/>
              <a:t>      There are three types of extending help:</a:t>
            </a:r>
          </a:p>
          <a:p>
            <a:pPr algn="ctr">
              <a:lnSpc>
                <a:spcPct val="90000"/>
              </a:lnSpc>
              <a:buNone/>
            </a:pPr>
            <a:endParaRPr lang="en-GB" sz="1800" dirty="0"/>
          </a:p>
          <a:p>
            <a:pPr algn="ctr">
              <a:lnSpc>
                <a:spcPct val="90000"/>
              </a:lnSpc>
              <a:buNone/>
            </a:pPr>
            <a:r>
              <a:rPr lang="en-GB" sz="1800" dirty="0"/>
              <a:t>    (1) Asking the person to bring water for you. This is permissible. </a:t>
            </a:r>
          </a:p>
          <a:p>
            <a:pPr algn="ctr">
              <a:lnSpc>
                <a:spcPct val="90000"/>
              </a:lnSpc>
              <a:buNone/>
            </a:pPr>
            <a:endParaRPr lang="en-GB" sz="1800" dirty="0"/>
          </a:p>
          <a:p>
            <a:pPr algn="ctr">
              <a:lnSpc>
                <a:spcPct val="90000"/>
              </a:lnSpc>
              <a:buNone/>
            </a:pPr>
            <a:r>
              <a:rPr lang="en-GB" sz="1800" dirty="0"/>
              <a:t>    (2) Asking the person to pour the water for you. It is not the best thing to do unless the person has a valid reason. </a:t>
            </a:r>
          </a:p>
          <a:p>
            <a:pPr algn="ctr">
              <a:lnSpc>
                <a:spcPct val="90000"/>
              </a:lnSpc>
              <a:buNone/>
            </a:pPr>
            <a:endParaRPr lang="en-GB" sz="1800" dirty="0"/>
          </a:p>
          <a:p>
            <a:pPr algn="ctr">
              <a:lnSpc>
                <a:spcPct val="90000"/>
              </a:lnSpc>
              <a:buNone/>
            </a:pPr>
            <a:r>
              <a:rPr lang="en-GB" sz="1800" dirty="0"/>
              <a:t>    (3) Asking the person to pour the water and to wash the limbs. This is </a:t>
            </a:r>
            <a:r>
              <a:rPr lang="en-GB" sz="1800" dirty="0" err="1"/>
              <a:t>makrūh</a:t>
            </a:r>
            <a:r>
              <a:rPr lang="en-GB" sz="1800" dirty="0"/>
              <a:t> if there is no valid reason.</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1"/>
            <a:ext cx="8229600" cy="1143000"/>
          </a:xfrm>
        </p:spPr>
        <p:txBody>
          <a:bodyPr/>
          <a:lstStyle/>
          <a:p>
            <a:r>
              <a:rPr lang="en-GB" b="1" dirty="0" err="1"/>
              <a:t>Masaail</a:t>
            </a:r>
            <a:r>
              <a:rPr lang="en-GB" b="1" dirty="0"/>
              <a:t> relating to </a:t>
            </a:r>
            <a:r>
              <a:rPr lang="en-GB" b="1" dirty="0" err="1"/>
              <a:t>Wudu</a:t>
            </a:r>
            <a:endParaRPr lang="en-GB" b="1" dirty="0"/>
          </a:p>
        </p:txBody>
      </p:sp>
      <p:sp>
        <p:nvSpPr>
          <p:cNvPr id="3" name="Content Placeholder 2"/>
          <p:cNvSpPr>
            <a:spLocks noGrp="1"/>
          </p:cNvSpPr>
          <p:nvPr>
            <p:ph idx="1"/>
          </p:nvPr>
        </p:nvSpPr>
        <p:spPr>
          <a:xfrm>
            <a:off x="0" y="930424"/>
            <a:ext cx="9144000" cy="5927576"/>
          </a:xfrm>
        </p:spPr>
        <p:txBody>
          <a:bodyPr>
            <a:normAutofit fontScale="92500" lnSpcReduction="20000"/>
          </a:bodyPr>
          <a:lstStyle/>
          <a:p>
            <a:pPr>
              <a:buNone/>
            </a:pPr>
            <a:r>
              <a:rPr lang="en-GB" dirty="0"/>
              <a:t>    </a:t>
            </a:r>
            <a:r>
              <a:rPr lang="en-GB" b="1" dirty="0">
                <a:solidFill>
                  <a:srgbClr val="FF0000"/>
                </a:solidFill>
              </a:rPr>
              <a:t>Question: </a:t>
            </a:r>
            <a:r>
              <a:rPr lang="en-GB" dirty="0"/>
              <a:t>Is it permissible to perform </a:t>
            </a:r>
            <a:r>
              <a:rPr lang="en-GB" dirty="0" err="1"/>
              <a:t>wudū</a:t>
            </a:r>
            <a:r>
              <a:rPr lang="en-GB" dirty="0"/>
              <a:t>’ while wearing contact lenses? </a:t>
            </a:r>
          </a:p>
          <a:p>
            <a:pPr>
              <a:buNone/>
            </a:pPr>
            <a:endParaRPr lang="en-GB" dirty="0"/>
          </a:p>
          <a:p>
            <a:pPr>
              <a:buNone/>
            </a:pPr>
            <a:r>
              <a:rPr lang="en-GB" dirty="0"/>
              <a:t>    </a:t>
            </a:r>
            <a:r>
              <a:rPr lang="en-GB" b="1" dirty="0">
                <a:solidFill>
                  <a:srgbClr val="FF0000"/>
                </a:solidFill>
              </a:rPr>
              <a:t>Answer: </a:t>
            </a:r>
            <a:r>
              <a:rPr lang="en-GB" dirty="0"/>
              <a:t>It is permissible to perform </a:t>
            </a:r>
            <a:r>
              <a:rPr lang="en-GB" dirty="0" err="1"/>
              <a:t>wudū</a:t>
            </a:r>
            <a:r>
              <a:rPr lang="en-GB" dirty="0"/>
              <a:t>’ while wearing contact lenses because it is not essential to wash the inner part of the eyes when performing </a:t>
            </a:r>
            <a:r>
              <a:rPr lang="en-GB" dirty="0" err="1"/>
              <a:t>wudū</a:t>
            </a:r>
            <a:r>
              <a:rPr lang="en-GB" dirty="0"/>
              <a:t>’ or ghusl.</a:t>
            </a:r>
          </a:p>
          <a:p>
            <a:pPr>
              <a:buNone/>
            </a:pPr>
            <a:endParaRPr lang="en-GB" dirty="0"/>
          </a:p>
          <a:p>
            <a:pPr>
              <a:buNone/>
            </a:pPr>
            <a:r>
              <a:rPr lang="en-GB" dirty="0"/>
              <a:t>     However, it is not permissible to shut the eyes so tight when performing </a:t>
            </a:r>
            <a:r>
              <a:rPr lang="en-GB" dirty="0" err="1"/>
              <a:t>wudū</a:t>
            </a:r>
            <a:r>
              <a:rPr lang="en-GB" dirty="0"/>
              <a:t>’ that the corners of the eyes remain dry. It is necessary to wash the corners.</a:t>
            </a:r>
          </a:p>
          <a:p>
            <a:pPr>
              <a:buNone/>
            </a:pPr>
            <a:endParaRPr lang="ar-SA" dirty="0"/>
          </a:p>
          <a:p>
            <a:pPr algn="ctr">
              <a:buNone/>
            </a:pPr>
            <a:r>
              <a:rPr lang="en-GB" i="1" dirty="0"/>
              <a:t>Al-</a:t>
            </a:r>
            <a:r>
              <a:rPr lang="en-GB" i="1" dirty="0" err="1"/>
              <a:t>Fatāwā</a:t>
            </a:r>
            <a:r>
              <a:rPr lang="en-GB" i="1" dirty="0"/>
              <a:t> al-</a:t>
            </a:r>
            <a:r>
              <a:rPr lang="en-GB" i="1" dirty="0" err="1"/>
              <a:t>Hindīyyah</a:t>
            </a:r>
            <a:r>
              <a:rPr lang="en-GB" i="1" dirty="0"/>
              <a:t>:</a:t>
            </a:r>
            <a:endParaRPr lang="en-GB" dirty="0"/>
          </a:p>
          <a:p>
            <a:pPr algn="ctr">
              <a:buNone/>
            </a:pPr>
            <a:r>
              <a:rPr lang="ar-SA" dirty="0"/>
              <a:t>ولا يَجب إيصال الماء إلَي داخل العينين كذا في محيط السرخسي</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GB" b="1">
                <a:solidFill>
                  <a:srgbClr val="FFFFFF"/>
                </a:solidFill>
              </a:rPr>
              <a:t>Masah on wounds</a:t>
            </a:r>
          </a:p>
        </p:txBody>
      </p:sp>
      <p:graphicFrame>
        <p:nvGraphicFramePr>
          <p:cNvPr id="7" name="Content Placeholder 2">
            <a:extLst>
              <a:ext uri="{FF2B5EF4-FFF2-40B4-BE49-F238E27FC236}">
                <a16:creationId xmlns:a16="http://schemas.microsoft.com/office/drawing/2014/main" xmlns="" id="{5E073F2C-154A-4BBB-98D4-1859E1D3BA15}"/>
              </a:ext>
            </a:extLst>
          </p:cNvPr>
          <p:cNvGraphicFramePr>
            <a:graphicFrameLocks noGrp="1"/>
          </p:cNvGraphicFramePr>
          <p:nvPr>
            <p:ph idx="1"/>
            <p:extLst>
              <p:ext uri="{D42A27DB-BD31-4B8C-83A1-F6EECF244321}">
                <p14:modId xmlns:p14="http://schemas.microsoft.com/office/powerpoint/2010/main" xmlns="" val="2165720416"/>
              </p:ext>
            </p:extLst>
          </p:nvPr>
        </p:nvGraphicFramePr>
        <p:xfrm>
          <a:off x="3648828" y="0"/>
          <a:ext cx="5387668" cy="6813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computer&#10;&#10;Description automatically generated">
            <a:extLst>
              <a:ext uri="{FF2B5EF4-FFF2-40B4-BE49-F238E27FC236}">
                <a16:creationId xmlns:a16="http://schemas.microsoft.com/office/drawing/2014/main" xmlns="" id="{681B3250-0E3F-C24C-A116-F4F6EE411B0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520" y="-99393"/>
            <a:ext cx="9361040" cy="7061501"/>
          </a:xfrm>
          <a:prstGeom prst="rect">
            <a:avLst/>
          </a:prstGeom>
        </p:spPr>
      </p:pic>
    </p:spTree>
    <p:extLst>
      <p:ext uri="{BB962C8B-B14F-4D97-AF65-F5344CB8AC3E}">
        <p14:creationId xmlns:p14="http://schemas.microsoft.com/office/powerpoint/2010/main" xmlns="" val="2393810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GB" b="1" dirty="0" err="1">
                <a:solidFill>
                  <a:schemeClr val="accent1"/>
                </a:solidFill>
              </a:rPr>
              <a:t>Masaail</a:t>
            </a:r>
            <a:r>
              <a:rPr lang="en-GB" b="1" dirty="0">
                <a:solidFill>
                  <a:schemeClr val="accent1"/>
                </a:solidFill>
              </a:rPr>
              <a:t> relating to Wudu</a:t>
            </a:r>
          </a:p>
        </p:txBody>
      </p:sp>
      <p:sp>
        <p:nvSpPr>
          <p:cNvPr id="3" name="Content Placeholder 2"/>
          <p:cNvSpPr>
            <a:spLocks noGrp="1"/>
          </p:cNvSpPr>
          <p:nvPr>
            <p:ph idx="1"/>
          </p:nvPr>
        </p:nvSpPr>
        <p:spPr>
          <a:xfrm>
            <a:off x="2987824" y="476672"/>
            <a:ext cx="5976665" cy="6061288"/>
          </a:xfrm>
        </p:spPr>
        <p:txBody>
          <a:bodyPr anchor="ctr">
            <a:normAutofit/>
          </a:bodyPr>
          <a:lstStyle/>
          <a:p>
            <a:pPr lvl="1" algn="ctr">
              <a:lnSpc>
                <a:spcPct val="90000"/>
              </a:lnSpc>
              <a:buNone/>
            </a:pPr>
            <a:r>
              <a:rPr lang="en-GB" sz="1600" b="1" dirty="0">
                <a:solidFill>
                  <a:srgbClr val="FF0000"/>
                </a:solidFill>
              </a:rPr>
              <a:t>Question:  </a:t>
            </a:r>
            <a:r>
              <a:rPr lang="en-GB" sz="1600" dirty="0"/>
              <a:t>If a bathroom has a high pan toilet with</a:t>
            </a:r>
          </a:p>
          <a:p>
            <a:pPr lvl="1" algn="ctr">
              <a:lnSpc>
                <a:spcPct val="90000"/>
              </a:lnSpc>
              <a:buNone/>
            </a:pPr>
            <a:r>
              <a:rPr lang="en-GB" sz="1600" dirty="0"/>
              <a:t>a lid, can the various </a:t>
            </a:r>
            <a:r>
              <a:rPr lang="en-GB" sz="1600" dirty="0" err="1"/>
              <a:t>du‛ā’s</a:t>
            </a:r>
            <a:r>
              <a:rPr lang="en-GB" sz="1600" dirty="0"/>
              <a:t> for </a:t>
            </a:r>
            <a:r>
              <a:rPr lang="en-GB" sz="1600" dirty="0" err="1"/>
              <a:t>wudū</a:t>
            </a:r>
            <a:r>
              <a:rPr lang="en-GB" sz="1600" dirty="0"/>
              <a:t>’ and so on</a:t>
            </a:r>
          </a:p>
          <a:p>
            <a:pPr lvl="1" algn="ctr">
              <a:lnSpc>
                <a:spcPct val="90000"/>
              </a:lnSpc>
              <a:buNone/>
            </a:pPr>
            <a:r>
              <a:rPr lang="en-GB" sz="1600" dirty="0"/>
              <a:t>be read there?</a:t>
            </a:r>
          </a:p>
          <a:p>
            <a:pPr lvl="1" algn="ctr">
              <a:lnSpc>
                <a:spcPct val="90000"/>
              </a:lnSpc>
              <a:buNone/>
            </a:pPr>
            <a:endParaRPr lang="en-GB" sz="1600" dirty="0"/>
          </a:p>
          <a:p>
            <a:pPr lvl="1" algn="ctr">
              <a:lnSpc>
                <a:spcPct val="90000"/>
              </a:lnSpc>
              <a:buNone/>
            </a:pPr>
            <a:r>
              <a:rPr lang="en-GB" sz="1600" b="1" dirty="0">
                <a:solidFill>
                  <a:srgbClr val="FF0000"/>
                </a:solidFill>
              </a:rPr>
              <a:t>Answer: </a:t>
            </a:r>
            <a:r>
              <a:rPr lang="en-GB" sz="1600" dirty="0"/>
              <a:t>A bathroom is generally not clean. Therefore, like</a:t>
            </a:r>
          </a:p>
          <a:p>
            <a:pPr lvl="1" algn="ctr">
              <a:lnSpc>
                <a:spcPct val="90000"/>
              </a:lnSpc>
              <a:buNone/>
            </a:pPr>
            <a:r>
              <a:rPr lang="en-GB" sz="1600" dirty="0"/>
              <a:t>the toilet, when entering a bathroom, a person must enter</a:t>
            </a:r>
          </a:p>
          <a:p>
            <a:pPr lvl="1" algn="ctr">
              <a:lnSpc>
                <a:spcPct val="90000"/>
              </a:lnSpc>
              <a:buNone/>
            </a:pPr>
            <a:r>
              <a:rPr lang="en-GB" sz="1600" dirty="0"/>
              <a:t>with the left foot and exit with the right foot. It is </a:t>
            </a:r>
            <a:r>
              <a:rPr lang="en-GB" sz="1600" dirty="0" err="1"/>
              <a:t>masnūn</a:t>
            </a:r>
            <a:endParaRPr lang="en-GB" sz="1600" dirty="0"/>
          </a:p>
          <a:p>
            <a:pPr lvl="1" algn="ctr">
              <a:lnSpc>
                <a:spcPct val="90000"/>
              </a:lnSpc>
              <a:buNone/>
            </a:pPr>
            <a:r>
              <a:rPr lang="en-GB" sz="1600" dirty="0"/>
              <a:t>to read </a:t>
            </a:r>
            <a:r>
              <a:rPr lang="en-GB" sz="1600" dirty="0" err="1"/>
              <a:t>Bismillāh</a:t>
            </a:r>
            <a:r>
              <a:rPr lang="en-GB" sz="1600" dirty="0"/>
              <a:t> before a ghusl</a:t>
            </a:r>
            <a:r>
              <a:rPr lang="en-GB" sz="1600" i="1" dirty="0"/>
              <a:t>, </a:t>
            </a:r>
            <a:r>
              <a:rPr lang="en-GB" sz="1600" dirty="0"/>
              <a:t>but it must be read before</a:t>
            </a:r>
          </a:p>
          <a:p>
            <a:pPr lvl="1" algn="ctr">
              <a:lnSpc>
                <a:spcPct val="90000"/>
              </a:lnSpc>
              <a:buNone/>
            </a:pPr>
            <a:r>
              <a:rPr lang="en-GB" sz="1600" dirty="0"/>
              <a:t>entering the bathroom. When he completes and exits the</a:t>
            </a:r>
          </a:p>
          <a:p>
            <a:pPr lvl="1" algn="ctr">
              <a:lnSpc>
                <a:spcPct val="90000"/>
              </a:lnSpc>
              <a:buNone/>
            </a:pPr>
            <a:r>
              <a:rPr lang="en-GB" sz="1600" dirty="0"/>
              <a:t>bathroom, he must read the </a:t>
            </a:r>
            <a:r>
              <a:rPr lang="en-GB" sz="1600" dirty="0" err="1"/>
              <a:t>du‛ā</a:t>
            </a:r>
            <a:r>
              <a:rPr lang="en-GB" sz="1600" dirty="0"/>
              <a:t>’ which is read after</a:t>
            </a:r>
          </a:p>
          <a:p>
            <a:pPr lvl="1" algn="ctr">
              <a:lnSpc>
                <a:spcPct val="90000"/>
              </a:lnSpc>
              <a:buNone/>
            </a:pPr>
            <a:r>
              <a:rPr lang="en-GB" sz="1600" dirty="0"/>
              <a:t>performing </a:t>
            </a:r>
            <a:r>
              <a:rPr lang="en-GB" sz="1600" dirty="0" err="1"/>
              <a:t>wudū</a:t>
            </a:r>
            <a:r>
              <a:rPr lang="en-GB" sz="1600" dirty="0"/>
              <a:t>’.</a:t>
            </a:r>
          </a:p>
          <a:p>
            <a:pPr lvl="1" algn="ctr">
              <a:lnSpc>
                <a:spcPct val="90000"/>
              </a:lnSpc>
              <a:buNone/>
            </a:pPr>
            <a:endParaRPr lang="en-GB" sz="1600" dirty="0"/>
          </a:p>
          <a:p>
            <a:pPr lvl="1" algn="ctr">
              <a:lnSpc>
                <a:spcPct val="90000"/>
              </a:lnSpc>
              <a:buNone/>
            </a:pPr>
            <a:r>
              <a:rPr lang="en-GB" sz="1600" dirty="0"/>
              <a:t>If the toilet pan in the bathroom is covered and due</a:t>
            </a:r>
          </a:p>
          <a:p>
            <a:pPr lvl="1" algn="ctr">
              <a:lnSpc>
                <a:spcPct val="90000"/>
              </a:lnSpc>
              <a:buNone/>
            </a:pPr>
            <a:r>
              <a:rPr lang="en-GB" sz="1600" dirty="0"/>
              <a:t>importance is given to the cleanliness of the place, a</a:t>
            </a:r>
          </a:p>
          <a:p>
            <a:pPr lvl="1" algn="ctr">
              <a:lnSpc>
                <a:spcPct val="90000"/>
              </a:lnSpc>
              <a:buNone/>
            </a:pPr>
            <a:r>
              <a:rPr lang="en-GB" sz="1600" dirty="0"/>
              <a:t>person may read </a:t>
            </a:r>
            <a:r>
              <a:rPr lang="en-GB" sz="1600" dirty="0" err="1"/>
              <a:t>Bismillāh</a:t>
            </a:r>
            <a:r>
              <a:rPr lang="en-GB" sz="1600" dirty="0"/>
              <a:t> and other </a:t>
            </a:r>
            <a:r>
              <a:rPr lang="en-GB" sz="1600" dirty="0" err="1"/>
              <a:t>du‛ā’s</a:t>
            </a:r>
            <a:r>
              <a:rPr lang="en-GB" sz="1600" dirty="0"/>
              <a:t> while</a:t>
            </a:r>
          </a:p>
          <a:p>
            <a:pPr lvl="1" algn="ctr">
              <a:lnSpc>
                <a:spcPct val="90000"/>
              </a:lnSpc>
              <a:buNone/>
            </a:pPr>
            <a:r>
              <a:rPr lang="en-GB" sz="1600" dirty="0"/>
              <a:t>performing  </a:t>
            </a:r>
            <a:r>
              <a:rPr lang="en-GB" sz="1600" dirty="0" err="1"/>
              <a:t>Wudū</a:t>
            </a:r>
            <a:r>
              <a:rPr lang="en-GB" sz="1600" dirty="0"/>
              <a:t>’.</a:t>
            </a:r>
          </a:p>
        </p:txBody>
      </p:sp>
      <p:cxnSp>
        <p:nvCxnSpPr>
          <p:cNvPr id="12"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a:solidFill>
                  <a:schemeClr val="tx2"/>
                </a:solidFill>
              </a:rPr>
              <a:t>Using a towel after </a:t>
            </a:r>
            <a:r>
              <a:rPr lang="en-GB" b="1" dirty="0" err="1">
                <a:solidFill>
                  <a:schemeClr val="tx2"/>
                </a:solidFill>
              </a:rPr>
              <a:t>Wudu</a:t>
            </a:r>
            <a:endParaRPr lang="en-GB" b="1" dirty="0">
              <a:solidFill>
                <a:schemeClr val="tx2"/>
              </a:solidFill>
            </a:endParaRPr>
          </a:p>
        </p:txBody>
      </p:sp>
      <p:sp>
        <p:nvSpPr>
          <p:cNvPr id="3" name="Content Placeholder 2"/>
          <p:cNvSpPr>
            <a:spLocks noGrp="1"/>
          </p:cNvSpPr>
          <p:nvPr>
            <p:ph idx="1"/>
          </p:nvPr>
        </p:nvSpPr>
        <p:spPr>
          <a:xfrm>
            <a:off x="1124" y="966428"/>
            <a:ext cx="9142876" cy="5891572"/>
          </a:xfrm>
        </p:spPr>
        <p:txBody>
          <a:bodyPr>
            <a:normAutofit lnSpcReduction="10000"/>
          </a:bodyPr>
          <a:lstStyle/>
          <a:p>
            <a:pPr algn="ctr">
              <a:buNone/>
            </a:pPr>
            <a:r>
              <a:rPr lang="en-GB" b="1" dirty="0">
                <a:solidFill>
                  <a:srgbClr val="FF0000"/>
                </a:solidFill>
              </a:rPr>
              <a:t>Question: </a:t>
            </a:r>
            <a:r>
              <a:rPr lang="en-GB" dirty="0"/>
              <a:t>Is it permissible to disperse water from the hands and wipe them with a towel after completing </a:t>
            </a:r>
            <a:r>
              <a:rPr lang="en-GB" dirty="0" err="1"/>
              <a:t>Wudū</a:t>
            </a:r>
            <a:r>
              <a:rPr lang="en-GB" dirty="0"/>
              <a:t>’? </a:t>
            </a:r>
          </a:p>
          <a:p>
            <a:pPr algn="ctr">
              <a:buNone/>
            </a:pPr>
            <a:endParaRPr lang="en-GB" dirty="0"/>
          </a:p>
          <a:p>
            <a:pPr algn="ctr">
              <a:buNone/>
            </a:pPr>
            <a:r>
              <a:rPr lang="en-GB" b="1" dirty="0">
                <a:solidFill>
                  <a:srgbClr val="FF0000"/>
                </a:solidFill>
              </a:rPr>
              <a:t>Answer: </a:t>
            </a:r>
            <a:r>
              <a:rPr lang="en-GB" dirty="0"/>
              <a:t>It is permissible to disperse water from the hands and to use a towel after </a:t>
            </a:r>
            <a:r>
              <a:rPr lang="en-GB" dirty="0" err="1"/>
              <a:t>Wudū</a:t>
            </a:r>
            <a:r>
              <a:rPr lang="en-GB" dirty="0"/>
              <a:t>.</a:t>
            </a:r>
          </a:p>
          <a:p>
            <a:pPr algn="ctr">
              <a:buNone/>
            </a:pPr>
            <a:endParaRPr lang="en-GB" dirty="0"/>
          </a:p>
          <a:p>
            <a:pPr algn="ctr">
              <a:buNone/>
            </a:pPr>
            <a:r>
              <a:rPr lang="ar-SA" dirty="0"/>
              <a:t>عَنْ عَائِشَةَ، قَالَتْ كَانَ لِرَسُولِ اللَّهِ صلى الله عليه وسلم خِرْقَةٌ يُنَشِّفُ بِهَا بَعْدَ الْوُضُوءِ</a:t>
            </a:r>
            <a:endParaRPr lang="en-GB" dirty="0"/>
          </a:p>
          <a:p>
            <a:pPr algn="ctr">
              <a:buNone/>
            </a:pPr>
            <a:r>
              <a:rPr lang="en-GB" dirty="0"/>
              <a:t>   ‛</a:t>
            </a:r>
            <a:r>
              <a:rPr lang="en-GB" dirty="0" err="1"/>
              <a:t>Ā’ishah</a:t>
            </a:r>
            <a:r>
              <a:rPr lang="en-GB" dirty="0"/>
              <a:t> </a:t>
            </a:r>
            <a:r>
              <a:rPr lang="en-GB" dirty="0" err="1"/>
              <a:t>radiyallāhu</a:t>
            </a:r>
            <a:r>
              <a:rPr lang="en-GB" dirty="0"/>
              <a:t> ‛</a:t>
            </a:r>
            <a:r>
              <a:rPr lang="en-GB" dirty="0" err="1"/>
              <a:t>anhā</a:t>
            </a:r>
            <a:r>
              <a:rPr lang="en-GB" dirty="0"/>
              <a:t> said: </a:t>
            </a:r>
            <a:r>
              <a:rPr lang="en-GB" dirty="0" err="1"/>
              <a:t>Rasūlullāh</a:t>
            </a:r>
            <a:r>
              <a:rPr lang="en-GB" dirty="0"/>
              <a:t> </a:t>
            </a:r>
            <a:r>
              <a:rPr lang="en-GB" dirty="0" err="1"/>
              <a:t>sallallāhu</a:t>
            </a:r>
            <a:r>
              <a:rPr lang="en-GB" dirty="0"/>
              <a:t> ‛</a:t>
            </a:r>
            <a:r>
              <a:rPr lang="en-GB" dirty="0" err="1"/>
              <a:t>alayhi</a:t>
            </a:r>
            <a:r>
              <a:rPr lang="en-GB" dirty="0"/>
              <a:t> </a:t>
            </a:r>
            <a:r>
              <a:rPr lang="en-GB" dirty="0" err="1"/>
              <a:t>wa</a:t>
            </a:r>
            <a:r>
              <a:rPr lang="en-GB" dirty="0"/>
              <a:t> </a:t>
            </a:r>
            <a:r>
              <a:rPr lang="en-GB" dirty="0" err="1"/>
              <a:t>sallam</a:t>
            </a:r>
            <a:r>
              <a:rPr lang="en-GB" dirty="0"/>
              <a:t> had a piece of cloth which he used to wipe himself with after </a:t>
            </a:r>
            <a:r>
              <a:rPr lang="en-GB" dirty="0" err="1"/>
              <a:t>Wudū</a:t>
            </a:r>
            <a:r>
              <a:rPr lang="en-GB" dirty="0"/>
              <a:t>. (</a:t>
            </a:r>
            <a:r>
              <a:rPr lang="en-GB" dirty="0" err="1"/>
              <a:t>Tirmidhi</a:t>
            </a:r>
            <a:r>
              <a:rPr lang="en-GB" dirty="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GB" sz="3700" b="1">
                <a:solidFill>
                  <a:srgbClr val="FFFFFF"/>
                </a:solidFill>
              </a:rPr>
              <a:t>Toothpaste instead of a Miswak</a:t>
            </a:r>
          </a:p>
        </p:txBody>
      </p:sp>
      <p:graphicFrame>
        <p:nvGraphicFramePr>
          <p:cNvPr id="5" name="Content Placeholder 2">
            <a:extLst>
              <a:ext uri="{FF2B5EF4-FFF2-40B4-BE49-F238E27FC236}">
                <a16:creationId xmlns:a16="http://schemas.microsoft.com/office/drawing/2014/main" xmlns="" id="{294955F0-7B52-495D-AE06-BDD773BDB3D7}"/>
              </a:ext>
            </a:extLst>
          </p:cNvPr>
          <p:cNvGraphicFramePr>
            <a:graphicFrameLocks noGrp="1"/>
          </p:cNvGraphicFramePr>
          <p:nvPr>
            <p:ph idx="1"/>
            <p:extLst>
              <p:ext uri="{D42A27DB-BD31-4B8C-83A1-F6EECF244321}">
                <p14:modId xmlns:p14="http://schemas.microsoft.com/office/powerpoint/2010/main" xmlns="" val="527703583"/>
              </p:ext>
            </p:extLst>
          </p:nvPr>
        </p:nvGraphicFramePr>
        <p:xfrm>
          <a:off x="3895725" y="116632"/>
          <a:ext cx="4885203"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GB" sz="6000" b="1" dirty="0">
                <a:solidFill>
                  <a:srgbClr val="FFFFFF"/>
                </a:solidFill>
              </a:rPr>
              <a:t>Blood in Saliva</a:t>
            </a:r>
          </a:p>
        </p:txBody>
      </p:sp>
      <p:graphicFrame>
        <p:nvGraphicFramePr>
          <p:cNvPr id="5" name="Content Placeholder 2">
            <a:extLst>
              <a:ext uri="{FF2B5EF4-FFF2-40B4-BE49-F238E27FC236}">
                <a16:creationId xmlns:a16="http://schemas.microsoft.com/office/drawing/2014/main" xmlns="" id="{E7971AD8-6DCD-4366-AFD5-6DD16656EEC2}"/>
              </a:ext>
            </a:extLst>
          </p:cNvPr>
          <p:cNvGraphicFramePr>
            <a:graphicFrameLocks noGrp="1"/>
          </p:cNvGraphicFramePr>
          <p:nvPr>
            <p:ph idx="1"/>
            <p:extLst>
              <p:ext uri="{D42A27DB-BD31-4B8C-83A1-F6EECF244321}">
                <p14:modId xmlns:p14="http://schemas.microsoft.com/office/powerpoint/2010/main" xmlns="" val="1655384303"/>
              </p:ext>
            </p:extLst>
          </p:nvPr>
        </p:nvGraphicFramePr>
        <p:xfrm>
          <a:off x="3837828" y="116632"/>
          <a:ext cx="5198668"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34840" y="-2"/>
            <a:ext cx="4709160"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4584" y="1641023"/>
            <a:ext cx="6759789" cy="647669"/>
          </a:xfrm>
        </p:spPr>
        <p:txBody>
          <a:bodyPr anchor="b">
            <a:normAutofit/>
          </a:bodyPr>
          <a:lstStyle/>
          <a:p>
            <a:r>
              <a:rPr lang="en-GB" sz="3500" b="1" dirty="0" err="1"/>
              <a:t>Masah</a:t>
            </a:r>
            <a:r>
              <a:rPr lang="en-GB" sz="3500" b="1" dirty="0"/>
              <a:t> on normal socks</a:t>
            </a:r>
          </a:p>
        </p:txBody>
      </p:sp>
      <p:sp>
        <p:nvSpPr>
          <p:cNvPr id="3" name="Content Placeholder 2"/>
          <p:cNvSpPr>
            <a:spLocks noGrp="1"/>
          </p:cNvSpPr>
          <p:nvPr>
            <p:ph idx="1"/>
          </p:nvPr>
        </p:nvSpPr>
        <p:spPr>
          <a:xfrm>
            <a:off x="395536" y="2420888"/>
            <a:ext cx="8640960" cy="4954950"/>
          </a:xfrm>
        </p:spPr>
        <p:txBody>
          <a:bodyPr>
            <a:normAutofit fontScale="92500"/>
          </a:bodyPr>
          <a:lstStyle/>
          <a:p>
            <a:pPr>
              <a:buNone/>
            </a:pPr>
            <a:r>
              <a:rPr lang="en-GB" sz="2400" dirty="0" err="1"/>
              <a:t>Masah</a:t>
            </a:r>
            <a:r>
              <a:rPr lang="en-GB" sz="2400" dirty="0"/>
              <a:t> on socks which are made of cloth, wool or cotton is </a:t>
            </a:r>
            <a:r>
              <a:rPr lang="en-GB" sz="2400" b="1" dirty="0"/>
              <a:t>unanimously</a:t>
            </a:r>
          </a:p>
          <a:p>
            <a:pPr>
              <a:buNone/>
            </a:pPr>
            <a:r>
              <a:rPr lang="en-GB" sz="2400" b="1" dirty="0"/>
              <a:t>impermissible </a:t>
            </a:r>
            <a:r>
              <a:rPr lang="en-GB" sz="2400" dirty="0"/>
              <a:t>according to all the </a:t>
            </a:r>
            <a:r>
              <a:rPr lang="en-GB" sz="2400" b="1" dirty="0"/>
              <a:t>four </a:t>
            </a:r>
            <a:r>
              <a:rPr lang="en-GB" sz="2400" b="1" dirty="0" err="1"/>
              <a:t>Imāms</a:t>
            </a:r>
            <a:r>
              <a:rPr lang="en-GB" sz="2400" dirty="0"/>
              <a:t>. Imam </a:t>
            </a:r>
            <a:r>
              <a:rPr lang="en-GB" sz="2400" dirty="0" err="1"/>
              <a:t>Nawawi</a:t>
            </a:r>
            <a:r>
              <a:rPr lang="en-GB" sz="2400" dirty="0"/>
              <a:t> </a:t>
            </a:r>
            <a:r>
              <a:rPr lang="en-GB" sz="2400" dirty="0" err="1"/>
              <a:t>AshShafiee</a:t>
            </a:r>
            <a:endParaRPr lang="en-GB" sz="2400" dirty="0"/>
          </a:p>
          <a:p>
            <a:pPr>
              <a:buNone/>
            </a:pPr>
            <a:r>
              <a:rPr lang="en-GB" sz="2400" dirty="0"/>
              <a:t>RA mentions: The correct opinion of our </a:t>
            </a:r>
            <a:r>
              <a:rPr lang="en-GB" sz="2400" dirty="0" err="1"/>
              <a:t>mazhab</a:t>
            </a:r>
            <a:r>
              <a:rPr lang="en-GB" sz="2400" dirty="0"/>
              <a:t> is if socks are thick and</a:t>
            </a:r>
          </a:p>
          <a:p>
            <a:pPr>
              <a:buNone/>
            </a:pPr>
            <a:r>
              <a:rPr lang="en-GB" sz="2400" dirty="0"/>
              <a:t>if it is possible to continuously walk in them then one can wipe over them</a:t>
            </a:r>
          </a:p>
          <a:p>
            <a:pPr>
              <a:buNone/>
            </a:pPr>
            <a:r>
              <a:rPr lang="en-GB" sz="2400" dirty="0"/>
              <a:t>otherwise it is impermissible. (</a:t>
            </a:r>
            <a:r>
              <a:rPr lang="ar-SA" sz="2400" dirty="0"/>
              <a:t>المجموع شرح </a:t>
            </a:r>
            <a:r>
              <a:rPr lang="ar-SA" sz="2400" dirty="0" err="1"/>
              <a:t>المھذب</a:t>
            </a:r>
            <a:r>
              <a:rPr lang="en-GB" sz="2400" dirty="0"/>
              <a:t>)</a:t>
            </a:r>
          </a:p>
          <a:p>
            <a:pPr>
              <a:buNone/>
            </a:pPr>
            <a:r>
              <a:rPr lang="en-GB" sz="2400" dirty="0"/>
              <a:t>     </a:t>
            </a:r>
          </a:p>
          <a:p>
            <a:pPr>
              <a:buNone/>
            </a:pPr>
            <a:r>
              <a:rPr lang="en-GB" sz="2400" dirty="0"/>
              <a:t>A concession has been given for men and women whether travellers or at</a:t>
            </a:r>
          </a:p>
          <a:p>
            <a:pPr>
              <a:buNone/>
            </a:pPr>
            <a:r>
              <a:rPr lang="en-GB" sz="2400" dirty="0"/>
              <a:t>home for them to wipe over socks whose inner and outer is made of</a:t>
            </a:r>
          </a:p>
          <a:p>
            <a:pPr>
              <a:buNone/>
            </a:pPr>
            <a:r>
              <a:rPr lang="en-GB" sz="2400" dirty="0"/>
              <a:t>skin/leather. ‎(</a:t>
            </a:r>
            <a:r>
              <a:rPr lang="ar-SA" sz="2400" dirty="0" err="1"/>
              <a:t>کتاب</a:t>
            </a:r>
            <a:r>
              <a:rPr lang="ar-SA" sz="2400" dirty="0"/>
              <a:t> المختصر </a:t>
            </a:r>
            <a:r>
              <a:rPr lang="ar-SA" sz="2400" dirty="0" err="1"/>
              <a:t>فی</a:t>
            </a:r>
            <a:r>
              <a:rPr lang="ar-SA" sz="2400" dirty="0"/>
              <a:t> </a:t>
            </a:r>
            <a:r>
              <a:rPr lang="ar-SA" sz="2400" dirty="0" err="1"/>
              <a:t>الفقہ</a:t>
            </a:r>
            <a:r>
              <a:rPr lang="ar-SA" sz="2400" dirty="0"/>
              <a:t> </a:t>
            </a:r>
            <a:r>
              <a:rPr lang="ar-SA" sz="2400" dirty="0" err="1"/>
              <a:t>المالکی</a:t>
            </a:r>
            <a:r>
              <a:rPr lang="en-GB" sz="2400" dirty="0"/>
              <a:t>)</a:t>
            </a: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2745" y="2316480"/>
            <a:ext cx="61722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GB" sz="5700" b="1" dirty="0">
                <a:solidFill>
                  <a:srgbClr val="FFFFFF"/>
                </a:solidFill>
              </a:rPr>
              <a:t>Thick socks</a:t>
            </a:r>
          </a:p>
        </p:txBody>
      </p:sp>
      <p:sp>
        <p:nvSpPr>
          <p:cNvPr id="4" name="Content Placeholder 3">
            <a:extLst>
              <a:ext uri="{FF2B5EF4-FFF2-40B4-BE49-F238E27FC236}">
                <a16:creationId xmlns:a16="http://schemas.microsoft.com/office/drawing/2014/main" xmlns="" id="{C65F88C4-6E06-E64C-9245-A7BF03206C9D}"/>
              </a:ext>
            </a:extLst>
          </p:cNvPr>
          <p:cNvSpPr>
            <a:spLocks noGrp="1"/>
          </p:cNvSpPr>
          <p:nvPr>
            <p:ph idx="1"/>
          </p:nvPr>
        </p:nvSpPr>
        <p:spPr>
          <a:xfrm>
            <a:off x="49857" y="2420888"/>
            <a:ext cx="9094143" cy="4536504"/>
          </a:xfrm>
        </p:spPr>
        <p:txBody>
          <a:bodyPr>
            <a:noAutofit/>
          </a:bodyPr>
          <a:lstStyle/>
          <a:p>
            <a:pPr lvl="0"/>
            <a:r>
              <a:rPr lang="en-GB" sz="1920" dirty="0"/>
              <a:t>From </a:t>
            </a:r>
            <a:r>
              <a:rPr lang="en-GB" sz="1920" dirty="0" err="1"/>
              <a:t>Ahadith</a:t>
            </a:r>
            <a:r>
              <a:rPr lang="en-GB" sz="1920" dirty="0"/>
              <a:t> we learn that </a:t>
            </a:r>
            <a:r>
              <a:rPr lang="en-GB" sz="1920" dirty="0" err="1"/>
              <a:t>Masah</a:t>
            </a:r>
            <a:r>
              <a:rPr lang="en-GB" sz="1920" dirty="0"/>
              <a:t> can be made on leather socks or socks which are classified as being thick.</a:t>
            </a:r>
            <a:endParaRPr lang="en-US" sz="1920" dirty="0"/>
          </a:p>
          <a:p>
            <a:pPr lvl="0"/>
            <a:r>
              <a:rPr lang="en-GB" sz="1920" dirty="0"/>
              <a:t>Criteria for socks to be classified as thick</a:t>
            </a:r>
            <a:endParaRPr lang="en-US" sz="1920" dirty="0"/>
          </a:p>
          <a:p>
            <a:pPr lvl="1"/>
            <a:r>
              <a:rPr lang="en-GB" sz="1920" dirty="0"/>
              <a:t>A person must be able to walk with it without shoes for three </a:t>
            </a:r>
            <a:r>
              <a:rPr lang="en-GB" sz="1920" dirty="0" err="1"/>
              <a:t>Shar‛ī</a:t>
            </a:r>
            <a:r>
              <a:rPr lang="en-GB" sz="1920" dirty="0"/>
              <a:t> miles or more. </a:t>
            </a:r>
            <a:endParaRPr lang="en-US" sz="1920" dirty="0"/>
          </a:p>
          <a:p>
            <a:pPr lvl="1"/>
            <a:r>
              <a:rPr lang="en-GB" sz="1920" dirty="0"/>
              <a:t>It must remain upright on the shank without being tied.</a:t>
            </a:r>
            <a:endParaRPr lang="en-US" sz="1920" dirty="0"/>
          </a:p>
          <a:p>
            <a:pPr lvl="1"/>
            <a:r>
              <a:rPr lang="en-GB" sz="1920" dirty="0"/>
              <a:t>If water is poured over it, water must not be able to seep through.</a:t>
            </a:r>
            <a:endParaRPr lang="en-US" sz="1920" dirty="0"/>
          </a:p>
          <a:p>
            <a:pPr lvl="1"/>
            <a:r>
              <a:rPr lang="en-GB" sz="1920" dirty="0"/>
              <a:t>These three prerequisites, especially the third, are not found in nylon socks. </a:t>
            </a:r>
            <a:r>
              <a:rPr lang="en-GB" sz="1920" dirty="0" err="1"/>
              <a:t>Masah</a:t>
            </a:r>
            <a:r>
              <a:rPr lang="en-GB" sz="1920" dirty="0"/>
              <a:t> is therefore not permissible. Another reason why we have to be cautious in this regard is that the Qur’ān speaks about washing the feet. This is an absolute text. The </a:t>
            </a:r>
            <a:r>
              <a:rPr lang="en-GB" sz="1920" dirty="0" err="1"/>
              <a:t>Ahādīth</a:t>
            </a:r>
            <a:r>
              <a:rPr lang="en-GB" sz="1920" dirty="0"/>
              <a:t> which make reference to </a:t>
            </a:r>
            <a:r>
              <a:rPr lang="en-GB" sz="1920" dirty="0" err="1"/>
              <a:t>Masah</a:t>
            </a:r>
            <a:r>
              <a:rPr lang="en-GB" sz="1920" dirty="0"/>
              <a:t> on </a:t>
            </a:r>
            <a:r>
              <a:rPr lang="en-GB" sz="1920" dirty="0" err="1"/>
              <a:t>khuffayn</a:t>
            </a:r>
            <a:r>
              <a:rPr lang="en-GB" sz="1920" dirty="0"/>
              <a:t> are </a:t>
            </a:r>
            <a:r>
              <a:rPr lang="en-GB" sz="1920" dirty="0" err="1"/>
              <a:t>Mutawātir</a:t>
            </a:r>
            <a:r>
              <a:rPr lang="en-GB" sz="1920" dirty="0"/>
              <a:t> or Mash-</a:t>
            </a:r>
            <a:r>
              <a:rPr lang="en-GB" sz="1920" dirty="0" err="1"/>
              <a:t>hūr</a:t>
            </a:r>
            <a:r>
              <a:rPr lang="en-GB" sz="1920" dirty="0"/>
              <a:t>. These are sufficient to specify [the qualities which are needed in socks]. On the other hand, we do not find </a:t>
            </a:r>
            <a:r>
              <a:rPr lang="en-GB" sz="1920" dirty="0" err="1"/>
              <a:t>Ahādīth</a:t>
            </a:r>
            <a:r>
              <a:rPr lang="en-GB" sz="1920" dirty="0"/>
              <a:t> on </a:t>
            </a:r>
            <a:r>
              <a:rPr lang="en-GB" sz="1920" dirty="0" err="1"/>
              <a:t>masah</a:t>
            </a:r>
            <a:r>
              <a:rPr lang="en-GB" sz="1920" dirty="0"/>
              <a:t> on </a:t>
            </a:r>
            <a:r>
              <a:rPr lang="en-GB" sz="1920" dirty="0" err="1"/>
              <a:t>jaurabayn</a:t>
            </a:r>
            <a:r>
              <a:rPr lang="en-GB" sz="1920" dirty="0"/>
              <a:t> whose chains are authentic and explicit are not on that level of popularity.</a:t>
            </a:r>
            <a:endParaRPr lang="en-US" sz="1920" dirty="0"/>
          </a:p>
          <a:p>
            <a:endParaRPr lang="en-GB" sz="1930" dirty="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58" y="39876"/>
            <a:ext cx="8229600" cy="1143000"/>
          </a:xfrm>
        </p:spPr>
        <p:txBody>
          <a:bodyPr>
            <a:normAutofit fontScale="90000"/>
          </a:bodyPr>
          <a:lstStyle/>
          <a:p>
            <a:r>
              <a:rPr lang="en-GB" b="1" dirty="0">
                <a:solidFill>
                  <a:schemeClr val="bg1"/>
                </a:solidFill>
              </a:rPr>
              <a:t>W</a:t>
            </a:r>
            <a:r>
              <a:rPr lang="en-GB" b="1" dirty="0" smtClean="0">
                <a:solidFill>
                  <a:schemeClr val="bg1"/>
                </a:solidFill>
              </a:rPr>
              <a:t>here </a:t>
            </a:r>
            <a:r>
              <a:rPr lang="en-GB" b="1" dirty="0">
                <a:solidFill>
                  <a:schemeClr val="bg1"/>
                </a:solidFill>
              </a:rPr>
              <a:t>does the prerequisite of socks being thick come from?</a:t>
            </a:r>
          </a:p>
        </p:txBody>
      </p:sp>
      <p:sp>
        <p:nvSpPr>
          <p:cNvPr id="3" name="Content Placeholder 2"/>
          <p:cNvSpPr>
            <a:spLocks noGrp="1"/>
          </p:cNvSpPr>
          <p:nvPr>
            <p:ph idx="1"/>
          </p:nvPr>
        </p:nvSpPr>
        <p:spPr>
          <a:xfrm>
            <a:off x="-3084" y="1281853"/>
            <a:ext cx="9147084" cy="5528586"/>
          </a:xfrm>
        </p:spPr>
        <p:txBody>
          <a:bodyPr>
            <a:noAutofit/>
          </a:bodyPr>
          <a:lstStyle/>
          <a:p>
            <a:pPr algn="ctr">
              <a:buNone/>
            </a:pPr>
            <a:r>
              <a:rPr lang="en-GB" sz="2200" b="1" dirty="0">
                <a:solidFill>
                  <a:schemeClr val="bg1"/>
                </a:solidFill>
              </a:rPr>
              <a:t>Answer</a:t>
            </a:r>
            <a:r>
              <a:rPr lang="en-GB" sz="2200" dirty="0">
                <a:solidFill>
                  <a:schemeClr val="bg1"/>
                </a:solidFill>
              </a:rPr>
              <a:t>: </a:t>
            </a:r>
            <a:r>
              <a:rPr lang="en-GB" sz="2200" dirty="0" err="1">
                <a:solidFill>
                  <a:schemeClr val="bg1"/>
                </a:solidFill>
              </a:rPr>
              <a:t>Ahaadith</a:t>
            </a:r>
            <a:r>
              <a:rPr lang="en-GB" sz="2200" dirty="0" smtClean="0">
                <a:solidFill>
                  <a:schemeClr val="bg1"/>
                </a:solidFill>
              </a:rPr>
              <a:t>.</a:t>
            </a:r>
            <a:endParaRPr lang="ar-SA" sz="2200" dirty="0">
              <a:solidFill>
                <a:schemeClr val="bg1"/>
              </a:solidFill>
            </a:endParaRPr>
          </a:p>
          <a:p>
            <a:pPr algn="ctr">
              <a:buNone/>
            </a:pPr>
            <a:r>
              <a:rPr lang="ar-SA" sz="1800" b="1" dirty="0">
                <a:solidFill>
                  <a:schemeClr val="bg1"/>
                </a:solidFill>
              </a:rPr>
              <a:t>عَنْ ثَوْبَانَ، قَالَ بَعَثَ رَسُولُ اللَّهِ صلى الله عليه وسلم سَرِيَّةً فَأَصَابَهُمُ الْبَرْدُ فَلَمَّا قَدِمُوا عَلَى رَسُولِ اللَّهِ صلى الله عليه وسلم أَمَرَهُمْ أَنْ يَمْسَحُوا عَلَى الْعَصَائِبِ وَالتَّسَاخِينِ</a:t>
            </a:r>
            <a:endParaRPr lang="en-GB" sz="1800" b="1" dirty="0">
              <a:solidFill>
                <a:schemeClr val="bg1"/>
              </a:solidFill>
            </a:endParaRPr>
          </a:p>
          <a:p>
            <a:pPr>
              <a:buNone/>
            </a:pPr>
            <a:endParaRPr lang="ar-SA" sz="1800" dirty="0">
              <a:solidFill>
                <a:schemeClr val="bg1"/>
              </a:solidFill>
            </a:endParaRPr>
          </a:p>
          <a:p>
            <a:pPr algn="ctr">
              <a:buNone/>
            </a:pPr>
            <a:r>
              <a:rPr lang="en-GB" sz="1800" dirty="0">
                <a:solidFill>
                  <a:schemeClr val="bg1"/>
                </a:solidFill>
              </a:rPr>
              <a:t>The Messenger of Allah</a:t>
            </a:r>
            <a:r>
              <a:rPr lang="ar-SA" sz="1800" dirty="0">
                <a:solidFill>
                  <a:schemeClr val="bg1"/>
                </a:solidFill>
              </a:rPr>
              <a:t>ﷺ </a:t>
            </a:r>
            <a:r>
              <a:rPr lang="en-GB" sz="1800" dirty="0">
                <a:solidFill>
                  <a:schemeClr val="bg1"/>
                </a:solidFill>
              </a:rPr>
              <a:t> sent out an</a:t>
            </a:r>
            <a:r>
              <a:rPr lang="ar-SA" sz="1800" dirty="0">
                <a:solidFill>
                  <a:schemeClr val="bg1"/>
                </a:solidFill>
              </a:rPr>
              <a:t> </a:t>
            </a:r>
            <a:r>
              <a:rPr lang="en-GB" sz="1800" dirty="0">
                <a:solidFill>
                  <a:schemeClr val="bg1"/>
                </a:solidFill>
              </a:rPr>
              <a:t>expedition. They were affected by cold. When they</a:t>
            </a:r>
          </a:p>
          <a:p>
            <a:pPr algn="ctr">
              <a:buNone/>
            </a:pPr>
            <a:r>
              <a:rPr lang="en-GB" sz="1800" dirty="0">
                <a:solidFill>
                  <a:schemeClr val="bg1"/>
                </a:solidFill>
              </a:rPr>
              <a:t>returned to the Messenger of Allah </a:t>
            </a:r>
            <a:r>
              <a:rPr lang="ar-SA" sz="1800" dirty="0" err="1">
                <a:solidFill>
                  <a:schemeClr val="bg1"/>
                </a:solidFill>
              </a:rPr>
              <a:t>ﷺ</a:t>
            </a:r>
            <a:r>
              <a:rPr lang="en-GB" sz="1800" dirty="0">
                <a:solidFill>
                  <a:schemeClr val="bg1"/>
                </a:solidFill>
              </a:rPr>
              <a:t>, he commanded them to wipe over turbans and</a:t>
            </a:r>
          </a:p>
          <a:p>
            <a:pPr algn="ctr">
              <a:buNone/>
            </a:pPr>
            <a:r>
              <a:rPr lang="en-GB" sz="1800" dirty="0" err="1">
                <a:solidFill>
                  <a:schemeClr val="bg1"/>
                </a:solidFill>
              </a:rPr>
              <a:t>Tasaakhin</a:t>
            </a:r>
            <a:r>
              <a:rPr lang="en-GB" sz="1800" dirty="0">
                <a:solidFill>
                  <a:schemeClr val="bg1"/>
                </a:solidFill>
              </a:rPr>
              <a:t>. (Abu </a:t>
            </a:r>
            <a:r>
              <a:rPr lang="en-GB" sz="1800" dirty="0" err="1">
                <a:solidFill>
                  <a:schemeClr val="bg1"/>
                </a:solidFill>
              </a:rPr>
              <a:t>Dawud</a:t>
            </a:r>
            <a:r>
              <a:rPr lang="en-GB" sz="1800" dirty="0">
                <a:solidFill>
                  <a:schemeClr val="bg1"/>
                </a:solidFill>
              </a:rPr>
              <a:t>) </a:t>
            </a:r>
          </a:p>
          <a:p>
            <a:pPr algn="ctr">
              <a:buNone/>
            </a:pPr>
            <a:r>
              <a:rPr lang="en-GB" sz="1600" b="1" dirty="0">
                <a:solidFill>
                  <a:schemeClr val="bg1"/>
                </a:solidFill>
              </a:rPr>
              <a:t>(</a:t>
            </a:r>
            <a:r>
              <a:rPr lang="en-GB" sz="1600" b="1" dirty="0" err="1">
                <a:solidFill>
                  <a:schemeClr val="bg1"/>
                </a:solidFill>
              </a:rPr>
              <a:t>Tasākheen</a:t>
            </a:r>
            <a:r>
              <a:rPr lang="en-GB" sz="1600" b="1" dirty="0">
                <a:solidFill>
                  <a:schemeClr val="bg1"/>
                </a:solidFill>
              </a:rPr>
              <a:t> refers to every such thing which keeps the feet warm, e.g. a </a:t>
            </a:r>
            <a:r>
              <a:rPr lang="en-GB" sz="1600" b="1" dirty="0" err="1">
                <a:solidFill>
                  <a:schemeClr val="bg1"/>
                </a:solidFill>
              </a:rPr>
              <a:t>khuf</a:t>
            </a:r>
            <a:r>
              <a:rPr lang="en-GB" sz="1600" b="1" dirty="0">
                <a:solidFill>
                  <a:schemeClr val="bg1"/>
                </a:solidFill>
              </a:rPr>
              <a:t>, </a:t>
            </a:r>
            <a:r>
              <a:rPr lang="en-GB" sz="1600" b="1" dirty="0" err="1">
                <a:solidFill>
                  <a:schemeClr val="bg1"/>
                </a:solidFill>
              </a:rPr>
              <a:t>jaurab</a:t>
            </a:r>
            <a:r>
              <a:rPr lang="en-GB" sz="1600" b="1" dirty="0">
                <a:solidFill>
                  <a:schemeClr val="bg1"/>
                </a:solidFill>
              </a:rPr>
              <a:t> and so on.)</a:t>
            </a:r>
          </a:p>
          <a:p>
            <a:pPr algn="ctr">
              <a:buNone/>
            </a:pPr>
            <a:endParaRPr lang="en-GB" sz="1800" dirty="0">
              <a:solidFill>
                <a:schemeClr val="bg1"/>
              </a:solidFill>
            </a:endParaRPr>
          </a:p>
          <a:p>
            <a:pPr algn="ctr">
              <a:buNone/>
            </a:pPr>
            <a:r>
              <a:rPr lang="en-GB" sz="1800" dirty="0">
                <a:solidFill>
                  <a:schemeClr val="bg1"/>
                </a:solidFill>
              </a:rPr>
              <a:t>We learn from this that there is leeway to make </a:t>
            </a:r>
            <a:r>
              <a:rPr lang="en-GB" sz="1800" dirty="0" err="1">
                <a:solidFill>
                  <a:schemeClr val="bg1"/>
                </a:solidFill>
              </a:rPr>
              <a:t>masah</a:t>
            </a:r>
            <a:r>
              <a:rPr lang="en-GB" sz="1800" dirty="0">
                <a:solidFill>
                  <a:schemeClr val="bg1"/>
                </a:solidFill>
              </a:rPr>
              <a:t> on those socks which are worn in winter</a:t>
            </a:r>
          </a:p>
          <a:p>
            <a:pPr algn="ctr">
              <a:buNone/>
            </a:pPr>
            <a:r>
              <a:rPr lang="en-GB" sz="1800" dirty="0">
                <a:solidFill>
                  <a:schemeClr val="bg1"/>
                </a:solidFill>
              </a:rPr>
              <a:t>to keep the feet warm. That is, they have to be warm and thick.</a:t>
            </a:r>
          </a:p>
          <a:p>
            <a:pPr algn="ctr">
              <a:buNone/>
            </a:pPr>
            <a:endParaRPr lang="en-GB" sz="1800" dirty="0">
              <a:solidFill>
                <a:schemeClr val="bg1"/>
              </a:solidFill>
            </a:endParaRPr>
          </a:p>
          <a:p>
            <a:pPr algn="ctr">
              <a:buNone/>
            </a:pPr>
            <a:r>
              <a:rPr lang="en-GB" sz="1800" dirty="0" err="1">
                <a:solidFill>
                  <a:schemeClr val="bg1"/>
                </a:solidFill>
              </a:rPr>
              <a:t>Sa‛īd</a:t>
            </a:r>
            <a:r>
              <a:rPr lang="en-GB" sz="1800" dirty="0">
                <a:solidFill>
                  <a:schemeClr val="bg1"/>
                </a:solidFill>
              </a:rPr>
              <a:t> ibn al-</a:t>
            </a:r>
            <a:r>
              <a:rPr lang="en-GB" sz="1800" dirty="0" err="1">
                <a:solidFill>
                  <a:schemeClr val="bg1"/>
                </a:solidFill>
              </a:rPr>
              <a:t>Musayyib</a:t>
            </a:r>
            <a:r>
              <a:rPr lang="en-GB" sz="1800" dirty="0">
                <a:solidFill>
                  <a:schemeClr val="bg1"/>
                </a:solidFill>
              </a:rPr>
              <a:t> and al-Hasan [al-</a:t>
            </a:r>
            <a:r>
              <a:rPr lang="en-GB" sz="1800" dirty="0" err="1">
                <a:solidFill>
                  <a:schemeClr val="bg1"/>
                </a:solidFill>
              </a:rPr>
              <a:t>Basrī</a:t>
            </a:r>
            <a:r>
              <a:rPr lang="en-GB" sz="1800" dirty="0">
                <a:solidFill>
                  <a:schemeClr val="bg1"/>
                </a:solidFill>
              </a:rPr>
              <a:t>] state: It is permissible to make </a:t>
            </a:r>
            <a:r>
              <a:rPr lang="en-GB" sz="1800" dirty="0" err="1">
                <a:solidFill>
                  <a:schemeClr val="bg1"/>
                </a:solidFill>
              </a:rPr>
              <a:t>masah</a:t>
            </a:r>
            <a:r>
              <a:rPr lang="en-GB" sz="1800" dirty="0">
                <a:solidFill>
                  <a:schemeClr val="bg1"/>
                </a:solidFill>
              </a:rPr>
              <a:t> on </a:t>
            </a:r>
            <a:r>
              <a:rPr lang="en-GB" sz="1800" dirty="0" err="1">
                <a:solidFill>
                  <a:schemeClr val="bg1"/>
                </a:solidFill>
              </a:rPr>
              <a:t>jaurabayn</a:t>
            </a:r>
            <a:r>
              <a:rPr lang="en-GB" sz="1800" dirty="0">
                <a:solidFill>
                  <a:schemeClr val="bg1"/>
                </a:solidFill>
              </a:rPr>
              <a:t> </a:t>
            </a:r>
          </a:p>
          <a:p>
            <a:pPr algn="ctr">
              <a:buNone/>
            </a:pPr>
            <a:r>
              <a:rPr lang="en-GB" sz="1800" dirty="0">
                <a:solidFill>
                  <a:schemeClr val="bg1"/>
                </a:solidFill>
              </a:rPr>
              <a:t>on condition that they are extremely thick. (</a:t>
            </a:r>
            <a:r>
              <a:rPr lang="en-GB" sz="1800" dirty="0" err="1">
                <a:solidFill>
                  <a:schemeClr val="bg1"/>
                </a:solidFill>
              </a:rPr>
              <a:t>Musannaf</a:t>
            </a:r>
            <a:r>
              <a:rPr lang="en-GB" sz="1800" dirty="0">
                <a:solidFill>
                  <a:schemeClr val="bg1"/>
                </a:solidFill>
              </a:rPr>
              <a:t> ibn </a:t>
            </a:r>
            <a:r>
              <a:rPr lang="en-GB" sz="1800" dirty="0" err="1">
                <a:solidFill>
                  <a:schemeClr val="bg1"/>
                </a:solidFill>
              </a:rPr>
              <a:t>abi</a:t>
            </a:r>
            <a:r>
              <a:rPr lang="en-GB" sz="1800" dirty="0">
                <a:solidFill>
                  <a:schemeClr val="bg1"/>
                </a:solidFill>
              </a:rPr>
              <a:t> </a:t>
            </a:r>
            <a:r>
              <a:rPr lang="en-GB" sz="1800" dirty="0" err="1">
                <a:solidFill>
                  <a:schemeClr val="bg1"/>
                </a:solidFill>
              </a:rPr>
              <a:t>Shaybah</a:t>
            </a:r>
            <a:r>
              <a:rPr lang="en-GB" sz="1800" dirty="0">
                <a:solidFill>
                  <a:schemeClr val="bg1"/>
                </a:solidFill>
              </a:rPr>
              <a:t>)</a:t>
            </a:r>
          </a:p>
          <a:p>
            <a:pPr algn="ctr">
              <a:buNone/>
            </a:pPr>
            <a:endParaRPr lang="en-GB" sz="1800" dirty="0">
              <a:solidFill>
                <a:schemeClr val="bg1"/>
              </a:solidFill>
            </a:endParaRPr>
          </a:p>
          <a:p>
            <a:pPr algn="ctr">
              <a:buNone/>
            </a:pPr>
            <a:r>
              <a:rPr lang="en-GB" sz="1800" dirty="0">
                <a:solidFill>
                  <a:schemeClr val="bg1"/>
                </a:solidFill>
              </a:rPr>
              <a:t>In previous times people used to wear warm and thick socks to protect themselves from the</a:t>
            </a:r>
          </a:p>
          <a:p>
            <a:pPr algn="ctr">
              <a:buNone/>
            </a:pPr>
            <a:r>
              <a:rPr lang="en-GB" sz="1800" dirty="0">
                <a:solidFill>
                  <a:schemeClr val="bg1"/>
                </a:solidFill>
              </a:rPr>
              <a:t>cold, and they used to make </a:t>
            </a:r>
            <a:r>
              <a:rPr lang="en-GB" sz="1800" dirty="0" err="1">
                <a:solidFill>
                  <a:schemeClr val="bg1"/>
                </a:solidFill>
              </a:rPr>
              <a:t>masah</a:t>
            </a:r>
            <a:r>
              <a:rPr lang="en-GB" sz="1800" dirty="0">
                <a:solidFill>
                  <a:schemeClr val="bg1"/>
                </a:solidFill>
              </a:rPr>
              <a:t> on them.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xmlns="" id="{04FB95E4-A6CB-6B41-B371-25A1B3834E3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520" y="-99393"/>
            <a:ext cx="9361040" cy="7061501"/>
          </a:xfrm>
          <a:prstGeom prst="rect">
            <a:avLst/>
          </a:prstGeom>
        </p:spPr>
      </p:pic>
    </p:spTree>
    <p:extLst>
      <p:ext uri="{BB962C8B-B14F-4D97-AF65-F5344CB8AC3E}">
        <p14:creationId xmlns:p14="http://schemas.microsoft.com/office/powerpoint/2010/main" xmlns="" val="37726435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xmlns=""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237626" y="-3324"/>
            <a:ext cx="2363073" cy="1325563"/>
          </a:xfrm>
        </p:spPr>
        <p:txBody>
          <a:bodyPr>
            <a:normAutofit/>
          </a:bodyPr>
          <a:lstStyle/>
          <a:p>
            <a:r>
              <a:rPr lang="en-GB" sz="6000" b="1" dirty="0" err="1">
                <a:solidFill>
                  <a:srgbClr val="FFFFFF"/>
                </a:solidFill>
              </a:rPr>
              <a:t>Salaah</a:t>
            </a:r>
            <a:endParaRPr lang="en-GB" b="1" dirty="0">
              <a:solidFill>
                <a:srgbClr val="FFFFFF"/>
              </a:solidFill>
            </a:endParaRPr>
          </a:p>
        </p:txBody>
      </p:sp>
      <p:sp>
        <p:nvSpPr>
          <p:cNvPr id="3" name="Content Placeholder 2"/>
          <p:cNvSpPr>
            <a:spLocks noGrp="1"/>
          </p:cNvSpPr>
          <p:nvPr>
            <p:ph idx="1"/>
          </p:nvPr>
        </p:nvSpPr>
        <p:spPr>
          <a:xfrm>
            <a:off x="0" y="1353907"/>
            <a:ext cx="9144000" cy="5616624"/>
          </a:xfrm>
        </p:spPr>
        <p:txBody>
          <a:bodyPr>
            <a:normAutofit fontScale="85000" lnSpcReduction="10000"/>
          </a:bodyPr>
          <a:lstStyle/>
          <a:p>
            <a:pPr algn="ctr" rtl="1">
              <a:lnSpc>
                <a:spcPct val="150000"/>
              </a:lnSpc>
              <a:buNone/>
            </a:pPr>
            <a:r>
              <a:rPr lang="en-GB" sz="2000" dirty="0">
                <a:solidFill>
                  <a:srgbClr val="FFFFFF"/>
                </a:solidFill>
              </a:rPr>
              <a:t> </a:t>
            </a:r>
            <a:r>
              <a:rPr lang="ar-SA" sz="2400" b="1" dirty="0">
                <a:solidFill>
                  <a:srgbClr val="FFFFFF"/>
                </a:solidFill>
              </a:rPr>
              <a:t>عَنْ أَبِي هُرَيْرَةَ رَضِيَ اللهُ عَنْهُ قَالَ: قَالَ رَسُولُ اللَّهِ صَلَّى اللَّهُ عَلَيْهِ وَسَلَّمَ: </a:t>
            </a:r>
            <a:endParaRPr lang="en-GB" sz="2400" b="1" dirty="0">
              <a:solidFill>
                <a:srgbClr val="FFFFFF"/>
              </a:solidFill>
            </a:endParaRPr>
          </a:p>
          <a:p>
            <a:pPr algn="ctr" rtl="1">
              <a:lnSpc>
                <a:spcPct val="150000"/>
              </a:lnSpc>
              <a:buNone/>
            </a:pPr>
            <a:r>
              <a:rPr lang="ar-SA" sz="2400" b="1" dirty="0">
                <a:solidFill>
                  <a:srgbClr val="FFFFFF"/>
                </a:solidFill>
              </a:rPr>
              <a:t>"إِنَّ أَوَّلَ مَا يُحَاسَبُ بِهِ الْعَبْدُ يَوْمَ الْقِيَامَةِ مِنْ عَمَلِهِ صَلَاتُهُ. فَإِنْ صَلُحَتْ فَقَدْ أَفْلَحَ وَأَنْجَحَ، وَإِنْ فَسَدَتْ فَقَدْ خَابَ </a:t>
            </a:r>
            <a:r>
              <a:rPr lang="en-GB" sz="2400" b="1" dirty="0">
                <a:solidFill>
                  <a:srgbClr val="FFFFFF"/>
                </a:solidFill>
              </a:rPr>
              <a:t> </a:t>
            </a:r>
          </a:p>
          <a:p>
            <a:pPr algn="ctr" rtl="1">
              <a:lnSpc>
                <a:spcPct val="150000"/>
              </a:lnSpc>
              <a:buNone/>
            </a:pPr>
            <a:r>
              <a:rPr lang="ar-SA" sz="2400" b="1" dirty="0">
                <a:solidFill>
                  <a:srgbClr val="FFFFFF"/>
                </a:solidFill>
              </a:rPr>
              <a:t>وَخَسِرَ، فَإِنْ انْتَقَصَ مِنْ فَرِيضَتِهِ شَيْءٌ، قَالَ الرَّبُّ عَزَّ وَجَلَّ: انْظُرُوا هَلْ لِعَبْدِي مِنْ تَطَوُّعٍ فَيُكَمَّلَ بِهَا مَا انْتَقَصَ </a:t>
            </a:r>
            <a:r>
              <a:rPr lang="ar-SA" sz="2400" b="1" dirty="0" smtClean="0">
                <a:solidFill>
                  <a:srgbClr val="FFFFFF"/>
                </a:solidFill>
              </a:rPr>
              <a:t>مِنْ</a:t>
            </a:r>
            <a:r>
              <a:rPr lang="ar-SA" sz="2400" b="1" dirty="0">
                <a:solidFill>
                  <a:srgbClr val="FFFFFF"/>
                </a:solidFill>
              </a:rPr>
              <a:t> </a:t>
            </a:r>
            <a:r>
              <a:rPr lang="ar-SA" sz="2400" b="1" dirty="0" smtClean="0">
                <a:solidFill>
                  <a:srgbClr val="FFFFFF"/>
                </a:solidFill>
              </a:rPr>
              <a:t>الْفَرِيضَةِ</a:t>
            </a:r>
            <a:r>
              <a:rPr lang="ar-SA" sz="2400" b="1" dirty="0">
                <a:solidFill>
                  <a:srgbClr val="FFFFFF"/>
                </a:solidFill>
              </a:rPr>
              <a:t>، ثُمَّ يَكُونُ سَائِرُ عَمَلِهِ عَلَى ذَلِكَ”</a:t>
            </a:r>
            <a:r>
              <a:rPr lang="en-GB" sz="2400" b="1" dirty="0">
                <a:solidFill>
                  <a:srgbClr val="FFFFFF"/>
                </a:solidFill>
              </a:rPr>
              <a:t>.</a:t>
            </a:r>
          </a:p>
          <a:p>
            <a:pPr algn="justLow" rtl="1">
              <a:lnSpc>
                <a:spcPct val="150000"/>
              </a:lnSpc>
              <a:buNone/>
            </a:pPr>
            <a:endParaRPr lang="en-GB" sz="2000" dirty="0">
              <a:solidFill>
                <a:srgbClr val="FFFFFF"/>
              </a:solidFill>
            </a:endParaRPr>
          </a:p>
          <a:p>
            <a:pPr algn="just" rtl="1">
              <a:buNone/>
            </a:pPr>
            <a:endParaRPr lang="en-GB" sz="2000" dirty="0">
              <a:solidFill>
                <a:srgbClr val="FFFFFF"/>
              </a:solidFill>
            </a:endParaRPr>
          </a:p>
          <a:p>
            <a:pPr algn="ctr">
              <a:buNone/>
            </a:pPr>
            <a:r>
              <a:rPr lang="en-GB" sz="2400" dirty="0">
                <a:solidFill>
                  <a:srgbClr val="FFFFFF"/>
                </a:solidFill>
              </a:rPr>
              <a:t>The Messenger of Allah </a:t>
            </a:r>
            <a:r>
              <a:rPr lang="ar-SA" sz="2400" dirty="0" smtClean="0">
                <a:solidFill>
                  <a:srgbClr val="FFFFFF"/>
                </a:solidFill>
              </a:rPr>
              <a:t>ﷺ </a:t>
            </a:r>
            <a:r>
              <a:rPr lang="en-GB" sz="2400" dirty="0" smtClean="0">
                <a:solidFill>
                  <a:srgbClr val="FFFFFF"/>
                </a:solidFill>
              </a:rPr>
              <a:t>said</a:t>
            </a:r>
            <a:r>
              <a:rPr lang="en-GB" sz="2400" dirty="0">
                <a:solidFill>
                  <a:srgbClr val="FFFFFF"/>
                </a:solidFill>
              </a:rPr>
              <a:t>, "The first of man's deeds for which he will be called to</a:t>
            </a:r>
          </a:p>
          <a:p>
            <a:pPr algn="ctr">
              <a:buNone/>
            </a:pPr>
            <a:r>
              <a:rPr lang="en-GB" sz="2400" dirty="0">
                <a:solidFill>
                  <a:srgbClr val="FFFFFF"/>
                </a:solidFill>
              </a:rPr>
              <a:t>account on the Day of Resurrection will be Salat. If it is found to be perfect, he will be</a:t>
            </a:r>
          </a:p>
          <a:p>
            <a:pPr algn="ctr">
              <a:buNone/>
            </a:pPr>
            <a:r>
              <a:rPr lang="en-GB" sz="2400" dirty="0">
                <a:solidFill>
                  <a:srgbClr val="FFFFFF"/>
                </a:solidFill>
              </a:rPr>
              <a:t>safe and successful; but if it is incomplete, he will be unfortunate and a loser. If any</a:t>
            </a:r>
          </a:p>
          <a:p>
            <a:pPr algn="ctr">
              <a:buNone/>
            </a:pPr>
            <a:r>
              <a:rPr lang="en-GB" sz="2400" dirty="0">
                <a:solidFill>
                  <a:srgbClr val="FFFFFF"/>
                </a:solidFill>
              </a:rPr>
              <a:t>shortcoming is found in the obligatory Salat, the Glorious and Exalted </a:t>
            </a:r>
            <a:r>
              <a:rPr lang="en-GB" sz="2400" dirty="0" smtClean="0">
                <a:solidFill>
                  <a:srgbClr val="FFFFFF"/>
                </a:solidFill>
              </a:rPr>
              <a:t> Lord will</a:t>
            </a:r>
            <a:endParaRPr lang="en-GB" sz="2400" dirty="0">
              <a:solidFill>
                <a:srgbClr val="FFFFFF"/>
              </a:solidFill>
            </a:endParaRPr>
          </a:p>
          <a:p>
            <a:pPr algn="ctr">
              <a:buNone/>
            </a:pPr>
            <a:r>
              <a:rPr lang="en-GB" sz="2400" dirty="0">
                <a:solidFill>
                  <a:srgbClr val="FFFFFF"/>
                </a:solidFill>
              </a:rPr>
              <a:t>command to see whether His slave has offered any voluntary Salat so that the</a:t>
            </a:r>
          </a:p>
          <a:p>
            <a:pPr algn="ctr">
              <a:buNone/>
            </a:pPr>
            <a:r>
              <a:rPr lang="en-GB" sz="2400" dirty="0">
                <a:solidFill>
                  <a:srgbClr val="FFFFFF"/>
                </a:solidFill>
              </a:rPr>
              <a:t>obligatory Salat may be made up by it. Then the rest of his actions will be treated in</a:t>
            </a:r>
          </a:p>
          <a:p>
            <a:pPr algn="ctr">
              <a:buNone/>
            </a:pPr>
            <a:r>
              <a:rPr lang="en-GB" sz="2400" dirty="0">
                <a:solidFill>
                  <a:srgbClr val="FFFFFF"/>
                </a:solidFill>
              </a:rPr>
              <a:t>the same manner."</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GB" sz="4100" b="1" dirty="0">
                <a:solidFill>
                  <a:srgbClr val="FFFFFF"/>
                </a:solidFill>
              </a:rPr>
              <a:t>Conditions before </a:t>
            </a:r>
            <a:r>
              <a:rPr lang="en-GB" sz="4100" b="1" dirty="0" err="1">
                <a:solidFill>
                  <a:srgbClr val="FFFFFF"/>
                </a:solidFill>
              </a:rPr>
              <a:t>Salaah</a:t>
            </a:r>
            <a:endParaRPr lang="en-GB" sz="4100" b="1" dirty="0">
              <a:solidFill>
                <a:srgbClr val="FFFFFF"/>
              </a:solidFill>
            </a:endParaRPr>
          </a:p>
        </p:txBody>
      </p:sp>
      <p:graphicFrame>
        <p:nvGraphicFramePr>
          <p:cNvPr id="5" name="Content Placeholder 2">
            <a:extLst>
              <a:ext uri="{FF2B5EF4-FFF2-40B4-BE49-F238E27FC236}">
                <a16:creationId xmlns:a16="http://schemas.microsoft.com/office/drawing/2014/main" xmlns="" id="{15F140FB-599B-4CAA-BC6E-B2CE9366053C}"/>
              </a:ext>
            </a:extLst>
          </p:cNvPr>
          <p:cNvGraphicFramePr>
            <a:graphicFrameLocks noGrp="1"/>
          </p:cNvGraphicFramePr>
          <p:nvPr>
            <p:ph idx="1"/>
            <p:extLst>
              <p:ext uri="{D42A27DB-BD31-4B8C-83A1-F6EECF244321}">
                <p14:modId xmlns:p14="http://schemas.microsoft.com/office/powerpoint/2010/main" xmlns="" val="256098059"/>
              </p:ext>
            </p:extLst>
          </p:nvPr>
        </p:nvGraphicFramePr>
        <p:xfrm>
          <a:off x="3895725" y="44624"/>
          <a:ext cx="4885203"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963877"/>
            <a:ext cx="3096344" cy="4930246"/>
          </a:xfrm>
        </p:spPr>
        <p:txBody>
          <a:bodyPr>
            <a:normAutofit/>
          </a:bodyPr>
          <a:lstStyle/>
          <a:p>
            <a:r>
              <a:rPr lang="en-GB" sz="4700" b="1" dirty="0">
                <a:solidFill>
                  <a:schemeClr val="accent1"/>
                </a:solidFill>
              </a:rPr>
              <a:t>Importance of Purification</a:t>
            </a:r>
          </a:p>
        </p:txBody>
      </p:sp>
      <p:sp>
        <p:nvSpPr>
          <p:cNvPr id="3" name="Content Placeholder 2"/>
          <p:cNvSpPr>
            <a:spLocks noGrp="1"/>
          </p:cNvSpPr>
          <p:nvPr>
            <p:ph idx="1"/>
          </p:nvPr>
        </p:nvSpPr>
        <p:spPr>
          <a:xfrm>
            <a:off x="3611378" y="620688"/>
            <a:ext cx="5170797" cy="5760640"/>
          </a:xfrm>
        </p:spPr>
        <p:txBody>
          <a:bodyPr anchor="ctr">
            <a:normAutofit lnSpcReduction="10000"/>
          </a:bodyPr>
          <a:lstStyle/>
          <a:p>
            <a:pPr algn="ctr">
              <a:lnSpc>
                <a:spcPct val="90000"/>
              </a:lnSpc>
              <a:buNone/>
            </a:pPr>
            <a:r>
              <a:rPr lang="ar-SA" b="1" dirty="0">
                <a:latin typeface="Traditional Arabic" panose="02020603050405020304" pitchFamily="18" charset="-78"/>
                <a:cs typeface="Traditional Arabic" panose="02020603050405020304" pitchFamily="18" charset="-78"/>
              </a:rPr>
              <a:t>عن أبي مالك الأشعري رضي الله عنه قال‏ قال رسول الله </a:t>
            </a:r>
            <a:r>
              <a:rPr lang="ar-SA" b="1" dirty="0" err="1">
                <a:latin typeface="Traditional Arabic" panose="02020603050405020304" pitchFamily="18" charset="-78"/>
                <a:cs typeface="Traditional Arabic" panose="02020603050405020304" pitchFamily="18" charset="-78"/>
              </a:rPr>
              <a:t>ﷺ</a:t>
            </a:r>
            <a:r>
              <a:rPr lang="ar-SA" b="1" dirty="0">
                <a:latin typeface="Traditional Arabic" panose="02020603050405020304" pitchFamily="18" charset="-78"/>
                <a:cs typeface="Traditional Arabic" panose="02020603050405020304" pitchFamily="18" charset="-78"/>
              </a:rPr>
              <a:t>‏ ‏الطهور شطر الإيمان</a:t>
            </a:r>
          </a:p>
          <a:p>
            <a:pPr algn="ctr">
              <a:lnSpc>
                <a:spcPct val="90000"/>
              </a:lnSpc>
              <a:buNone/>
            </a:pPr>
            <a:endParaRPr lang="en-GB" sz="1900" dirty="0">
              <a:latin typeface="Arial" pitchFamily="34" charset="0"/>
              <a:cs typeface="Arial" pitchFamily="34" charset="0"/>
            </a:endParaRPr>
          </a:p>
          <a:p>
            <a:pPr algn="ctr">
              <a:lnSpc>
                <a:spcPct val="90000"/>
              </a:lnSpc>
              <a:buNone/>
            </a:pPr>
            <a:r>
              <a:rPr lang="en-GB" sz="2400" dirty="0">
                <a:cs typeface="Arial" pitchFamily="34" charset="0"/>
              </a:rPr>
              <a:t>Cleanliness is </a:t>
            </a:r>
            <a:r>
              <a:rPr lang="en-GB" sz="2400" dirty="0" smtClean="0">
                <a:cs typeface="Arial" pitchFamily="34" charset="0"/>
              </a:rPr>
              <a:t>half </a:t>
            </a:r>
            <a:r>
              <a:rPr lang="en-GB" sz="2400" dirty="0">
                <a:cs typeface="Arial" pitchFamily="34" charset="0"/>
              </a:rPr>
              <a:t>of </a:t>
            </a:r>
            <a:r>
              <a:rPr lang="en-GB" sz="2400" dirty="0" err="1">
                <a:cs typeface="Arial" pitchFamily="34" charset="0"/>
              </a:rPr>
              <a:t>Imaan</a:t>
            </a:r>
            <a:r>
              <a:rPr lang="en-GB" sz="2400" dirty="0">
                <a:cs typeface="Arial" pitchFamily="34" charset="0"/>
              </a:rPr>
              <a:t> (Muslim).</a:t>
            </a:r>
          </a:p>
          <a:p>
            <a:pPr>
              <a:lnSpc>
                <a:spcPct val="90000"/>
              </a:lnSpc>
              <a:buNone/>
            </a:pPr>
            <a:r>
              <a:rPr lang="en-GB" sz="2200" dirty="0">
                <a:cs typeface="Arial" pitchFamily="34" charset="0"/>
              </a:rPr>
              <a:t> </a:t>
            </a:r>
          </a:p>
          <a:p>
            <a:pPr algn="ctr">
              <a:lnSpc>
                <a:spcPct val="90000"/>
              </a:lnSpc>
              <a:buNone/>
            </a:pPr>
            <a:r>
              <a:rPr lang="en-GB" sz="2400" dirty="0">
                <a:cs typeface="Arial" pitchFamily="34" charset="0"/>
              </a:rPr>
              <a:t>Many books of </a:t>
            </a:r>
            <a:r>
              <a:rPr lang="en-GB" sz="2400" dirty="0" err="1">
                <a:cs typeface="Arial" pitchFamily="34" charset="0"/>
              </a:rPr>
              <a:t>Ahaadith</a:t>
            </a:r>
            <a:r>
              <a:rPr lang="en-GB" sz="2400" dirty="0">
                <a:cs typeface="Arial" pitchFamily="34" charset="0"/>
              </a:rPr>
              <a:t> commence with the chapter </a:t>
            </a:r>
            <a:r>
              <a:rPr lang="en-GB" sz="2400" dirty="0" smtClean="0">
                <a:cs typeface="Arial" pitchFamily="34" charset="0"/>
              </a:rPr>
              <a:t>of </a:t>
            </a:r>
            <a:r>
              <a:rPr lang="en-GB" sz="2400" dirty="0">
                <a:cs typeface="Arial" pitchFamily="34" charset="0"/>
              </a:rPr>
              <a:t>purification. Most (if not all) of the Books of </a:t>
            </a:r>
            <a:r>
              <a:rPr lang="en-GB" sz="2400" dirty="0" err="1">
                <a:cs typeface="Arial" pitchFamily="34" charset="0"/>
              </a:rPr>
              <a:t>Fiqh</a:t>
            </a:r>
            <a:r>
              <a:rPr lang="en-GB" sz="2400" dirty="0">
                <a:cs typeface="Arial" pitchFamily="34" charset="0"/>
              </a:rPr>
              <a:t> commence with the chapter of purification.</a:t>
            </a:r>
          </a:p>
          <a:p>
            <a:pPr algn="ctr">
              <a:lnSpc>
                <a:spcPct val="90000"/>
              </a:lnSpc>
              <a:buNone/>
            </a:pPr>
            <a:endParaRPr lang="en-GB" sz="2200" b="1" dirty="0">
              <a:latin typeface="Arial" pitchFamily="34" charset="0"/>
              <a:cs typeface="Arial" pitchFamily="34" charset="0"/>
            </a:endParaRPr>
          </a:p>
          <a:p>
            <a:pPr algn="ctr">
              <a:lnSpc>
                <a:spcPct val="90000"/>
              </a:lnSpc>
              <a:buNone/>
            </a:pPr>
            <a:r>
              <a:rPr lang="en-GB" sz="2200" b="1" dirty="0">
                <a:latin typeface="Arial" pitchFamily="34" charset="0"/>
                <a:cs typeface="Arial" pitchFamily="34" charset="0"/>
              </a:rPr>
              <a:t> </a:t>
            </a:r>
            <a:r>
              <a:rPr lang="ar-SA" b="1" dirty="0">
                <a:latin typeface="Traditional Arabic" panose="02020603050405020304" pitchFamily="18" charset="-78"/>
                <a:cs typeface="Traditional Arabic" panose="02020603050405020304" pitchFamily="18" charset="-78"/>
              </a:rPr>
              <a:t>عَنْ عَلِيٍّ رضى الله عنه قَالَ قَالَ رَسُولُ اللَّهِ </a:t>
            </a:r>
            <a:r>
              <a:rPr lang="ar-SA" b="1" dirty="0" err="1">
                <a:latin typeface="Traditional Arabic" panose="02020603050405020304" pitchFamily="18" charset="-78"/>
                <a:cs typeface="Traditional Arabic" panose="02020603050405020304" pitchFamily="18" charset="-78"/>
              </a:rPr>
              <a:t>ﷺ</a:t>
            </a:r>
            <a:r>
              <a:rPr lang="ar-SA" b="1" dirty="0">
                <a:latin typeface="Traditional Arabic" panose="02020603050405020304" pitchFamily="18" charset="-78"/>
                <a:cs typeface="Traditional Arabic" panose="02020603050405020304" pitchFamily="18" charset="-78"/>
              </a:rPr>
              <a:t> ‏مِفْتَاحُ الصَّلاَةِ الطُّهُور</a:t>
            </a:r>
            <a:endParaRPr lang="en-GB" b="1" dirty="0">
              <a:latin typeface="Traditional Arabic" panose="02020603050405020304" pitchFamily="18" charset="-78"/>
              <a:cs typeface="Traditional Arabic" panose="02020603050405020304" pitchFamily="18" charset="-78"/>
            </a:endParaRPr>
          </a:p>
          <a:p>
            <a:pPr algn="ctr">
              <a:lnSpc>
                <a:spcPct val="90000"/>
              </a:lnSpc>
              <a:buNone/>
            </a:pPr>
            <a:endParaRPr lang="en-GB" sz="1900" dirty="0">
              <a:latin typeface="Arial" pitchFamily="34" charset="0"/>
              <a:cs typeface="Arial" pitchFamily="34" charset="0"/>
            </a:endParaRPr>
          </a:p>
          <a:p>
            <a:pPr algn="ctr">
              <a:lnSpc>
                <a:spcPct val="90000"/>
              </a:lnSpc>
              <a:buNone/>
            </a:pPr>
            <a:r>
              <a:rPr lang="en-GB" sz="2400" dirty="0">
                <a:cs typeface="Arial" pitchFamily="34" charset="0"/>
              </a:rPr>
              <a:t>The key to Salah is Purity </a:t>
            </a:r>
          </a:p>
          <a:p>
            <a:pPr algn="ctr">
              <a:lnSpc>
                <a:spcPct val="90000"/>
              </a:lnSpc>
              <a:buNone/>
            </a:pPr>
            <a:r>
              <a:rPr lang="en-GB" sz="2400" dirty="0">
                <a:cs typeface="Arial" pitchFamily="34" charset="0"/>
              </a:rPr>
              <a:t>(Abu </a:t>
            </a:r>
            <a:r>
              <a:rPr lang="en-GB" sz="2400" dirty="0" err="1">
                <a:cs typeface="Arial" pitchFamily="34" charset="0"/>
              </a:rPr>
              <a:t>Dawud</a:t>
            </a:r>
            <a:r>
              <a:rPr lang="en-GB" sz="2400" dirty="0">
                <a:cs typeface="Arial" pitchFamily="34" charset="0"/>
              </a:rPr>
              <a:t>, </a:t>
            </a:r>
            <a:r>
              <a:rPr lang="en-GB" sz="2400" dirty="0" err="1">
                <a:cs typeface="Arial" pitchFamily="34" charset="0"/>
              </a:rPr>
              <a:t>Tirmidhi</a:t>
            </a:r>
            <a:r>
              <a:rPr lang="en-GB" sz="2400" dirty="0">
                <a:cs typeface="Arial" pitchFamily="34" charset="0"/>
              </a:rPr>
              <a:t>).</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GB" sz="3700" b="1" dirty="0">
                <a:solidFill>
                  <a:srgbClr val="FFFFFF"/>
                </a:solidFill>
              </a:rPr>
              <a:t>Compulsory (</a:t>
            </a:r>
            <a:r>
              <a:rPr lang="en-GB" sz="3700" b="1" dirty="0" err="1">
                <a:solidFill>
                  <a:srgbClr val="FFFFFF"/>
                </a:solidFill>
              </a:rPr>
              <a:t>Fardh</a:t>
            </a:r>
            <a:r>
              <a:rPr lang="en-GB" sz="3700" b="1" dirty="0">
                <a:solidFill>
                  <a:srgbClr val="FFFFFF"/>
                </a:solidFill>
              </a:rPr>
              <a:t>) acts in Salah</a:t>
            </a:r>
          </a:p>
        </p:txBody>
      </p:sp>
      <p:graphicFrame>
        <p:nvGraphicFramePr>
          <p:cNvPr id="5" name="Content Placeholder 2">
            <a:extLst>
              <a:ext uri="{FF2B5EF4-FFF2-40B4-BE49-F238E27FC236}">
                <a16:creationId xmlns:a16="http://schemas.microsoft.com/office/drawing/2014/main" xmlns="" id="{93185B36-8E0C-4107-8E76-7CF34696CD5D}"/>
              </a:ext>
            </a:extLst>
          </p:cNvPr>
          <p:cNvGraphicFramePr>
            <a:graphicFrameLocks noGrp="1"/>
          </p:cNvGraphicFramePr>
          <p:nvPr>
            <p:ph idx="1"/>
            <p:extLst>
              <p:ext uri="{D42A27DB-BD31-4B8C-83A1-F6EECF244321}">
                <p14:modId xmlns:p14="http://schemas.microsoft.com/office/powerpoint/2010/main" xmlns="" val="3893029773"/>
              </p:ext>
            </p:extLst>
          </p:nvPr>
        </p:nvGraphicFramePr>
        <p:xfrm>
          <a:off x="3707904" y="0"/>
          <a:ext cx="5328592"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1" y="685800"/>
            <a:ext cx="2486468" cy="5105400"/>
          </a:xfrm>
        </p:spPr>
        <p:txBody>
          <a:bodyPr>
            <a:normAutofit/>
          </a:bodyPr>
          <a:lstStyle/>
          <a:p>
            <a:r>
              <a:rPr lang="en-GB" sz="3800" b="1" dirty="0">
                <a:solidFill>
                  <a:srgbClr val="FFFFFF"/>
                </a:solidFill>
              </a:rPr>
              <a:t>Method of performing </a:t>
            </a:r>
            <a:r>
              <a:rPr lang="en-GB" sz="3800" b="1" dirty="0" err="1">
                <a:solidFill>
                  <a:srgbClr val="FFFFFF"/>
                </a:solidFill>
              </a:rPr>
              <a:t>Salah</a:t>
            </a:r>
            <a:endParaRPr lang="en-GB" sz="3800" b="1" dirty="0">
              <a:solidFill>
                <a:srgbClr val="FFFFFF"/>
              </a:solidFill>
            </a:endParaRPr>
          </a:p>
        </p:txBody>
      </p:sp>
      <p:graphicFrame>
        <p:nvGraphicFramePr>
          <p:cNvPr id="5" name="Content Placeholder 2">
            <a:extLst>
              <a:ext uri="{FF2B5EF4-FFF2-40B4-BE49-F238E27FC236}">
                <a16:creationId xmlns:a16="http://schemas.microsoft.com/office/drawing/2014/main" xmlns="" id="{D6333395-CEFE-4352-AABB-ADA776789757}"/>
              </a:ext>
            </a:extLst>
          </p:cNvPr>
          <p:cNvGraphicFramePr>
            <a:graphicFrameLocks noGrp="1"/>
          </p:cNvGraphicFramePr>
          <p:nvPr>
            <p:ph idx="1"/>
            <p:extLst>
              <p:ext uri="{D42A27DB-BD31-4B8C-83A1-F6EECF244321}">
                <p14:modId xmlns:p14="http://schemas.microsoft.com/office/powerpoint/2010/main" xmlns="" val="2534824060"/>
              </p:ext>
            </p:extLst>
          </p:nvPr>
        </p:nvGraphicFramePr>
        <p:xfrm>
          <a:off x="3837828" y="401214"/>
          <a:ext cx="5001832" cy="6196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1" y="685800"/>
            <a:ext cx="2486468" cy="5105400"/>
          </a:xfrm>
        </p:spPr>
        <p:txBody>
          <a:bodyPr>
            <a:normAutofit/>
          </a:bodyPr>
          <a:lstStyle/>
          <a:p>
            <a:r>
              <a:rPr lang="en-GB" sz="3800" b="1" dirty="0">
                <a:solidFill>
                  <a:srgbClr val="FFFFFF"/>
                </a:solidFill>
              </a:rPr>
              <a:t>Method of performing </a:t>
            </a:r>
            <a:r>
              <a:rPr lang="en-GB" sz="3800" b="1" dirty="0" err="1">
                <a:solidFill>
                  <a:srgbClr val="FFFFFF"/>
                </a:solidFill>
              </a:rPr>
              <a:t>Salah</a:t>
            </a:r>
            <a:endParaRPr lang="en-GB" sz="3800" b="1" dirty="0">
              <a:solidFill>
                <a:srgbClr val="FFFFFF"/>
              </a:solidFill>
            </a:endParaRPr>
          </a:p>
        </p:txBody>
      </p:sp>
      <p:graphicFrame>
        <p:nvGraphicFramePr>
          <p:cNvPr id="5" name="Content Placeholder 2">
            <a:extLst>
              <a:ext uri="{FF2B5EF4-FFF2-40B4-BE49-F238E27FC236}">
                <a16:creationId xmlns:a16="http://schemas.microsoft.com/office/drawing/2014/main" xmlns="" id="{1B4F9E95-8BF8-468A-85F3-F3FB81CBB8FE}"/>
              </a:ext>
            </a:extLst>
          </p:cNvPr>
          <p:cNvGraphicFramePr>
            <a:graphicFrameLocks noGrp="1"/>
          </p:cNvGraphicFramePr>
          <p:nvPr>
            <p:ph idx="1"/>
            <p:extLst>
              <p:ext uri="{D42A27DB-BD31-4B8C-83A1-F6EECF244321}">
                <p14:modId xmlns:p14="http://schemas.microsoft.com/office/powerpoint/2010/main" xmlns="" val="4066049361"/>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332" y="160331"/>
            <a:ext cx="8939336" cy="1143000"/>
          </a:xfrm>
        </p:spPr>
        <p:txBody>
          <a:bodyPr>
            <a:normAutofit/>
          </a:bodyPr>
          <a:lstStyle/>
          <a:p>
            <a:r>
              <a:rPr lang="en-GB" sz="3600" b="1" dirty="0" smtClean="0">
                <a:solidFill>
                  <a:schemeClr val="bg1"/>
                </a:solidFill>
              </a:rPr>
              <a:t>Method of performing </a:t>
            </a:r>
            <a:r>
              <a:rPr lang="en-GB" sz="3600" b="1" dirty="0" err="1" smtClean="0">
                <a:solidFill>
                  <a:schemeClr val="bg1"/>
                </a:solidFill>
              </a:rPr>
              <a:t>Salah</a:t>
            </a:r>
            <a:endParaRPr lang="en-GB" sz="3600" b="1" dirty="0">
              <a:solidFill>
                <a:schemeClr val="bg1"/>
              </a:solidFill>
            </a:endParaRPr>
          </a:p>
        </p:txBody>
      </p:sp>
      <p:sp>
        <p:nvSpPr>
          <p:cNvPr id="3" name="Content Placeholder 2"/>
          <p:cNvSpPr>
            <a:spLocks noGrp="1"/>
          </p:cNvSpPr>
          <p:nvPr>
            <p:ph idx="1"/>
          </p:nvPr>
        </p:nvSpPr>
        <p:spPr>
          <a:xfrm>
            <a:off x="279766" y="1303331"/>
            <a:ext cx="8584468" cy="5394338"/>
          </a:xfrm>
        </p:spPr>
        <p:txBody>
          <a:bodyPr>
            <a:normAutofit fontScale="92500" lnSpcReduction="10000"/>
          </a:bodyPr>
          <a:lstStyle/>
          <a:p>
            <a:r>
              <a:rPr lang="en-GB" dirty="0" smtClean="0"/>
              <a:t>Go into </a:t>
            </a:r>
            <a:r>
              <a:rPr lang="en-GB" dirty="0" err="1" smtClean="0"/>
              <a:t>Ruku</a:t>
            </a:r>
            <a:r>
              <a:rPr lang="en-GB" dirty="0" smtClean="0"/>
              <a:t> without raising your hands</a:t>
            </a:r>
          </a:p>
          <a:p>
            <a:r>
              <a:rPr lang="en-GB" dirty="0" smtClean="0"/>
              <a:t>Recite </a:t>
            </a:r>
            <a:r>
              <a:rPr lang="ar-SA" dirty="0" smtClean="0"/>
              <a:t>سبحان ربي العظيم </a:t>
            </a:r>
            <a:r>
              <a:rPr lang="en-GB" dirty="0" smtClean="0"/>
              <a:t> three times at least</a:t>
            </a:r>
          </a:p>
          <a:p>
            <a:r>
              <a:rPr lang="en-GB" dirty="0" err="1" smtClean="0"/>
              <a:t>Qawmah</a:t>
            </a:r>
            <a:r>
              <a:rPr lang="en-GB" dirty="0" smtClean="0"/>
              <a:t> ( standing after </a:t>
            </a:r>
            <a:r>
              <a:rPr lang="en-GB" dirty="0" err="1" smtClean="0"/>
              <a:t>Ruku</a:t>
            </a:r>
            <a:r>
              <a:rPr lang="en-GB" dirty="0" smtClean="0"/>
              <a:t>)</a:t>
            </a:r>
          </a:p>
          <a:p>
            <a:r>
              <a:rPr lang="en-GB" dirty="0" err="1" smtClean="0"/>
              <a:t>Sajdah</a:t>
            </a:r>
            <a:r>
              <a:rPr lang="en-GB" dirty="0" smtClean="0"/>
              <a:t> – place the knees, then hands and then the forehand when making </a:t>
            </a:r>
            <a:r>
              <a:rPr lang="en-GB" dirty="0" err="1" smtClean="0"/>
              <a:t>Sajdah</a:t>
            </a:r>
            <a:endParaRPr lang="en-GB" dirty="0" smtClean="0"/>
          </a:p>
          <a:p>
            <a:r>
              <a:rPr lang="en-GB" dirty="0" err="1" smtClean="0"/>
              <a:t>Rectie</a:t>
            </a:r>
            <a:r>
              <a:rPr lang="en-GB" dirty="0" smtClean="0"/>
              <a:t> </a:t>
            </a:r>
            <a:r>
              <a:rPr lang="ar-SA" dirty="0" smtClean="0"/>
              <a:t>سبحان ربي الاعلي</a:t>
            </a:r>
            <a:r>
              <a:rPr lang="en-GB" dirty="0" smtClean="0"/>
              <a:t> three times at least</a:t>
            </a:r>
          </a:p>
          <a:p>
            <a:r>
              <a:rPr lang="en-GB" dirty="0" smtClean="0"/>
              <a:t>In </a:t>
            </a:r>
            <a:r>
              <a:rPr lang="en-GB" dirty="0" err="1" smtClean="0"/>
              <a:t>Sajdah</a:t>
            </a:r>
            <a:r>
              <a:rPr lang="en-GB" dirty="0" smtClean="0"/>
              <a:t>, join the fingers, keep the tip of the fingers in the direction of </a:t>
            </a:r>
            <a:r>
              <a:rPr lang="en-GB" dirty="0" err="1" smtClean="0"/>
              <a:t>Qiblah</a:t>
            </a:r>
            <a:r>
              <a:rPr lang="en-GB" dirty="0" smtClean="0"/>
              <a:t>, point toes towards the </a:t>
            </a:r>
            <a:r>
              <a:rPr lang="en-GB" dirty="0" err="1" smtClean="0"/>
              <a:t>Qiblah</a:t>
            </a:r>
            <a:r>
              <a:rPr lang="en-GB" dirty="0" smtClean="0"/>
              <a:t>, keep elbows away from the sides of the body and do not spread the elbows on the ground.</a:t>
            </a:r>
          </a:p>
          <a:p>
            <a:endParaRPr lang="en-GB" dirty="0" smtClean="0"/>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81372"/>
            <a:ext cx="7886700" cy="908092"/>
          </a:xfrm>
        </p:spPr>
        <p:txBody>
          <a:bodyPr>
            <a:normAutofit/>
          </a:bodyPr>
          <a:lstStyle/>
          <a:p>
            <a:r>
              <a:rPr lang="en-GB" b="1" dirty="0" err="1"/>
              <a:t>Qadha</a:t>
            </a:r>
            <a:r>
              <a:rPr lang="en-GB" b="1" dirty="0"/>
              <a:t> </a:t>
            </a:r>
            <a:r>
              <a:rPr lang="en-GB" b="1" dirty="0" err="1"/>
              <a:t>Salaat</a:t>
            </a:r>
            <a:endParaRPr lang="en-GB" b="1" dirty="0"/>
          </a:p>
        </p:txBody>
      </p:sp>
      <p:sp>
        <p:nvSpPr>
          <p:cNvPr id="3" name="Content Placeholder 2"/>
          <p:cNvSpPr>
            <a:spLocks noGrp="1"/>
          </p:cNvSpPr>
          <p:nvPr>
            <p:ph idx="1"/>
          </p:nvPr>
        </p:nvSpPr>
        <p:spPr>
          <a:xfrm>
            <a:off x="467543" y="1189464"/>
            <a:ext cx="8280921" cy="5263872"/>
          </a:xfrm>
        </p:spPr>
        <p:txBody>
          <a:bodyPr>
            <a:normAutofit fontScale="55000" lnSpcReduction="20000"/>
          </a:bodyPr>
          <a:lstStyle/>
          <a:p>
            <a:pPr algn="ctr">
              <a:lnSpc>
                <a:spcPct val="90000"/>
              </a:lnSpc>
              <a:buNone/>
            </a:pPr>
            <a:r>
              <a:rPr lang="en-GB" sz="4400" b="1" dirty="0"/>
              <a:t>Is there any evidence that </a:t>
            </a:r>
            <a:r>
              <a:rPr lang="en-GB" sz="4400" b="1" dirty="0" err="1"/>
              <a:t>Salah</a:t>
            </a:r>
            <a:r>
              <a:rPr lang="en-GB" sz="4400" b="1" dirty="0"/>
              <a:t> </a:t>
            </a:r>
            <a:r>
              <a:rPr lang="en-GB" sz="4400" b="1" dirty="0" smtClean="0"/>
              <a:t>missed must </a:t>
            </a:r>
            <a:r>
              <a:rPr lang="en-GB" sz="4400" b="1" dirty="0"/>
              <a:t>be made up?</a:t>
            </a:r>
          </a:p>
          <a:p>
            <a:pPr algn="ctr">
              <a:lnSpc>
                <a:spcPct val="90000"/>
              </a:lnSpc>
              <a:buNone/>
            </a:pPr>
            <a:r>
              <a:rPr lang="en-GB" sz="4400" b="1" dirty="0">
                <a:solidFill>
                  <a:srgbClr val="FF0000"/>
                </a:solidFill>
              </a:rPr>
              <a:t>Absolutely!</a:t>
            </a:r>
          </a:p>
          <a:p>
            <a:pPr>
              <a:lnSpc>
                <a:spcPct val="90000"/>
              </a:lnSpc>
              <a:buNone/>
            </a:pPr>
            <a:endParaRPr lang="en-GB" sz="4400" dirty="0"/>
          </a:p>
          <a:p>
            <a:pPr algn="ctr" rtl="1">
              <a:lnSpc>
                <a:spcPct val="90000"/>
              </a:lnSpc>
              <a:buNone/>
            </a:pPr>
            <a:r>
              <a:rPr lang="ar-SA" sz="4400" b="1" dirty="0"/>
              <a:t>يَا رَسُولَ اللَّهِ مَا كِدْتُ أُصَلِّي الْعَصْرَ حَتَّى كَادَتِ الشَّمْسُ تَغْرُبُ‏</a:t>
            </a:r>
            <a:endParaRPr lang="en-GB" sz="4400" b="1" dirty="0"/>
          </a:p>
          <a:p>
            <a:pPr algn="ctr" rtl="1">
              <a:lnSpc>
                <a:spcPct val="90000"/>
              </a:lnSpc>
              <a:buNone/>
            </a:pPr>
            <a:r>
              <a:rPr lang="ar-SA" sz="4400" b="1" dirty="0"/>
              <a:t>قَالَ النَّبِيُّ صلى الله عليه وسلم وَاللَّهِ مَا صَلَّيْتُهَا فَقُمْنَا إِلَى بُطْحَانَ، فَتَوَضَّأَ لِلصَّلاَةِ، وَتَوَضَّأْنَا لَهَا فَصَلَّى</a:t>
            </a:r>
            <a:endParaRPr lang="en-GB" sz="4400" b="1" dirty="0"/>
          </a:p>
          <a:p>
            <a:pPr algn="ctr" rtl="1">
              <a:lnSpc>
                <a:spcPct val="90000"/>
              </a:lnSpc>
              <a:buNone/>
            </a:pPr>
            <a:r>
              <a:rPr lang="ar-SA" sz="4400" b="1" dirty="0"/>
              <a:t>الْعَصْرَ  بَعْدَ مَا غَرَبَتِ الشَّمْسُ، ثُمَّ صَلَّى بَعْدَهَا الْمَغْرِبَ</a:t>
            </a:r>
            <a:endParaRPr lang="en-GB" sz="4400" b="1" dirty="0"/>
          </a:p>
          <a:p>
            <a:pPr algn="r" rtl="1">
              <a:lnSpc>
                <a:spcPct val="90000"/>
              </a:lnSpc>
              <a:buNone/>
            </a:pPr>
            <a:endParaRPr lang="en-GB" sz="4400" b="1" dirty="0"/>
          </a:p>
          <a:p>
            <a:pPr algn="ctr">
              <a:lnSpc>
                <a:spcPct val="90000"/>
              </a:lnSpc>
              <a:buNone/>
            </a:pPr>
            <a:r>
              <a:rPr lang="en-GB" sz="4400" dirty="0"/>
              <a:t>"O Allah's Messenger (</a:t>
            </a:r>
            <a:r>
              <a:rPr lang="en-GB" sz="4400" dirty="0" err="1"/>
              <a:t>Sallallaho</a:t>
            </a:r>
            <a:r>
              <a:rPr lang="en-GB" sz="4400" dirty="0"/>
              <a:t> </a:t>
            </a:r>
            <a:r>
              <a:rPr lang="en-GB" sz="4400" dirty="0" err="1"/>
              <a:t>Alaihe</a:t>
            </a:r>
            <a:r>
              <a:rPr lang="en-GB" sz="4400" dirty="0"/>
              <a:t> </a:t>
            </a:r>
            <a:r>
              <a:rPr lang="en-GB" sz="4400" dirty="0" err="1"/>
              <a:t>Wassallam</a:t>
            </a:r>
            <a:r>
              <a:rPr lang="en-GB" sz="4400" dirty="0"/>
              <a:t>) I could not offer the `</a:t>
            </a:r>
            <a:r>
              <a:rPr lang="en-GB" sz="4400" dirty="0" err="1"/>
              <a:t>Asr</a:t>
            </a:r>
            <a:r>
              <a:rPr lang="en-GB" sz="4400" dirty="0"/>
              <a:t> prayer till the sun had set." The Prophet (Nabi </a:t>
            </a:r>
            <a:r>
              <a:rPr lang="en-GB" sz="4400" dirty="0" err="1"/>
              <a:t>Sallallaho</a:t>
            </a:r>
            <a:r>
              <a:rPr lang="en-GB" sz="4400" dirty="0"/>
              <a:t> </a:t>
            </a:r>
            <a:r>
              <a:rPr lang="en-GB" sz="4400" dirty="0" err="1"/>
              <a:t>Alaihe</a:t>
            </a:r>
            <a:r>
              <a:rPr lang="en-GB" sz="4400" dirty="0"/>
              <a:t> </a:t>
            </a:r>
            <a:r>
              <a:rPr lang="en-GB" sz="4400" dirty="0" err="1"/>
              <a:t>Wassallam</a:t>
            </a:r>
            <a:r>
              <a:rPr lang="en-GB" sz="4400" dirty="0"/>
              <a:t>) said, "By Allah! I, too, have not prayed." So we turned towards </a:t>
            </a:r>
            <a:r>
              <a:rPr lang="en-GB" sz="4400" dirty="0" err="1"/>
              <a:t>Buthan</a:t>
            </a:r>
            <a:r>
              <a:rPr lang="en-GB" sz="4400" dirty="0"/>
              <a:t>, and the Prophet (Nabi </a:t>
            </a:r>
            <a:r>
              <a:rPr lang="en-GB" sz="4400" dirty="0" err="1"/>
              <a:t>Sallallaho</a:t>
            </a:r>
            <a:r>
              <a:rPr lang="en-GB" sz="4400" dirty="0"/>
              <a:t> </a:t>
            </a:r>
            <a:r>
              <a:rPr lang="en-GB" sz="4400" dirty="0" err="1"/>
              <a:t>Alaihe</a:t>
            </a:r>
            <a:r>
              <a:rPr lang="en-GB" sz="4400" dirty="0"/>
              <a:t> </a:t>
            </a:r>
            <a:r>
              <a:rPr lang="en-GB" sz="4400" dirty="0" err="1"/>
              <a:t>Wassallam</a:t>
            </a:r>
            <a:r>
              <a:rPr lang="en-GB" sz="4400" dirty="0"/>
              <a:t>)performed ablution and we too performed ablution and offered the `</a:t>
            </a:r>
            <a:r>
              <a:rPr lang="en-GB" sz="4400" dirty="0" err="1"/>
              <a:t>Asr</a:t>
            </a:r>
            <a:r>
              <a:rPr lang="en-GB" sz="4400" dirty="0"/>
              <a:t> prayer after the sun had set, and then he offered</a:t>
            </a:r>
          </a:p>
          <a:p>
            <a:pPr algn="ctr">
              <a:lnSpc>
                <a:spcPct val="90000"/>
              </a:lnSpc>
              <a:buNone/>
            </a:pPr>
            <a:r>
              <a:rPr lang="en-GB" sz="4400" dirty="0"/>
              <a:t>the Maghrib prayer.[Bukhari]</a:t>
            </a:r>
          </a:p>
          <a:p>
            <a:pPr>
              <a:lnSpc>
                <a:spcPct val="90000"/>
              </a:lnSpc>
              <a:buNone/>
            </a:pPr>
            <a:endParaRPr lang="en-GB" sz="2900" dirty="0"/>
          </a:p>
          <a:p>
            <a:pPr>
              <a:lnSpc>
                <a:spcPct val="90000"/>
              </a:lnSpc>
              <a:buNone/>
            </a:pPr>
            <a:r>
              <a:rPr lang="ar-SA" sz="1900" b="1" dirty="0"/>
              <a:t>‏</a:t>
            </a:r>
            <a:endParaRPr lang="en-GB" sz="19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98604"/>
            <a:ext cx="8928992" cy="6669360"/>
          </a:xfrm>
        </p:spPr>
        <p:txBody>
          <a:bodyPr>
            <a:normAutofit fontScale="40000" lnSpcReduction="20000"/>
          </a:bodyPr>
          <a:lstStyle/>
          <a:p>
            <a:pPr algn="ctr">
              <a:lnSpc>
                <a:spcPct val="120000"/>
              </a:lnSpc>
              <a:buNone/>
            </a:pPr>
            <a:r>
              <a:rPr lang="en-GB" sz="6700" b="1" dirty="0">
                <a:latin typeface="Arial" pitchFamily="34" charset="0"/>
                <a:cs typeface="Arial" pitchFamily="34" charset="0"/>
              </a:rPr>
              <a:t>Some say that when a prayer is missed by mistake it shouldn't be made up?</a:t>
            </a:r>
          </a:p>
          <a:p>
            <a:pPr algn="ctr">
              <a:buNone/>
            </a:pPr>
            <a:endParaRPr lang="en-GB" sz="6200" dirty="0">
              <a:latin typeface="Arial" pitchFamily="34" charset="0"/>
              <a:cs typeface="Arial" pitchFamily="34" charset="0"/>
            </a:endParaRPr>
          </a:p>
          <a:p>
            <a:pPr algn="ctr">
              <a:buNone/>
            </a:pPr>
            <a:r>
              <a:rPr lang="en-GB" sz="6200" b="1" dirty="0">
                <a:solidFill>
                  <a:srgbClr val="FF0000"/>
                </a:solidFill>
                <a:latin typeface="Arial" pitchFamily="34" charset="0"/>
                <a:cs typeface="Arial" pitchFamily="34" charset="0"/>
              </a:rPr>
              <a:t>Incorrect!</a:t>
            </a:r>
          </a:p>
          <a:p>
            <a:pPr algn="ctr">
              <a:buNone/>
            </a:pPr>
            <a:endParaRPr lang="en-GB" sz="6200" dirty="0">
              <a:latin typeface="Arial" pitchFamily="34" charset="0"/>
              <a:cs typeface="Arial" pitchFamily="34" charset="0"/>
            </a:endParaRPr>
          </a:p>
          <a:p>
            <a:pPr algn="ctr">
              <a:lnSpc>
                <a:spcPct val="170000"/>
              </a:lnSpc>
              <a:buNone/>
            </a:pPr>
            <a:r>
              <a:rPr lang="ar-SA" sz="5000" b="1" dirty="0"/>
              <a:t>عَنْ أَبِي هُرَيْرَةَ، أَنَّ رَسُولَ اللَّهِ صلى الله عليه وسلم حِينَ قَفَلَ مِنْ غَزْوَةِ خَيْبَرَ سَارَ لَيْلَهُ حَتَّى إِذَا أَدْرَكَهُ الْكَرَى عَرَّسَ وَقَالَ لِبِلاَلٍ ‏"‏ اكْلأْ لَنَا اللَّيْلَ ‏"‏ ‏.‏ فَصَلَّى بِلاَلٌ مَا قُدِّرَ لَهُ وَنَامَ رَسُولُ اللَّهِ صلى الله عليه وسلم وَأَصْحَابُهُ فَلَمَّا تَقَارَبَ الْفَجْرُ اسْتَنَدَ بِلاَلٌ إِلَى رَاحِلَتِهِ مُوَاجِهَ الْفَجْرِ فَغَلَبَتْ بِلاَلاً عَيْنَاهُ وَهُوَ مُسْتَنِدٌ إِلَى رَاحِلَتِهِ فَلَمْ يَسْتَيْقِظْ رَسُولُ اللَّهِ صلى الله عليه وسلم وَلاَ بِلاَلٌ وَلاَ أَحَدٌ مِنْ أَصْحَابِهِ حَتَّى ضَرَبَتْهُمُ الشَّمْسُ فَكَانَ رَسُولُ اللَّهِ صلى الله عليه وسلم أَوَّلَهُمُ اسْتِيقَاظًا فَفَزِعَ رَسُولُ اللَّهِ صلى الله عليه وسلم فَقَالَ ‏"‏ أَىْ بِلاَلُ ‏"‏ ‏.‏ فَقَالَ بِلاَلٌ أَخَذَ بِنَفْسِي الَّذِي أَخَذَ - بِأَبِي أَنْتَ وَأُمِّي يَا رَسُولَ اللَّهِ - بِنَفْسِكَ قَالَ ‏"‏ اقْتَادُوا ‏"‏ ‏.‏ فَاقْتَادُوا رَوَاحِلَهُمْ شَيْئًا ثُمَّ تَوَضَّأَ رَسُولُ اللَّهِ صلى الله عليه وسلم وَأَمَرَ بِلاَلاً فَأَقَامَ الصَّلاَةَ فَصَلَّى بِهِمُ الصُّبْحَ فَلَمَّا قَضَى الصَّلاَةَ قَالَ ‏"‏ </a:t>
            </a:r>
            <a:r>
              <a:rPr lang="ar-SA" sz="5000" b="1" dirty="0" smtClean="0"/>
              <a:t>الصَّلاَةَ </a:t>
            </a:r>
            <a:r>
              <a:rPr lang="ar-SA" sz="5000" b="1" dirty="0"/>
              <a:t>فَلْيُصَلِّهَا إِذَا ذَكَرَهَا فَإِنَّ اللَّهَ قَالَ ‏{‏ أَقِمِ الصَّلاَةَ لِذِكْرِي‏}‏ ‏"‏ ‏</a:t>
            </a:r>
            <a:r>
              <a:rPr lang="ar-SA" sz="5000" b="1" dirty="0" smtClean="0"/>
              <a:t>. </a:t>
            </a:r>
            <a:endParaRPr lang="en-GB" sz="5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4911" y="404664"/>
            <a:ext cx="8274177" cy="6133296"/>
          </a:xfrm>
        </p:spPr>
        <p:txBody>
          <a:bodyPr>
            <a:normAutofit/>
          </a:bodyPr>
          <a:lstStyle/>
          <a:p>
            <a:pPr algn="ctr">
              <a:buNone/>
            </a:pPr>
            <a:r>
              <a:rPr lang="en-GB" sz="3000" b="1" dirty="0"/>
              <a:t> Is there a clear command in </a:t>
            </a:r>
            <a:r>
              <a:rPr lang="en-GB" sz="3000" b="1" dirty="0" err="1"/>
              <a:t>Qur'aan</a:t>
            </a:r>
            <a:r>
              <a:rPr lang="en-GB" sz="3000" b="1" dirty="0"/>
              <a:t> and Sunnah to make up missed prayers?</a:t>
            </a:r>
          </a:p>
          <a:p>
            <a:pPr algn="ctr">
              <a:buNone/>
            </a:pPr>
            <a:endParaRPr lang="en-GB" sz="2400" b="1" dirty="0">
              <a:solidFill>
                <a:srgbClr val="00B050"/>
              </a:solidFill>
            </a:endParaRPr>
          </a:p>
          <a:p>
            <a:pPr algn="ctr">
              <a:buNone/>
            </a:pPr>
            <a:r>
              <a:rPr lang="en-GB" sz="3000" b="1" dirty="0">
                <a:solidFill>
                  <a:srgbClr val="00B050"/>
                </a:solidFill>
              </a:rPr>
              <a:t>Absolutely!</a:t>
            </a:r>
          </a:p>
          <a:p>
            <a:pPr algn="ctr">
              <a:buNone/>
            </a:pPr>
            <a:endParaRPr lang="en-GB" sz="2400" b="1" dirty="0">
              <a:solidFill>
                <a:srgbClr val="00B050"/>
              </a:solidFill>
            </a:endParaRPr>
          </a:p>
          <a:p>
            <a:pPr algn="r" rtl="1">
              <a:buNone/>
            </a:pPr>
            <a:r>
              <a:rPr lang="ar-SA" sz="2400" b="1" dirty="0"/>
              <a:t>عَنْ أَنَسِ بْنِ مَالِكٍ، قَالَ قَالَ رَسُولُ اللَّهِ صلى الله عليه وسلم ‏ </a:t>
            </a:r>
            <a:r>
              <a:rPr lang="en-GB" sz="2400" b="1" dirty="0"/>
              <a:t> </a:t>
            </a:r>
            <a:r>
              <a:rPr lang="ar-SA" sz="2400" b="1" dirty="0"/>
              <a:t>"</a:t>
            </a:r>
            <a:r>
              <a:rPr lang="ar-SA" sz="2400" b="1" dirty="0" smtClean="0"/>
              <a:t>‏إِذَا رَقَدَ أَحَدُكُمْ عَنِ </a:t>
            </a:r>
            <a:r>
              <a:rPr lang="ar-SA" sz="2400" b="1" dirty="0"/>
              <a:t>الصَّلاَةِ أَوْ غَفَلَ عَنْهَا فَلْيُصَلِّهَا إِذَا ذَكَرَهَا فَإِنَّ</a:t>
            </a:r>
            <a:r>
              <a:rPr lang="en-GB" sz="2400" b="1" dirty="0"/>
              <a:t> </a:t>
            </a:r>
            <a:r>
              <a:rPr lang="ar-SA" sz="2400" b="1" dirty="0"/>
              <a:t>اللَّهَ</a:t>
            </a:r>
            <a:r>
              <a:rPr lang="en-GB" sz="2400" b="1" dirty="0"/>
              <a:t> </a:t>
            </a:r>
            <a:r>
              <a:rPr lang="ar-SA" sz="2400" b="1" dirty="0"/>
              <a:t>يَقُولُ أَقِمِ الصَّلاَةَ لِذِكْرِي ‏“</a:t>
            </a:r>
            <a:endParaRPr lang="en-GB" sz="2400" b="1" dirty="0"/>
          </a:p>
          <a:p>
            <a:pPr algn="r" rtl="1">
              <a:buNone/>
            </a:pPr>
            <a:endParaRPr lang="en-GB" sz="2400" b="1" dirty="0"/>
          </a:p>
          <a:p>
            <a:pPr algn="ctr">
              <a:buNone/>
            </a:pPr>
            <a:r>
              <a:rPr lang="en-GB" sz="2400" dirty="0"/>
              <a:t>Anas b. Malik (RA) that the Messenger of Allah (</a:t>
            </a:r>
            <a:r>
              <a:rPr lang="en-GB" sz="2400" dirty="0" err="1"/>
              <a:t>Sallallaho</a:t>
            </a:r>
            <a:r>
              <a:rPr lang="en-GB" sz="2400" dirty="0"/>
              <a:t> </a:t>
            </a:r>
            <a:r>
              <a:rPr lang="en-GB" sz="2400" dirty="0" err="1"/>
              <a:t>Alaihe</a:t>
            </a:r>
            <a:endParaRPr lang="en-GB" sz="2400" dirty="0"/>
          </a:p>
          <a:p>
            <a:pPr algn="ctr">
              <a:buNone/>
            </a:pPr>
            <a:r>
              <a:rPr lang="en-GB" sz="2400" dirty="0" err="1"/>
              <a:t>Wassallam</a:t>
            </a:r>
            <a:r>
              <a:rPr lang="en-GB" sz="2400" dirty="0"/>
              <a:t>) said: When any one </a:t>
            </a:r>
            <a:r>
              <a:rPr lang="en-GB" sz="2400" dirty="0" smtClean="0"/>
              <a:t>of </a:t>
            </a:r>
            <a:r>
              <a:rPr lang="en-GB" sz="2400" dirty="0"/>
              <a:t>you omits the prayer due to</a:t>
            </a:r>
          </a:p>
          <a:p>
            <a:pPr algn="ctr">
              <a:buNone/>
            </a:pPr>
            <a:r>
              <a:rPr lang="en-GB" sz="2400" dirty="0"/>
              <a:t>sleep or he forgets it, he should observe it when he remembers</a:t>
            </a:r>
          </a:p>
          <a:p>
            <a:pPr algn="ctr">
              <a:buNone/>
            </a:pPr>
            <a:r>
              <a:rPr lang="en-GB" sz="2400" dirty="0"/>
              <a:t>it, For Allah has said:" Observe prayer for remembrance of Me.”</a:t>
            </a:r>
          </a:p>
          <a:p>
            <a:pPr algn="ctr">
              <a:buNone/>
            </a:pPr>
            <a:r>
              <a:rPr lang="en-GB" sz="2400" dirty="0"/>
              <a:t>[Muslim]</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5" name="Content Placeholder 2">
            <a:extLst>
              <a:ext uri="{FF2B5EF4-FFF2-40B4-BE49-F238E27FC236}">
                <a16:creationId xmlns:a16="http://schemas.microsoft.com/office/drawing/2014/main" xmlns="" id="{5CEE72F8-9F36-4906-B72C-119C41C0BF87}"/>
              </a:ext>
            </a:extLst>
          </p:cNvPr>
          <p:cNvGraphicFramePr>
            <a:graphicFrameLocks noGrp="1"/>
          </p:cNvGraphicFramePr>
          <p:nvPr>
            <p:ph idx="1"/>
            <p:extLst>
              <p:ext uri="{D42A27DB-BD31-4B8C-83A1-F6EECF244321}">
                <p14:modId xmlns:p14="http://schemas.microsoft.com/office/powerpoint/2010/main" xmlns="" val="2005000752"/>
              </p:ext>
            </p:extLst>
          </p:nvPr>
        </p:nvGraphicFramePr>
        <p:xfrm>
          <a:off x="3757612" y="380821"/>
          <a:ext cx="4869656" cy="6144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xmlns="" id="{87C6BE40-7BCC-A949-B541-50303C4457E1}"/>
              </a:ext>
            </a:extLst>
          </p:cNvPr>
          <p:cNvSpPr/>
          <p:nvPr/>
        </p:nvSpPr>
        <p:spPr>
          <a:xfrm>
            <a:off x="230316" y="380820"/>
            <a:ext cx="1906109" cy="5847755"/>
          </a:xfrm>
          <a:prstGeom prst="rect">
            <a:avLst/>
          </a:prstGeom>
        </p:spPr>
        <p:txBody>
          <a:bodyPr wrap="square">
            <a:spAutoFit/>
          </a:bodyPr>
          <a:lstStyle/>
          <a:p>
            <a:r>
              <a:rPr lang="en-US" sz="3400" b="1" dirty="0">
                <a:solidFill>
                  <a:schemeClr val="bg1"/>
                </a:solidFill>
              </a:rPr>
              <a:t>Do I need to make up all missed prayers or just the ones which are </a:t>
            </a:r>
            <a:r>
              <a:rPr lang="en-US" sz="3400" b="1" dirty="0" err="1">
                <a:solidFill>
                  <a:schemeClr val="bg1"/>
                </a:solidFill>
              </a:rPr>
              <a:t>Fardh</a:t>
            </a:r>
            <a:r>
              <a:rPr lang="en-US" sz="3400" b="1" dirty="0">
                <a:solidFill>
                  <a:schemeClr val="bg1"/>
                </a:solidFill>
              </a:rPr>
              <a:t> &amp; </a:t>
            </a:r>
            <a:r>
              <a:rPr lang="en-US" sz="3400" b="1" dirty="0" err="1">
                <a:solidFill>
                  <a:schemeClr val="bg1"/>
                </a:solidFill>
              </a:rPr>
              <a:t>Waajib</a:t>
            </a:r>
            <a:r>
              <a:rPr lang="en-US" sz="3400" b="1" dirty="0">
                <a:solidFill>
                  <a:schemeClr val="bg1"/>
                </a:solidFill>
              </a:rPr>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7545" y="1012004"/>
            <a:ext cx="2952328" cy="4795408"/>
          </a:xfrm>
        </p:spPr>
        <p:txBody>
          <a:bodyPr>
            <a:normAutofit/>
          </a:bodyPr>
          <a:lstStyle/>
          <a:p>
            <a:r>
              <a:rPr lang="en-GB" sz="4800" dirty="0">
                <a:solidFill>
                  <a:srgbClr val="FFFFFF"/>
                </a:solidFill>
              </a:rPr>
              <a:t>Calculating your missed </a:t>
            </a:r>
            <a:r>
              <a:rPr lang="en-GB" sz="4800" dirty="0" err="1">
                <a:solidFill>
                  <a:srgbClr val="FFFFFF"/>
                </a:solidFill>
              </a:rPr>
              <a:t>Salaah</a:t>
            </a:r>
            <a:endParaRPr lang="en-GB" sz="4800" dirty="0">
              <a:solidFill>
                <a:srgbClr val="FFFFFF"/>
              </a:solidFill>
            </a:endParaRPr>
          </a:p>
        </p:txBody>
      </p:sp>
      <p:graphicFrame>
        <p:nvGraphicFramePr>
          <p:cNvPr id="13" name="Content Placeholder 2">
            <a:extLst>
              <a:ext uri="{FF2B5EF4-FFF2-40B4-BE49-F238E27FC236}">
                <a16:creationId xmlns:a16="http://schemas.microsoft.com/office/drawing/2014/main" xmlns="" id="{4593E524-3E1A-4B47-B8B2-6AF0518554CE}"/>
              </a:ext>
            </a:extLst>
          </p:cNvPr>
          <p:cNvGraphicFramePr>
            <a:graphicFrameLocks noGrp="1"/>
          </p:cNvGraphicFramePr>
          <p:nvPr>
            <p:ph idx="1"/>
            <p:extLst>
              <p:ext uri="{D42A27DB-BD31-4B8C-83A1-F6EECF244321}">
                <p14:modId xmlns:p14="http://schemas.microsoft.com/office/powerpoint/2010/main" xmlns="" val="42479931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fontScale="90000"/>
          </a:bodyPr>
          <a:lstStyle/>
          <a:p>
            <a:pPr>
              <a:lnSpc>
                <a:spcPct val="90000"/>
              </a:lnSpc>
            </a:pPr>
            <a:r>
              <a:rPr lang="en-GB" sz="3400" dirty="0">
                <a:solidFill>
                  <a:schemeClr val="accent1"/>
                </a:solidFill>
                <a:hlinkClick r:id="rId3"/>
              </a:rPr>
              <a:t/>
            </a:r>
            <a:br>
              <a:rPr lang="en-GB" sz="3400" dirty="0">
                <a:solidFill>
                  <a:schemeClr val="accent1"/>
                </a:solidFill>
                <a:hlinkClick r:id="rId3"/>
              </a:rPr>
            </a:br>
            <a:r>
              <a:rPr lang="en-GB" dirty="0">
                <a:solidFill>
                  <a:schemeClr val="accent1"/>
                </a:solidFill>
                <a:hlinkClick r:id="rId3"/>
              </a:rPr>
              <a:t>Question: </a:t>
            </a:r>
            <a:r>
              <a:rPr lang="en-GB" dirty="0" smtClean="0">
                <a:solidFill>
                  <a:schemeClr val="accent1"/>
                </a:solidFill>
                <a:hlinkClick r:id="rId3"/>
              </a:rPr>
              <a:t/>
            </a:r>
            <a:br>
              <a:rPr lang="en-GB" dirty="0" smtClean="0">
                <a:solidFill>
                  <a:schemeClr val="accent1"/>
                </a:solidFill>
                <a:hlinkClick r:id="rId3"/>
              </a:rPr>
            </a:br>
            <a:r>
              <a:rPr lang="en-GB" u="sng" dirty="0" smtClean="0">
                <a:solidFill>
                  <a:schemeClr val="accent1"/>
                </a:solidFill>
                <a:hlinkClick r:id="rId3"/>
              </a:rPr>
              <a:t>I </a:t>
            </a:r>
            <a:r>
              <a:rPr lang="en-GB" u="sng" dirty="0">
                <a:solidFill>
                  <a:schemeClr val="accent1"/>
                </a:solidFill>
                <a:hlinkClick r:id="rId3"/>
              </a:rPr>
              <a:t>have missed a lot of prayers, is there a quicker way to pray them?</a:t>
            </a:r>
            <a:r>
              <a:rPr lang="en-GB" u="sng" dirty="0">
                <a:solidFill>
                  <a:schemeClr val="accent1"/>
                </a:solidFill>
              </a:rPr>
              <a:t/>
            </a:r>
            <a:br>
              <a:rPr lang="en-GB" u="sng" dirty="0">
                <a:solidFill>
                  <a:schemeClr val="accent1"/>
                </a:solidFill>
              </a:rPr>
            </a:br>
            <a:endParaRPr lang="en-GB" u="sng" dirty="0">
              <a:solidFill>
                <a:schemeClr val="accent1"/>
              </a:solidFill>
            </a:endParaRPr>
          </a:p>
        </p:txBody>
      </p:sp>
      <p:sp>
        <p:nvSpPr>
          <p:cNvPr id="3" name="Content Placeholder 2"/>
          <p:cNvSpPr>
            <a:spLocks noGrp="1"/>
          </p:cNvSpPr>
          <p:nvPr>
            <p:ph idx="1"/>
          </p:nvPr>
        </p:nvSpPr>
        <p:spPr>
          <a:xfrm>
            <a:off x="3684460" y="-323798"/>
            <a:ext cx="5063997" cy="7425205"/>
          </a:xfrm>
        </p:spPr>
        <p:txBody>
          <a:bodyPr anchor="ctr">
            <a:normAutofit/>
          </a:bodyPr>
          <a:lstStyle/>
          <a:p>
            <a:r>
              <a:rPr lang="en-GB" sz="2800" dirty="0"/>
              <a:t> </a:t>
            </a:r>
            <a:r>
              <a:rPr lang="en-GB" sz="2800" dirty="0" smtClean="0"/>
              <a:t>One </a:t>
            </a:r>
            <a:r>
              <a:rPr lang="en-GB" sz="2800" dirty="0"/>
              <a:t>could perform one </a:t>
            </a:r>
            <a:r>
              <a:rPr lang="en-GB" sz="2800" dirty="0" err="1"/>
              <a:t>Q</a:t>
            </a:r>
            <a:r>
              <a:rPr lang="en-GB" sz="2800" dirty="0" err="1" smtClean="0"/>
              <a:t>adha</a:t>
            </a:r>
            <a:r>
              <a:rPr lang="en-GB" sz="2800" dirty="0" smtClean="0"/>
              <a:t> </a:t>
            </a:r>
            <a:r>
              <a:rPr lang="en-GB" sz="2800" dirty="0"/>
              <a:t>salah before or after every </a:t>
            </a:r>
            <a:r>
              <a:rPr lang="en-GB" sz="2800" dirty="0" err="1"/>
              <a:t>fardh</a:t>
            </a:r>
            <a:r>
              <a:rPr lang="en-GB" sz="2800" dirty="0"/>
              <a:t> salah</a:t>
            </a:r>
          </a:p>
          <a:p>
            <a:r>
              <a:rPr lang="en-GB" sz="2800" dirty="0"/>
              <a:t>Perform five </a:t>
            </a:r>
            <a:r>
              <a:rPr lang="en-GB" sz="2800" dirty="0" err="1"/>
              <a:t>Salaah</a:t>
            </a:r>
            <a:r>
              <a:rPr lang="en-GB" sz="2800" dirty="0"/>
              <a:t> in one go on a daily basis</a:t>
            </a:r>
          </a:p>
          <a:p>
            <a:r>
              <a:rPr lang="en-GB" sz="2800" dirty="0"/>
              <a:t>To save more time in completing your </a:t>
            </a:r>
            <a:r>
              <a:rPr lang="en-GB" sz="2800" dirty="0" err="1"/>
              <a:t>Qadha,during</a:t>
            </a:r>
            <a:r>
              <a:rPr lang="en-GB" sz="2800" dirty="0"/>
              <a:t> the third and fourth </a:t>
            </a:r>
            <a:r>
              <a:rPr lang="en-GB" sz="2800" dirty="0" err="1"/>
              <a:t>Rakat</a:t>
            </a:r>
            <a:r>
              <a:rPr lang="en-GB" sz="2800" dirty="0"/>
              <a:t> of </a:t>
            </a:r>
            <a:r>
              <a:rPr lang="en-GB" sz="2800" dirty="0" err="1"/>
              <a:t>Qadha</a:t>
            </a:r>
            <a:r>
              <a:rPr lang="en-GB" sz="2800" dirty="0"/>
              <a:t> of </a:t>
            </a:r>
            <a:r>
              <a:rPr lang="en-GB" sz="2800" dirty="0" err="1"/>
              <a:t>Zuhr</a:t>
            </a:r>
            <a:r>
              <a:rPr lang="en-GB" sz="2800" dirty="0"/>
              <a:t> , </a:t>
            </a:r>
            <a:r>
              <a:rPr lang="en-GB" sz="2800" dirty="0" err="1"/>
              <a:t>Asr</a:t>
            </a:r>
            <a:r>
              <a:rPr lang="en-GB" sz="2800" dirty="0"/>
              <a:t>, Maghrib and </a:t>
            </a:r>
            <a:r>
              <a:rPr lang="en-GB" sz="2800" dirty="0" err="1"/>
              <a:t>Isha</a:t>
            </a:r>
            <a:r>
              <a:rPr lang="en-GB" sz="2800" dirty="0"/>
              <a:t> instead of reciting Surah </a:t>
            </a:r>
            <a:r>
              <a:rPr lang="en-GB" sz="2800" dirty="0" err="1"/>
              <a:t>Fatiha</a:t>
            </a:r>
            <a:r>
              <a:rPr lang="en-GB" sz="2800" dirty="0"/>
              <a:t> as </a:t>
            </a:r>
            <a:r>
              <a:rPr lang="en-GB" sz="2800" dirty="0" err="1"/>
              <a:t>ususal</a:t>
            </a:r>
            <a:r>
              <a:rPr lang="en-GB" sz="2800" dirty="0"/>
              <a:t> </a:t>
            </a:r>
            <a:r>
              <a:rPr lang="en-GB" sz="2800" dirty="0" smtClean="0"/>
              <a:t>,one </a:t>
            </a:r>
            <a:r>
              <a:rPr lang="en-GB" sz="2800" dirty="0"/>
              <a:t>can read Subhanallah three times, then proceed into </a:t>
            </a:r>
            <a:r>
              <a:rPr lang="en-GB" sz="2800" dirty="0" err="1"/>
              <a:t>ruku</a:t>
            </a:r>
            <a:r>
              <a:rPr lang="en-GB" sz="2800" dirty="0"/>
              <a:t>.</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Calibri" panose="020F0502020204030204"/>
            </a:endParaRPr>
          </a:p>
        </p:txBody>
      </p:sp>
      <p:sp>
        <p:nvSpPr>
          <p:cNvPr id="2" name="Title 1"/>
          <p:cNvSpPr>
            <a:spLocks noGrp="1"/>
          </p:cNvSpPr>
          <p:nvPr>
            <p:ph type="title"/>
          </p:nvPr>
        </p:nvSpPr>
        <p:spPr>
          <a:xfrm>
            <a:off x="611560" y="1052736"/>
            <a:ext cx="2736304" cy="4795408"/>
          </a:xfrm>
        </p:spPr>
        <p:txBody>
          <a:bodyPr>
            <a:normAutofit/>
          </a:bodyPr>
          <a:lstStyle/>
          <a:p>
            <a:r>
              <a:rPr lang="en-GB" sz="6200" b="1" dirty="0" err="1">
                <a:solidFill>
                  <a:srgbClr val="FFFFFF"/>
                </a:solidFill>
              </a:rPr>
              <a:t>Istinjaa</a:t>
            </a:r>
            <a:endParaRPr lang="en-GB" sz="6200" b="1" dirty="0">
              <a:solidFill>
                <a:srgbClr val="FFFFFF"/>
              </a:solidFill>
            </a:endParaRPr>
          </a:p>
        </p:txBody>
      </p:sp>
      <p:graphicFrame>
        <p:nvGraphicFramePr>
          <p:cNvPr id="5" name="Content Placeholder 2">
            <a:extLst>
              <a:ext uri="{FF2B5EF4-FFF2-40B4-BE49-F238E27FC236}">
                <a16:creationId xmlns:a16="http://schemas.microsoft.com/office/drawing/2014/main" xmlns="" id="{5084E8DC-9196-49DD-9DE2-657010619376}"/>
              </a:ext>
            </a:extLst>
          </p:cNvPr>
          <p:cNvGraphicFramePr>
            <a:graphicFrameLocks noGrp="1"/>
          </p:cNvGraphicFramePr>
          <p:nvPr>
            <p:ph idx="1"/>
            <p:extLst>
              <p:ext uri="{D42A27DB-BD31-4B8C-83A1-F6EECF244321}">
                <p14:modId xmlns:p14="http://schemas.microsoft.com/office/powerpoint/2010/main" xmlns="" val="1331884651"/>
              </p:ext>
            </p:extLst>
          </p:nvPr>
        </p:nvGraphicFramePr>
        <p:xfrm>
          <a:off x="3895727"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fontScale="90000"/>
          </a:bodyPr>
          <a:lstStyle/>
          <a:p>
            <a:pPr>
              <a:lnSpc>
                <a:spcPct val="90000"/>
              </a:lnSpc>
            </a:pPr>
            <a:r>
              <a:rPr lang="en-GB" sz="2400" dirty="0">
                <a:hlinkClick r:id="rId3">
                  <a:extLst>
                    <a:ext uri="{A12FA001-AC4F-418D-AE19-62706E023703}">
                      <ahyp:hlinkClr xmlns:ahyp="http://schemas.microsoft.com/office/drawing/2018/hyperlinkcolor" xmlns="" val="tx"/>
                    </a:ext>
                  </a:extLst>
                </a:hlinkClick>
              </a:rPr>
              <a:t>I have missed many (prayers) Namaz and now I want to read my all qaza Namaz (prayers). What advice and method you will give me to read my </a:t>
            </a:r>
            <a:r>
              <a:rPr lang="en-GB" sz="2400" dirty="0" err="1" smtClean="0">
                <a:hlinkClick r:id="rId3">
                  <a:extLst>
                    <a:ext uri="{A12FA001-AC4F-418D-AE19-62706E023703}">
                      <ahyp:hlinkClr xmlns:ahyp="http://schemas.microsoft.com/office/drawing/2018/hyperlinkcolor" xmlns="" val="tx"/>
                    </a:ext>
                  </a:extLst>
                </a:hlinkClick>
              </a:rPr>
              <a:t>qadha</a:t>
            </a:r>
            <a:r>
              <a:rPr lang="en-GB" sz="2400" dirty="0" smtClean="0">
                <a:hlinkClick r:id="rId3">
                  <a:extLst>
                    <a:ext uri="{A12FA001-AC4F-418D-AE19-62706E023703}">
                      <ahyp:hlinkClr xmlns:ahyp="http://schemas.microsoft.com/office/drawing/2018/hyperlinkcolor" xmlns="" val="tx"/>
                    </a:ext>
                  </a:extLst>
                </a:hlinkClick>
              </a:rPr>
              <a:t> </a:t>
            </a:r>
            <a:r>
              <a:rPr lang="en-GB" sz="2400" dirty="0">
                <a:hlinkClick r:id="rId3">
                  <a:extLst>
                    <a:ext uri="{A12FA001-AC4F-418D-AE19-62706E023703}">
                      <ahyp:hlinkClr xmlns:ahyp="http://schemas.microsoft.com/office/drawing/2018/hyperlinkcolor" xmlns="" val="tx"/>
                    </a:ext>
                  </a:extLst>
                </a:hlinkClick>
              </a:rPr>
              <a:t>Namaz (prayers)?</a:t>
            </a:r>
            <a:endParaRPr lang="en-GB" sz="2400" dirty="0"/>
          </a:p>
        </p:txBody>
      </p:sp>
      <p:sp>
        <p:nvSpPr>
          <p:cNvPr id="3" name="Content Placeholder 2"/>
          <p:cNvSpPr>
            <a:spLocks noGrp="1"/>
          </p:cNvSpPr>
          <p:nvPr>
            <p:ph idx="1"/>
          </p:nvPr>
        </p:nvSpPr>
        <p:spPr>
          <a:xfrm>
            <a:off x="884419" y="2636912"/>
            <a:ext cx="7375161" cy="4392488"/>
          </a:xfrm>
        </p:spPr>
        <p:txBody>
          <a:bodyPr>
            <a:normAutofit lnSpcReduction="10000"/>
          </a:bodyPr>
          <a:lstStyle/>
          <a:p>
            <a:pPr>
              <a:buNone/>
            </a:pPr>
            <a:r>
              <a:rPr lang="en-GB" sz="2400" dirty="0" smtClean="0">
                <a:solidFill>
                  <a:srgbClr val="000000"/>
                </a:solidFill>
              </a:rPr>
              <a:t>     Make </a:t>
            </a:r>
            <a:r>
              <a:rPr lang="en-GB" sz="2400" dirty="0">
                <a:solidFill>
                  <a:srgbClr val="000000"/>
                </a:solidFill>
              </a:rPr>
              <a:t>an estimate of how many months’ or years’ </a:t>
            </a:r>
            <a:r>
              <a:rPr lang="en-GB" sz="2400" dirty="0" err="1" smtClean="0">
                <a:solidFill>
                  <a:srgbClr val="000000"/>
                </a:solidFill>
              </a:rPr>
              <a:t>qadha</a:t>
            </a:r>
            <a:r>
              <a:rPr lang="en-GB" sz="2400" dirty="0" smtClean="0">
                <a:solidFill>
                  <a:srgbClr val="000000"/>
                </a:solidFill>
              </a:rPr>
              <a:t> </a:t>
            </a:r>
            <a:r>
              <a:rPr lang="en-GB" sz="2400" dirty="0">
                <a:solidFill>
                  <a:srgbClr val="000000"/>
                </a:solidFill>
              </a:rPr>
              <a:t>are on your shoulders, then for every day you have to make </a:t>
            </a:r>
            <a:r>
              <a:rPr lang="en-GB" sz="2400" dirty="0" err="1" smtClean="0">
                <a:solidFill>
                  <a:srgbClr val="000000"/>
                </a:solidFill>
              </a:rPr>
              <a:t>qadha</a:t>
            </a:r>
            <a:r>
              <a:rPr lang="en-GB" sz="2400" dirty="0" smtClean="0">
                <a:solidFill>
                  <a:srgbClr val="000000"/>
                </a:solidFill>
              </a:rPr>
              <a:t> </a:t>
            </a:r>
            <a:r>
              <a:rPr lang="en-GB" sz="2400" dirty="0">
                <a:solidFill>
                  <a:srgbClr val="000000"/>
                </a:solidFill>
              </a:rPr>
              <a:t>of 20 </a:t>
            </a:r>
            <a:r>
              <a:rPr lang="en-GB" sz="2400" dirty="0" err="1">
                <a:solidFill>
                  <a:srgbClr val="000000"/>
                </a:solidFill>
              </a:rPr>
              <a:t>rakats</a:t>
            </a:r>
            <a:r>
              <a:rPr lang="en-GB" sz="2400" dirty="0">
                <a:solidFill>
                  <a:srgbClr val="000000"/>
                </a:solidFill>
              </a:rPr>
              <a:t> – seventeen of </a:t>
            </a:r>
            <a:r>
              <a:rPr lang="en-GB" sz="2400" dirty="0" err="1" smtClean="0">
                <a:solidFill>
                  <a:srgbClr val="000000"/>
                </a:solidFill>
              </a:rPr>
              <a:t>fardh</a:t>
            </a:r>
            <a:r>
              <a:rPr lang="en-GB" sz="2400" dirty="0" smtClean="0">
                <a:solidFill>
                  <a:srgbClr val="000000"/>
                </a:solidFill>
              </a:rPr>
              <a:t> </a:t>
            </a:r>
            <a:r>
              <a:rPr lang="en-GB" sz="2400" dirty="0">
                <a:solidFill>
                  <a:srgbClr val="000000"/>
                </a:solidFill>
              </a:rPr>
              <a:t>and three of WITR WAJIB; there is no </a:t>
            </a:r>
            <a:r>
              <a:rPr lang="en-GB" sz="2400" dirty="0" err="1" smtClean="0">
                <a:solidFill>
                  <a:srgbClr val="000000"/>
                </a:solidFill>
              </a:rPr>
              <a:t>qadha</a:t>
            </a:r>
            <a:r>
              <a:rPr lang="en-GB" sz="2400" dirty="0" smtClean="0">
                <a:solidFill>
                  <a:srgbClr val="000000"/>
                </a:solidFill>
              </a:rPr>
              <a:t> </a:t>
            </a:r>
            <a:r>
              <a:rPr lang="en-GB" sz="2400" dirty="0">
                <a:solidFill>
                  <a:srgbClr val="000000"/>
                </a:solidFill>
              </a:rPr>
              <a:t>of </a:t>
            </a:r>
            <a:r>
              <a:rPr lang="en-GB" sz="2400" dirty="0" err="1">
                <a:solidFill>
                  <a:srgbClr val="000000"/>
                </a:solidFill>
              </a:rPr>
              <a:t>sunnats</a:t>
            </a:r>
            <a:r>
              <a:rPr lang="en-GB" sz="2400" dirty="0">
                <a:solidFill>
                  <a:srgbClr val="000000"/>
                </a:solidFill>
              </a:rPr>
              <a:t>.  Start by making an intention of the first salah you missed, e.g. first </a:t>
            </a:r>
            <a:r>
              <a:rPr lang="en-GB" sz="2400" dirty="0" err="1">
                <a:solidFill>
                  <a:srgbClr val="000000"/>
                </a:solidFill>
              </a:rPr>
              <a:t>Fajr</a:t>
            </a:r>
            <a:r>
              <a:rPr lang="en-GB" sz="2400" dirty="0">
                <a:solidFill>
                  <a:srgbClr val="000000"/>
                </a:solidFill>
              </a:rPr>
              <a:t>, first </a:t>
            </a:r>
            <a:r>
              <a:rPr lang="en-GB" sz="2400" dirty="0" err="1">
                <a:solidFill>
                  <a:srgbClr val="000000"/>
                </a:solidFill>
              </a:rPr>
              <a:t>Zuhr</a:t>
            </a:r>
            <a:r>
              <a:rPr lang="en-GB" sz="2400" dirty="0">
                <a:solidFill>
                  <a:srgbClr val="000000"/>
                </a:solidFill>
              </a:rPr>
              <a:t>, etc.  When that is done </a:t>
            </a:r>
            <a:r>
              <a:rPr lang="en-GB" sz="2400" dirty="0" smtClean="0">
                <a:solidFill>
                  <a:srgbClr val="000000"/>
                </a:solidFill>
              </a:rPr>
              <a:t>, the </a:t>
            </a:r>
            <a:r>
              <a:rPr lang="en-GB" sz="2400" dirty="0">
                <a:solidFill>
                  <a:srgbClr val="000000"/>
                </a:solidFill>
              </a:rPr>
              <a:t>one after it will become the first, and so on.  Whenever you have free time, make </a:t>
            </a:r>
            <a:r>
              <a:rPr lang="en-GB" sz="2400" dirty="0" err="1" smtClean="0">
                <a:solidFill>
                  <a:srgbClr val="000000"/>
                </a:solidFill>
              </a:rPr>
              <a:t>Wudhu</a:t>
            </a:r>
            <a:r>
              <a:rPr lang="en-GB" sz="2400" dirty="0" smtClean="0">
                <a:solidFill>
                  <a:srgbClr val="000000"/>
                </a:solidFill>
              </a:rPr>
              <a:t> </a:t>
            </a:r>
            <a:r>
              <a:rPr lang="en-GB" sz="2400" dirty="0">
                <a:solidFill>
                  <a:srgbClr val="000000"/>
                </a:solidFill>
              </a:rPr>
              <a:t>and keep doing your </a:t>
            </a:r>
            <a:r>
              <a:rPr lang="en-GB" sz="2400" dirty="0" err="1" smtClean="0">
                <a:solidFill>
                  <a:srgbClr val="000000"/>
                </a:solidFill>
              </a:rPr>
              <a:t>qadha</a:t>
            </a:r>
            <a:r>
              <a:rPr lang="en-GB" sz="2400" dirty="0" smtClean="0">
                <a:solidFill>
                  <a:srgbClr val="000000"/>
                </a:solidFill>
              </a:rPr>
              <a:t> </a:t>
            </a:r>
            <a:r>
              <a:rPr lang="en-GB" sz="2400" dirty="0">
                <a:solidFill>
                  <a:srgbClr val="000000"/>
                </a:solidFill>
              </a:rPr>
              <a:t>– one person used to do 300 </a:t>
            </a:r>
            <a:r>
              <a:rPr lang="en-GB" sz="2400" dirty="0" err="1">
                <a:solidFill>
                  <a:srgbClr val="000000"/>
                </a:solidFill>
              </a:rPr>
              <a:t>rakats</a:t>
            </a:r>
            <a:r>
              <a:rPr lang="en-GB" sz="2400" dirty="0">
                <a:solidFill>
                  <a:srgbClr val="000000"/>
                </a:solidFill>
              </a:rPr>
              <a:t> a day until he completed his whole life’s </a:t>
            </a:r>
            <a:r>
              <a:rPr lang="en-GB" sz="2400" dirty="0" err="1" smtClean="0">
                <a:solidFill>
                  <a:srgbClr val="000000"/>
                </a:solidFill>
              </a:rPr>
              <a:t>qadha</a:t>
            </a:r>
            <a:r>
              <a:rPr lang="en-GB" sz="2400" dirty="0">
                <a:solidFill>
                  <a:srgbClr val="000000"/>
                </a:solidFill>
              </a:rPr>
              <a:t>.  May Allah make it easy for you and accept it from you.</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When can you and when can you not read your </a:t>
            </a:r>
            <a:r>
              <a:rPr lang="en-GB" b="1" dirty="0" err="1"/>
              <a:t>Qadha</a:t>
            </a:r>
            <a:r>
              <a:rPr lang="en-GB" b="1" dirty="0"/>
              <a:t> </a:t>
            </a:r>
            <a:r>
              <a:rPr lang="en-GB" b="1" dirty="0" err="1"/>
              <a:t>Salah</a:t>
            </a:r>
            <a:r>
              <a:rPr lang="en-GB" b="1" dirty="0"/>
              <a:t>?</a:t>
            </a:r>
          </a:p>
        </p:txBody>
      </p:sp>
      <p:sp>
        <p:nvSpPr>
          <p:cNvPr id="3" name="Content Placeholder 2"/>
          <p:cNvSpPr>
            <a:spLocks noGrp="1"/>
          </p:cNvSpPr>
          <p:nvPr>
            <p:ph idx="1"/>
          </p:nvPr>
        </p:nvSpPr>
        <p:spPr>
          <a:xfrm>
            <a:off x="457200" y="1600206"/>
            <a:ext cx="8229600" cy="5257794"/>
          </a:xfrm>
        </p:spPr>
        <p:txBody>
          <a:bodyPr>
            <a:normAutofit/>
          </a:bodyPr>
          <a:lstStyle/>
          <a:p>
            <a:r>
              <a:rPr lang="en-GB" dirty="0"/>
              <a:t>Y</a:t>
            </a:r>
            <a:r>
              <a:rPr lang="en-GB" dirty="0" smtClean="0"/>
              <a:t>ou </a:t>
            </a:r>
            <a:r>
              <a:rPr lang="en-GB" dirty="0"/>
              <a:t>can’t pray </a:t>
            </a:r>
            <a:r>
              <a:rPr lang="en-GB" b="1" dirty="0">
                <a:solidFill>
                  <a:srgbClr val="FF0000"/>
                </a:solidFill>
              </a:rPr>
              <a:t>any</a:t>
            </a:r>
            <a:r>
              <a:rPr lang="en-GB" dirty="0"/>
              <a:t> Salah at </a:t>
            </a:r>
            <a:r>
              <a:rPr lang="en-GB" b="1" dirty="0">
                <a:solidFill>
                  <a:srgbClr val="FF0000"/>
                </a:solidFill>
              </a:rPr>
              <a:t>three times </a:t>
            </a:r>
            <a:r>
              <a:rPr lang="en-GB" dirty="0"/>
              <a:t>– during </a:t>
            </a:r>
            <a:r>
              <a:rPr lang="en-GB" b="1" dirty="0">
                <a:solidFill>
                  <a:srgbClr val="FF0000"/>
                </a:solidFill>
              </a:rPr>
              <a:t>S</a:t>
            </a:r>
            <a:r>
              <a:rPr lang="en-GB" b="1" dirty="0" smtClean="0">
                <a:solidFill>
                  <a:srgbClr val="FF0000"/>
                </a:solidFill>
              </a:rPr>
              <a:t>unrise</a:t>
            </a:r>
            <a:r>
              <a:rPr lang="en-GB" dirty="0"/>
              <a:t>, </a:t>
            </a:r>
            <a:r>
              <a:rPr lang="en-GB" b="1" dirty="0">
                <a:solidFill>
                  <a:srgbClr val="FF0000"/>
                </a:solidFill>
              </a:rPr>
              <a:t>S</a:t>
            </a:r>
            <a:r>
              <a:rPr lang="en-GB" b="1" dirty="0" smtClean="0">
                <a:solidFill>
                  <a:srgbClr val="FF0000"/>
                </a:solidFill>
              </a:rPr>
              <a:t>unset</a:t>
            </a:r>
            <a:r>
              <a:rPr lang="en-GB" dirty="0" smtClean="0"/>
              <a:t> </a:t>
            </a:r>
            <a:r>
              <a:rPr lang="en-GB" dirty="0"/>
              <a:t>and at </a:t>
            </a:r>
            <a:r>
              <a:rPr lang="en-GB" b="1" dirty="0">
                <a:solidFill>
                  <a:srgbClr val="FF0000"/>
                </a:solidFill>
              </a:rPr>
              <a:t>Midday</a:t>
            </a:r>
            <a:r>
              <a:rPr lang="en-GB" dirty="0"/>
              <a:t>. </a:t>
            </a:r>
          </a:p>
          <a:p>
            <a:r>
              <a:rPr lang="en-GB" dirty="0"/>
              <a:t>After </a:t>
            </a:r>
            <a:r>
              <a:rPr lang="en-GB" b="1" dirty="0" err="1">
                <a:solidFill>
                  <a:srgbClr val="FF0000"/>
                </a:solidFill>
              </a:rPr>
              <a:t>Fajr</a:t>
            </a:r>
            <a:r>
              <a:rPr lang="en-GB" dirty="0"/>
              <a:t> and </a:t>
            </a:r>
            <a:r>
              <a:rPr lang="en-GB" b="1" dirty="0" err="1">
                <a:solidFill>
                  <a:srgbClr val="FF0000"/>
                </a:solidFill>
              </a:rPr>
              <a:t>Asr</a:t>
            </a:r>
            <a:r>
              <a:rPr lang="en-GB" dirty="0"/>
              <a:t>, </a:t>
            </a:r>
            <a:r>
              <a:rPr lang="en-GB" b="1" dirty="0" err="1"/>
              <a:t>Nawafil</a:t>
            </a:r>
            <a:r>
              <a:rPr lang="en-GB" dirty="0"/>
              <a:t> are </a:t>
            </a:r>
            <a:r>
              <a:rPr lang="en-GB" b="1" dirty="0"/>
              <a:t>not allowed</a:t>
            </a:r>
            <a:r>
              <a:rPr lang="en-GB" dirty="0"/>
              <a:t>; </a:t>
            </a:r>
            <a:r>
              <a:rPr lang="en-GB" dirty="0" err="1"/>
              <a:t>Qadha</a:t>
            </a:r>
            <a:r>
              <a:rPr lang="en-GB" dirty="0"/>
              <a:t> are permitted.  </a:t>
            </a:r>
          </a:p>
          <a:p>
            <a:r>
              <a:rPr lang="en-GB" dirty="0"/>
              <a:t>However, pray them secretly, not in front of people’s eyes, because not praying </a:t>
            </a:r>
            <a:r>
              <a:rPr lang="en-GB" dirty="0" err="1"/>
              <a:t>S</a:t>
            </a:r>
            <a:r>
              <a:rPr lang="en-GB" dirty="0" err="1" smtClean="0"/>
              <a:t>alah</a:t>
            </a:r>
            <a:r>
              <a:rPr lang="en-GB" dirty="0" smtClean="0"/>
              <a:t> </a:t>
            </a:r>
            <a:r>
              <a:rPr lang="en-GB" dirty="0"/>
              <a:t>is a sin and by doing </a:t>
            </a:r>
            <a:r>
              <a:rPr lang="en-GB" dirty="0" err="1" smtClean="0"/>
              <a:t>qadha</a:t>
            </a:r>
            <a:r>
              <a:rPr lang="en-GB" dirty="0" smtClean="0"/>
              <a:t> </a:t>
            </a:r>
            <a:r>
              <a:rPr lang="en-GB" dirty="0"/>
              <a:t>in front of people you bring that into the open, whereas you should never disclose your sins to people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Consistency with </a:t>
            </a:r>
            <a:r>
              <a:rPr lang="en-GB" b="1" dirty="0" err="1"/>
              <a:t>Qadah</a:t>
            </a:r>
            <a:r>
              <a:rPr lang="en-GB" b="1" dirty="0"/>
              <a:t> daily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90597541"/>
              </p:ext>
            </p:extLst>
          </p:nvPr>
        </p:nvGraphicFramePr>
        <p:xfrm>
          <a:off x="457200" y="1600200"/>
          <a:ext cx="8229600" cy="5045547"/>
        </p:xfrm>
        <a:graphic>
          <a:graphicData uri="http://schemas.openxmlformats.org/drawingml/2006/table">
            <a:tbl>
              <a:tblPr firstRow="1" bandRow="1">
                <a:tableStyleId>{5C22544A-7EE6-4342-B048-85BDC9FD1C3A}</a:tableStyleId>
              </a:tblPr>
              <a:tblGrid>
                <a:gridCol w="1077180">
                  <a:extLst>
                    <a:ext uri="{9D8B030D-6E8A-4147-A177-3AD203B41FA5}">
                      <a16:colId xmlns:a16="http://schemas.microsoft.com/office/drawing/2014/main" xmlns="" val="20000"/>
                    </a:ext>
                  </a:extLst>
                </a:gridCol>
                <a:gridCol w="1195698">
                  <a:extLst>
                    <a:ext uri="{9D8B030D-6E8A-4147-A177-3AD203B41FA5}">
                      <a16:colId xmlns:a16="http://schemas.microsoft.com/office/drawing/2014/main" xmlns="" val="20001"/>
                    </a:ext>
                  </a:extLst>
                </a:gridCol>
                <a:gridCol w="754015">
                  <a:extLst>
                    <a:ext uri="{9D8B030D-6E8A-4147-A177-3AD203B41FA5}">
                      <a16:colId xmlns:a16="http://schemas.microsoft.com/office/drawing/2014/main" xmlns="" val="20002"/>
                    </a:ext>
                  </a:extLst>
                </a:gridCol>
                <a:gridCol w="980220">
                  <a:extLst>
                    <a:ext uri="{9D8B030D-6E8A-4147-A177-3AD203B41FA5}">
                      <a16:colId xmlns:a16="http://schemas.microsoft.com/office/drawing/2014/main" xmlns="" val="20003"/>
                    </a:ext>
                  </a:extLst>
                </a:gridCol>
                <a:gridCol w="1131023">
                  <a:extLst>
                    <a:ext uri="{9D8B030D-6E8A-4147-A177-3AD203B41FA5}">
                      <a16:colId xmlns:a16="http://schemas.microsoft.com/office/drawing/2014/main" xmlns="" val="20004"/>
                    </a:ext>
                  </a:extLst>
                </a:gridCol>
                <a:gridCol w="904819">
                  <a:extLst>
                    <a:ext uri="{9D8B030D-6E8A-4147-A177-3AD203B41FA5}">
                      <a16:colId xmlns:a16="http://schemas.microsoft.com/office/drawing/2014/main" xmlns="" val="20005"/>
                    </a:ext>
                  </a:extLst>
                </a:gridCol>
                <a:gridCol w="980220">
                  <a:extLst>
                    <a:ext uri="{9D8B030D-6E8A-4147-A177-3AD203B41FA5}">
                      <a16:colId xmlns:a16="http://schemas.microsoft.com/office/drawing/2014/main" xmlns="" val="20006"/>
                    </a:ext>
                  </a:extLst>
                </a:gridCol>
                <a:gridCol w="1206425">
                  <a:extLst>
                    <a:ext uri="{9D8B030D-6E8A-4147-A177-3AD203B41FA5}">
                      <a16:colId xmlns:a16="http://schemas.microsoft.com/office/drawing/2014/main" xmlns="" val="20007"/>
                    </a:ext>
                  </a:extLst>
                </a:gridCol>
              </a:tblGrid>
              <a:tr h="1452891">
                <a:tc>
                  <a:txBody>
                    <a:bodyPr/>
                    <a:lstStyle/>
                    <a:p>
                      <a:r>
                        <a:rPr lang="en-GB" sz="1900" dirty="0" err="1"/>
                        <a:t>Salah</a:t>
                      </a:r>
                      <a:endParaRPr lang="en-GB" sz="1900" dirty="0"/>
                    </a:p>
                  </a:txBody>
                  <a:tcPr/>
                </a:tc>
                <a:tc>
                  <a:txBody>
                    <a:bodyPr/>
                    <a:lstStyle/>
                    <a:p>
                      <a:r>
                        <a:rPr lang="en-GB" sz="1900" dirty="0"/>
                        <a:t>Rakaat to be made up daily </a:t>
                      </a:r>
                    </a:p>
                  </a:txBody>
                  <a:tcPr/>
                </a:tc>
                <a:tc>
                  <a:txBody>
                    <a:bodyPr/>
                    <a:lstStyle/>
                    <a:p>
                      <a:r>
                        <a:rPr lang="en-GB" sz="1900" dirty="0"/>
                        <a:t>Daily</a:t>
                      </a:r>
                    </a:p>
                  </a:txBody>
                  <a:tcPr/>
                </a:tc>
                <a:tc>
                  <a:txBody>
                    <a:bodyPr/>
                    <a:lstStyle/>
                    <a:p>
                      <a:r>
                        <a:rPr lang="en-GB" sz="1900" dirty="0"/>
                        <a:t>Weekly</a:t>
                      </a:r>
                    </a:p>
                  </a:txBody>
                  <a:tcPr/>
                </a:tc>
                <a:tc>
                  <a:txBody>
                    <a:bodyPr/>
                    <a:lstStyle/>
                    <a:p>
                      <a:r>
                        <a:rPr lang="en-GB" sz="1900" dirty="0"/>
                        <a:t>Monthly</a:t>
                      </a:r>
                    </a:p>
                  </a:txBody>
                  <a:tcPr/>
                </a:tc>
                <a:tc>
                  <a:txBody>
                    <a:bodyPr/>
                    <a:lstStyle/>
                    <a:p>
                      <a:r>
                        <a:rPr lang="en-GB" sz="1900" dirty="0"/>
                        <a:t>Yearly</a:t>
                      </a:r>
                    </a:p>
                  </a:txBody>
                  <a:tcPr/>
                </a:tc>
                <a:tc>
                  <a:txBody>
                    <a:bodyPr/>
                    <a:lstStyle/>
                    <a:p>
                      <a:r>
                        <a:rPr lang="en-GB" sz="1900" dirty="0"/>
                        <a:t>5 years</a:t>
                      </a:r>
                    </a:p>
                  </a:txBody>
                  <a:tcPr/>
                </a:tc>
                <a:tc>
                  <a:txBody>
                    <a:bodyPr/>
                    <a:lstStyle/>
                    <a:p>
                      <a:r>
                        <a:rPr lang="en-GB" sz="1900" dirty="0"/>
                        <a:t>10 years</a:t>
                      </a:r>
                    </a:p>
                  </a:txBody>
                  <a:tcPr/>
                </a:tc>
                <a:extLst>
                  <a:ext uri="{0D108BD9-81ED-4DB2-BD59-A6C34878D82A}">
                    <a16:rowId xmlns:a16="http://schemas.microsoft.com/office/drawing/2014/main" xmlns="" val="10000"/>
                  </a:ext>
                </a:extLst>
              </a:tr>
              <a:tr h="318616">
                <a:tc>
                  <a:txBody>
                    <a:bodyPr/>
                    <a:lstStyle/>
                    <a:p>
                      <a:r>
                        <a:rPr lang="en-GB" sz="1900" b="1" dirty="0" err="1"/>
                        <a:t>Fajr</a:t>
                      </a:r>
                      <a:endParaRPr lang="en-GB" sz="1900" b="1" dirty="0"/>
                    </a:p>
                  </a:txBody>
                  <a:tcPr/>
                </a:tc>
                <a:tc>
                  <a:txBody>
                    <a:bodyPr/>
                    <a:lstStyle/>
                    <a:p>
                      <a:r>
                        <a:rPr lang="en-GB" sz="1900" dirty="0"/>
                        <a:t>2</a:t>
                      </a:r>
                    </a:p>
                  </a:txBody>
                  <a:tcPr/>
                </a:tc>
                <a:tc>
                  <a:txBody>
                    <a:bodyPr/>
                    <a:lstStyle/>
                    <a:p>
                      <a:r>
                        <a:rPr lang="en-GB" sz="1900" dirty="0"/>
                        <a:t>2</a:t>
                      </a:r>
                    </a:p>
                  </a:txBody>
                  <a:tcPr/>
                </a:tc>
                <a:tc>
                  <a:txBody>
                    <a:bodyPr/>
                    <a:lstStyle/>
                    <a:p>
                      <a:r>
                        <a:rPr lang="en-GB" sz="1900" dirty="0"/>
                        <a:t>14</a:t>
                      </a:r>
                    </a:p>
                  </a:txBody>
                  <a:tcPr/>
                </a:tc>
                <a:tc>
                  <a:txBody>
                    <a:bodyPr/>
                    <a:lstStyle/>
                    <a:p>
                      <a:r>
                        <a:rPr lang="en-GB" sz="1900" dirty="0"/>
                        <a:t>60</a:t>
                      </a:r>
                    </a:p>
                  </a:txBody>
                  <a:tcPr/>
                </a:tc>
                <a:tc>
                  <a:txBody>
                    <a:bodyPr/>
                    <a:lstStyle/>
                    <a:p>
                      <a:r>
                        <a:rPr lang="en-GB" sz="1900" dirty="0"/>
                        <a:t>730</a:t>
                      </a:r>
                    </a:p>
                  </a:txBody>
                  <a:tcPr/>
                </a:tc>
                <a:tc>
                  <a:txBody>
                    <a:bodyPr/>
                    <a:lstStyle/>
                    <a:p>
                      <a:r>
                        <a:rPr lang="en-GB" sz="1900" dirty="0"/>
                        <a:t>3650</a:t>
                      </a:r>
                    </a:p>
                  </a:txBody>
                  <a:tcPr/>
                </a:tc>
                <a:tc>
                  <a:txBody>
                    <a:bodyPr/>
                    <a:lstStyle/>
                    <a:p>
                      <a:r>
                        <a:rPr lang="en-GB" sz="1900" dirty="0"/>
                        <a:t>7300</a:t>
                      </a:r>
                    </a:p>
                  </a:txBody>
                  <a:tcPr/>
                </a:tc>
                <a:extLst>
                  <a:ext uri="{0D108BD9-81ED-4DB2-BD59-A6C34878D82A}">
                    <a16:rowId xmlns:a16="http://schemas.microsoft.com/office/drawing/2014/main" xmlns="" val="10001"/>
                  </a:ext>
                </a:extLst>
              </a:tr>
              <a:tr h="535276">
                <a:tc>
                  <a:txBody>
                    <a:bodyPr/>
                    <a:lstStyle/>
                    <a:p>
                      <a:r>
                        <a:rPr lang="en-GB" sz="1900" b="1" dirty="0" err="1"/>
                        <a:t>Zuhr</a:t>
                      </a:r>
                      <a:endParaRPr lang="en-GB" sz="1900" b="1" dirty="0"/>
                    </a:p>
                  </a:txBody>
                  <a:tcPr/>
                </a:tc>
                <a:tc>
                  <a:txBody>
                    <a:bodyPr/>
                    <a:lstStyle/>
                    <a:p>
                      <a:r>
                        <a:rPr lang="en-GB" sz="1900" dirty="0"/>
                        <a:t>4</a:t>
                      </a:r>
                    </a:p>
                  </a:txBody>
                  <a:tcPr/>
                </a:tc>
                <a:tc>
                  <a:txBody>
                    <a:bodyPr/>
                    <a:lstStyle/>
                    <a:p>
                      <a:r>
                        <a:rPr lang="en-GB" sz="1900" dirty="0"/>
                        <a:t>4</a:t>
                      </a:r>
                    </a:p>
                  </a:txBody>
                  <a:tcPr/>
                </a:tc>
                <a:tc>
                  <a:txBody>
                    <a:bodyPr/>
                    <a:lstStyle/>
                    <a:p>
                      <a:r>
                        <a:rPr lang="en-GB" sz="1900" dirty="0"/>
                        <a:t>28</a:t>
                      </a:r>
                    </a:p>
                  </a:txBody>
                  <a:tcPr/>
                </a:tc>
                <a:tc>
                  <a:txBody>
                    <a:bodyPr/>
                    <a:lstStyle/>
                    <a:p>
                      <a:r>
                        <a:rPr lang="en-GB" sz="1900" dirty="0"/>
                        <a:t>120</a:t>
                      </a:r>
                    </a:p>
                  </a:txBody>
                  <a:tcPr/>
                </a:tc>
                <a:tc>
                  <a:txBody>
                    <a:bodyPr/>
                    <a:lstStyle/>
                    <a:p>
                      <a:r>
                        <a:rPr lang="en-GB" sz="1900" dirty="0"/>
                        <a:t>1460</a:t>
                      </a:r>
                    </a:p>
                  </a:txBody>
                  <a:tcPr/>
                </a:tc>
                <a:tc>
                  <a:txBody>
                    <a:bodyPr/>
                    <a:lstStyle/>
                    <a:p>
                      <a:r>
                        <a:rPr lang="en-GB" sz="1900" dirty="0"/>
                        <a:t>7300</a:t>
                      </a:r>
                    </a:p>
                  </a:txBody>
                  <a:tcPr/>
                </a:tc>
                <a:tc>
                  <a:txBody>
                    <a:bodyPr/>
                    <a:lstStyle/>
                    <a:p>
                      <a:r>
                        <a:rPr lang="en-GB" sz="1900" dirty="0"/>
                        <a:t>14600</a:t>
                      </a:r>
                    </a:p>
                  </a:txBody>
                  <a:tcPr/>
                </a:tc>
                <a:extLst>
                  <a:ext uri="{0D108BD9-81ED-4DB2-BD59-A6C34878D82A}">
                    <a16:rowId xmlns:a16="http://schemas.microsoft.com/office/drawing/2014/main" xmlns="" val="10002"/>
                  </a:ext>
                </a:extLst>
              </a:tr>
              <a:tr h="535276">
                <a:tc>
                  <a:txBody>
                    <a:bodyPr/>
                    <a:lstStyle/>
                    <a:p>
                      <a:r>
                        <a:rPr lang="en-GB" sz="1900" b="1" dirty="0" err="1"/>
                        <a:t>Asr</a:t>
                      </a:r>
                      <a:endParaRPr lang="en-GB" sz="1900" b="1" dirty="0"/>
                    </a:p>
                  </a:txBody>
                  <a:tcPr/>
                </a:tc>
                <a:tc>
                  <a:txBody>
                    <a:bodyPr/>
                    <a:lstStyle/>
                    <a:p>
                      <a:r>
                        <a:rPr lang="en-GB" sz="1900" dirty="0"/>
                        <a:t>4</a:t>
                      </a:r>
                    </a:p>
                  </a:txBody>
                  <a:tcPr/>
                </a:tc>
                <a:tc>
                  <a:txBody>
                    <a:bodyPr/>
                    <a:lstStyle/>
                    <a:p>
                      <a:r>
                        <a:rPr lang="en-GB" sz="1900" dirty="0"/>
                        <a:t>4</a:t>
                      </a:r>
                    </a:p>
                  </a:txBody>
                  <a:tcPr/>
                </a:tc>
                <a:tc>
                  <a:txBody>
                    <a:bodyPr/>
                    <a:lstStyle/>
                    <a:p>
                      <a:r>
                        <a:rPr lang="en-GB" sz="1900" dirty="0"/>
                        <a:t>28</a:t>
                      </a:r>
                    </a:p>
                  </a:txBody>
                  <a:tcPr/>
                </a:tc>
                <a:tc>
                  <a:txBody>
                    <a:bodyPr/>
                    <a:lstStyle/>
                    <a:p>
                      <a:r>
                        <a:rPr lang="en-GB" sz="1900" dirty="0"/>
                        <a:t>120</a:t>
                      </a:r>
                    </a:p>
                  </a:txBody>
                  <a:tcPr/>
                </a:tc>
                <a:tc>
                  <a:txBody>
                    <a:bodyPr/>
                    <a:lstStyle/>
                    <a:p>
                      <a:r>
                        <a:rPr lang="en-GB" sz="1900" dirty="0"/>
                        <a:t>1460</a:t>
                      </a:r>
                    </a:p>
                  </a:txBody>
                  <a:tcPr/>
                </a:tc>
                <a:tc>
                  <a:txBody>
                    <a:bodyPr/>
                    <a:lstStyle/>
                    <a:p>
                      <a:r>
                        <a:rPr lang="en-GB" sz="1900" dirty="0"/>
                        <a:t>7300</a:t>
                      </a:r>
                    </a:p>
                  </a:txBody>
                  <a:tcPr/>
                </a:tc>
                <a:tc>
                  <a:txBody>
                    <a:bodyPr/>
                    <a:lstStyle/>
                    <a:p>
                      <a:r>
                        <a:rPr lang="en-GB" sz="1900" dirty="0"/>
                        <a:t>14600</a:t>
                      </a:r>
                    </a:p>
                  </a:txBody>
                  <a:tcPr/>
                </a:tc>
                <a:extLst>
                  <a:ext uri="{0D108BD9-81ED-4DB2-BD59-A6C34878D82A}">
                    <a16:rowId xmlns:a16="http://schemas.microsoft.com/office/drawing/2014/main" xmlns="" val="10003"/>
                  </a:ext>
                </a:extLst>
              </a:tr>
              <a:tr h="535276">
                <a:tc>
                  <a:txBody>
                    <a:bodyPr/>
                    <a:lstStyle/>
                    <a:p>
                      <a:r>
                        <a:rPr lang="en-GB" sz="1900" b="1" dirty="0" err="1"/>
                        <a:t>Maghrib</a:t>
                      </a:r>
                      <a:endParaRPr lang="en-GB" sz="1900" b="1" dirty="0"/>
                    </a:p>
                  </a:txBody>
                  <a:tcPr/>
                </a:tc>
                <a:tc>
                  <a:txBody>
                    <a:bodyPr/>
                    <a:lstStyle/>
                    <a:p>
                      <a:r>
                        <a:rPr lang="en-GB" sz="1900" dirty="0"/>
                        <a:t>3</a:t>
                      </a:r>
                    </a:p>
                  </a:txBody>
                  <a:tcPr/>
                </a:tc>
                <a:tc>
                  <a:txBody>
                    <a:bodyPr/>
                    <a:lstStyle/>
                    <a:p>
                      <a:r>
                        <a:rPr lang="en-GB" sz="1900" dirty="0"/>
                        <a:t>3</a:t>
                      </a:r>
                    </a:p>
                  </a:txBody>
                  <a:tcPr/>
                </a:tc>
                <a:tc>
                  <a:txBody>
                    <a:bodyPr/>
                    <a:lstStyle/>
                    <a:p>
                      <a:r>
                        <a:rPr lang="en-GB" sz="1900" dirty="0"/>
                        <a:t>21</a:t>
                      </a:r>
                    </a:p>
                  </a:txBody>
                  <a:tcPr/>
                </a:tc>
                <a:tc>
                  <a:txBody>
                    <a:bodyPr/>
                    <a:lstStyle/>
                    <a:p>
                      <a:r>
                        <a:rPr lang="en-GB" sz="1900" dirty="0"/>
                        <a:t>90</a:t>
                      </a:r>
                    </a:p>
                  </a:txBody>
                  <a:tcPr/>
                </a:tc>
                <a:tc>
                  <a:txBody>
                    <a:bodyPr/>
                    <a:lstStyle/>
                    <a:p>
                      <a:r>
                        <a:rPr lang="en-GB" sz="1900" dirty="0"/>
                        <a:t>1095</a:t>
                      </a:r>
                    </a:p>
                  </a:txBody>
                  <a:tcPr/>
                </a:tc>
                <a:tc>
                  <a:txBody>
                    <a:bodyPr/>
                    <a:lstStyle/>
                    <a:p>
                      <a:r>
                        <a:rPr lang="en-GB" sz="1900" dirty="0"/>
                        <a:t>5475</a:t>
                      </a:r>
                    </a:p>
                  </a:txBody>
                  <a:tcPr/>
                </a:tc>
                <a:tc>
                  <a:txBody>
                    <a:bodyPr/>
                    <a:lstStyle/>
                    <a:p>
                      <a:r>
                        <a:rPr lang="en-GB" sz="1900" dirty="0"/>
                        <a:t>10950</a:t>
                      </a:r>
                    </a:p>
                  </a:txBody>
                  <a:tcPr/>
                </a:tc>
                <a:extLst>
                  <a:ext uri="{0D108BD9-81ED-4DB2-BD59-A6C34878D82A}">
                    <a16:rowId xmlns:a16="http://schemas.microsoft.com/office/drawing/2014/main" xmlns="" val="10004"/>
                  </a:ext>
                </a:extLst>
              </a:tr>
              <a:tr h="535276">
                <a:tc>
                  <a:txBody>
                    <a:bodyPr/>
                    <a:lstStyle/>
                    <a:p>
                      <a:r>
                        <a:rPr lang="en-GB" sz="1900" b="1" dirty="0" err="1"/>
                        <a:t>Isha</a:t>
                      </a:r>
                      <a:endParaRPr lang="en-GB" sz="1900" b="1" dirty="0"/>
                    </a:p>
                  </a:txBody>
                  <a:tcPr/>
                </a:tc>
                <a:tc>
                  <a:txBody>
                    <a:bodyPr/>
                    <a:lstStyle/>
                    <a:p>
                      <a:r>
                        <a:rPr lang="en-GB" sz="1900" dirty="0"/>
                        <a:t>4</a:t>
                      </a:r>
                    </a:p>
                  </a:txBody>
                  <a:tcPr/>
                </a:tc>
                <a:tc>
                  <a:txBody>
                    <a:bodyPr/>
                    <a:lstStyle/>
                    <a:p>
                      <a:r>
                        <a:rPr lang="en-GB" sz="1900" dirty="0"/>
                        <a:t>4</a:t>
                      </a:r>
                    </a:p>
                  </a:txBody>
                  <a:tcPr/>
                </a:tc>
                <a:tc>
                  <a:txBody>
                    <a:bodyPr/>
                    <a:lstStyle/>
                    <a:p>
                      <a:r>
                        <a:rPr lang="en-GB" sz="1900" dirty="0"/>
                        <a:t>28</a:t>
                      </a:r>
                    </a:p>
                  </a:txBody>
                  <a:tcPr/>
                </a:tc>
                <a:tc>
                  <a:txBody>
                    <a:bodyPr/>
                    <a:lstStyle/>
                    <a:p>
                      <a:r>
                        <a:rPr lang="en-GB" sz="1900" dirty="0"/>
                        <a:t>120</a:t>
                      </a:r>
                    </a:p>
                  </a:txBody>
                  <a:tcPr/>
                </a:tc>
                <a:tc>
                  <a:txBody>
                    <a:bodyPr/>
                    <a:lstStyle/>
                    <a:p>
                      <a:r>
                        <a:rPr lang="en-GB" sz="1900" dirty="0"/>
                        <a:t>1460</a:t>
                      </a:r>
                    </a:p>
                  </a:txBody>
                  <a:tcPr/>
                </a:tc>
                <a:tc>
                  <a:txBody>
                    <a:bodyPr/>
                    <a:lstStyle/>
                    <a:p>
                      <a:r>
                        <a:rPr lang="en-GB" sz="1900" dirty="0"/>
                        <a:t>7300</a:t>
                      </a:r>
                    </a:p>
                  </a:txBody>
                  <a:tcPr/>
                </a:tc>
                <a:tc>
                  <a:txBody>
                    <a:bodyPr/>
                    <a:lstStyle/>
                    <a:p>
                      <a:r>
                        <a:rPr lang="en-GB" sz="1900" dirty="0"/>
                        <a:t>14600</a:t>
                      </a:r>
                    </a:p>
                  </a:txBody>
                  <a:tcPr/>
                </a:tc>
                <a:extLst>
                  <a:ext uri="{0D108BD9-81ED-4DB2-BD59-A6C34878D82A}">
                    <a16:rowId xmlns:a16="http://schemas.microsoft.com/office/drawing/2014/main" xmlns="" val="10005"/>
                  </a:ext>
                </a:extLst>
              </a:tr>
              <a:tr h="535276">
                <a:tc>
                  <a:txBody>
                    <a:bodyPr/>
                    <a:lstStyle/>
                    <a:p>
                      <a:r>
                        <a:rPr lang="en-GB" sz="1900" b="1" dirty="0" err="1"/>
                        <a:t>Witr</a:t>
                      </a:r>
                      <a:endParaRPr lang="en-GB" sz="1900" b="1" dirty="0"/>
                    </a:p>
                  </a:txBody>
                  <a:tcPr/>
                </a:tc>
                <a:tc>
                  <a:txBody>
                    <a:bodyPr/>
                    <a:lstStyle/>
                    <a:p>
                      <a:r>
                        <a:rPr lang="en-GB" sz="1900" dirty="0"/>
                        <a:t>3</a:t>
                      </a:r>
                    </a:p>
                  </a:txBody>
                  <a:tcPr/>
                </a:tc>
                <a:tc>
                  <a:txBody>
                    <a:bodyPr/>
                    <a:lstStyle/>
                    <a:p>
                      <a:r>
                        <a:rPr lang="en-GB" sz="1900" dirty="0"/>
                        <a:t>3</a:t>
                      </a:r>
                    </a:p>
                  </a:txBody>
                  <a:tcPr/>
                </a:tc>
                <a:tc>
                  <a:txBody>
                    <a:bodyPr/>
                    <a:lstStyle/>
                    <a:p>
                      <a:r>
                        <a:rPr lang="en-GB" sz="1900" dirty="0"/>
                        <a:t>21</a:t>
                      </a:r>
                    </a:p>
                  </a:txBody>
                  <a:tcPr/>
                </a:tc>
                <a:tc>
                  <a:txBody>
                    <a:bodyPr/>
                    <a:lstStyle/>
                    <a:p>
                      <a:r>
                        <a:rPr lang="en-GB" sz="1900" dirty="0"/>
                        <a:t>90</a:t>
                      </a:r>
                    </a:p>
                  </a:txBody>
                  <a:tcPr/>
                </a:tc>
                <a:tc>
                  <a:txBody>
                    <a:bodyPr/>
                    <a:lstStyle/>
                    <a:p>
                      <a:r>
                        <a:rPr lang="en-GB" sz="1900" dirty="0"/>
                        <a:t>1095</a:t>
                      </a:r>
                    </a:p>
                  </a:txBody>
                  <a:tcPr/>
                </a:tc>
                <a:tc>
                  <a:txBody>
                    <a:bodyPr/>
                    <a:lstStyle/>
                    <a:p>
                      <a:r>
                        <a:rPr lang="en-GB" sz="1900" dirty="0"/>
                        <a:t>5475</a:t>
                      </a:r>
                    </a:p>
                  </a:txBody>
                  <a:tcPr/>
                </a:tc>
                <a:tc>
                  <a:txBody>
                    <a:bodyPr/>
                    <a:lstStyle/>
                    <a:p>
                      <a:r>
                        <a:rPr lang="en-GB" sz="1900" dirty="0"/>
                        <a:t>10950</a:t>
                      </a:r>
                    </a:p>
                  </a:txBody>
                  <a:tcPr/>
                </a:tc>
                <a:extLst>
                  <a:ext uri="{0D108BD9-81ED-4DB2-BD59-A6C34878D82A}">
                    <a16:rowId xmlns:a16="http://schemas.microsoft.com/office/drawing/2014/main" xmlns="" val="10006"/>
                  </a:ext>
                </a:extLst>
              </a:tr>
              <a:tr h="535276">
                <a:tc>
                  <a:txBody>
                    <a:bodyPr/>
                    <a:lstStyle/>
                    <a:p>
                      <a:r>
                        <a:rPr lang="en-GB" sz="1900" b="1" dirty="0"/>
                        <a:t>Total</a:t>
                      </a:r>
                    </a:p>
                  </a:txBody>
                  <a:tcPr/>
                </a:tc>
                <a:tc>
                  <a:txBody>
                    <a:bodyPr/>
                    <a:lstStyle/>
                    <a:p>
                      <a:r>
                        <a:rPr lang="en-GB" sz="1900" dirty="0"/>
                        <a:t>20</a:t>
                      </a:r>
                    </a:p>
                  </a:txBody>
                  <a:tcPr/>
                </a:tc>
                <a:tc>
                  <a:txBody>
                    <a:bodyPr/>
                    <a:lstStyle/>
                    <a:p>
                      <a:r>
                        <a:rPr lang="en-GB" sz="1900" dirty="0"/>
                        <a:t>20</a:t>
                      </a:r>
                    </a:p>
                  </a:txBody>
                  <a:tcPr/>
                </a:tc>
                <a:tc>
                  <a:txBody>
                    <a:bodyPr/>
                    <a:lstStyle/>
                    <a:p>
                      <a:r>
                        <a:rPr lang="en-GB" sz="1900" dirty="0"/>
                        <a:t>140</a:t>
                      </a:r>
                    </a:p>
                  </a:txBody>
                  <a:tcPr/>
                </a:tc>
                <a:tc>
                  <a:txBody>
                    <a:bodyPr/>
                    <a:lstStyle/>
                    <a:p>
                      <a:r>
                        <a:rPr lang="en-GB" sz="1900" dirty="0"/>
                        <a:t>600</a:t>
                      </a:r>
                    </a:p>
                  </a:txBody>
                  <a:tcPr/>
                </a:tc>
                <a:tc>
                  <a:txBody>
                    <a:bodyPr/>
                    <a:lstStyle/>
                    <a:p>
                      <a:r>
                        <a:rPr lang="en-GB" sz="1900" dirty="0"/>
                        <a:t>7300</a:t>
                      </a:r>
                    </a:p>
                  </a:txBody>
                  <a:tcPr/>
                </a:tc>
                <a:tc>
                  <a:txBody>
                    <a:bodyPr/>
                    <a:lstStyle/>
                    <a:p>
                      <a:r>
                        <a:rPr lang="en-GB" sz="1900" dirty="0"/>
                        <a:t>36500</a:t>
                      </a:r>
                    </a:p>
                  </a:txBody>
                  <a:tcPr/>
                </a:tc>
                <a:tc>
                  <a:txBody>
                    <a:bodyPr/>
                    <a:lstStyle/>
                    <a:p>
                      <a:r>
                        <a:rPr lang="en-GB" sz="1900" dirty="0"/>
                        <a:t>73000</a:t>
                      </a:r>
                    </a:p>
                  </a:txBody>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xmlns="" id="{B0D3D718-6C1A-D040-BEE5-793C6F4BF9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520" y="-99392"/>
            <a:ext cx="9450244" cy="712879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620688"/>
            <a:ext cx="8280920" cy="5688632"/>
          </a:xfrm>
        </p:spPr>
        <p:txBody>
          <a:bodyPr>
            <a:normAutofit lnSpcReduction="10000"/>
          </a:bodyPr>
          <a:lstStyle/>
          <a:p>
            <a:pPr algn="ctr">
              <a:lnSpc>
                <a:spcPct val="90000"/>
              </a:lnSpc>
              <a:buNone/>
            </a:pPr>
            <a:r>
              <a:rPr lang="ar-SA" sz="2800" dirty="0"/>
              <a:t>‏</a:t>
            </a:r>
            <a:r>
              <a:rPr lang="en-GB" sz="2800" b="1" dirty="0" err="1"/>
              <a:t>Istinjaa</a:t>
            </a:r>
            <a:r>
              <a:rPr lang="en-GB" sz="2800" dirty="0"/>
              <a:t> is also a </a:t>
            </a:r>
            <a:r>
              <a:rPr lang="en-GB" sz="2800" b="1" dirty="0"/>
              <a:t>Sunnah</a:t>
            </a:r>
            <a:r>
              <a:rPr lang="en-GB" sz="2800" dirty="0"/>
              <a:t> of our Prophet Muhammad </a:t>
            </a:r>
            <a:r>
              <a:rPr lang="ar-SA" sz="2800" dirty="0" err="1"/>
              <a:t>ﷺ</a:t>
            </a:r>
            <a:r>
              <a:rPr lang="en-GB" sz="2800" dirty="0"/>
              <a:t>.</a:t>
            </a:r>
          </a:p>
          <a:p>
            <a:pPr algn="ctr">
              <a:lnSpc>
                <a:spcPct val="90000"/>
              </a:lnSpc>
              <a:buNone/>
            </a:pPr>
            <a:endParaRPr lang="en-GB" sz="2800" dirty="0"/>
          </a:p>
          <a:p>
            <a:pPr algn="ctr">
              <a:lnSpc>
                <a:spcPct val="90000"/>
              </a:lnSpc>
              <a:buNone/>
            </a:pPr>
            <a:r>
              <a:rPr lang="en-GB" sz="2800" dirty="0" err="1"/>
              <a:t>Hadhrat</a:t>
            </a:r>
            <a:r>
              <a:rPr lang="en-GB" sz="2800" dirty="0"/>
              <a:t> Anas (R.A) narrates the following Hadith:</a:t>
            </a:r>
            <a:endParaRPr lang="ar-SA" sz="2800" dirty="0"/>
          </a:p>
          <a:p>
            <a:pPr algn="ctr">
              <a:lnSpc>
                <a:spcPct val="90000"/>
              </a:lnSpc>
            </a:pPr>
            <a:endParaRPr lang="ar-SA" sz="2800" dirty="0"/>
          </a:p>
          <a:p>
            <a:pPr algn="ctr">
              <a:lnSpc>
                <a:spcPct val="90000"/>
              </a:lnSpc>
              <a:buNone/>
            </a:pPr>
            <a:r>
              <a:rPr lang="ar-SA" sz="3000" b="1" dirty="0"/>
              <a:t>حَدَّثَنَا أَبُو الْوَلِيدِ، هِشَامُ بْنُ عَبْدِ الْمَلِكِ قَالَ حَدَّثَنَا شُعْبَةُ، عَنْ أَبِي مُعَاذٍ ـ وَاسْمُهُ عَطَاءُ بْنُ أَبِي مَيْمُونَةَ ـ قَالَ سَمِعْتُ أَنَسَ بْنَ مَالِكٍ، يَقُولُ كَانَ النَّبِيُّ صلى الله عليه وسلم إِذَا خَرَجَ لِحَاجَتِهِ أَجِيءُ أَنَا وَغُلاَمٌ مَعَنَا إِدَاوَةٌ مِنْ مَاءٍ‏.‏ يَعْنِي يَسْتَنْجِي بِهِ‏.‏</a:t>
            </a:r>
          </a:p>
          <a:p>
            <a:pPr algn="ctr">
              <a:lnSpc>
                <a:spcPct val="90000"/>
              </a:lnSpc>
              <a:buNone/>
            </a:pPr>
            <a:endParaRPr lang="ar-SA" sz="2800" dirty="0"/>
          </a:p>
          <a:p>
            <a:pPr algn="ctr">
              <a:lnSpc>
                <a:spcPct val="90000"/>
              </a:lnSpc>
              <a:buNone/>
            </a:pPr>
            <a:r>
              <a:rPr lang="en-GB" sz="2800" dirty="0"/>
              <a:t>Whenever the Prophet </a:t>
            </a:r>
            <a:r>
              <a:rPr lang="ar-SA" sz="2800" dirty="0" err="1">
                <a:latin typeface="Traditional Arabic" panose="02020603050405020304" pitchFamily="18" charset="-78"/>
                <a:cs typeface="Traditional Arabic" panose="02020603050405020304" pitchFamily="18" charset="-78"/>
              </a:rPr>
              <a:t>ﷺ</a:t>
            </a:r>
            <a:r>
              <a:rPr lang="en-GB" sz="2800" dirty="0"/>
              <a:t> went to answer the call of</a:t>
            </a:r>
          </a:p>
          <a:p>
            <a:pPr algn="ctr">
              <a:lnSpc>
                <a:spcPct val="90000"/>
              </a:lnSpc>
              <a:buNone/>
            </a:pPr>
            <a:r>
              <a:rPr lang="en-GB" sz="2800" dirty="0"/>
              <a:t>nature, I used to come and</a:t>
            </a:r>
            <a:r>
              <a:rPr lang="ar-SA" sz="2800" dirty="0"/>
              <a:t> </a:t>
            </a:r>
            <a:r>
              <a:rPr lang="en-GB" sz="2800" dirty="0"/>
              <a:t>another boy with me,</a:t>
            </a:r>
          </a:p>
          <a:p>
            <a:pPr algn="ctr">
              <a:lnSpc>
                <a:spcPct val="90000"/>
              </a:lnSpc>
              <a:buNone/>
            </a:pPr>
            <a:r>
              <a:rPr lang="en-GB" sz="2800" dirty="0"/>
              <a:t>with a tumbler full of water so that he may wash his private parts.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8"/>
            <a:ext cx="8229600" cy="6192684"/>
          </a:xfrm>
        </p:spPr>
        <p:txBody>
          <a:bodyPr anchor="ctr">
            <a:normAutofit fontScale="77500" lnSpcReduction="20000"/>
          </a:bodyPr>
          <a:lstStyle/>
          <a:p>
            <a:pPr algn="ctr">
              <a:buNone/>
            </a:pPr>
            <a:r>
              <a:rPr lang="ar-SA" b="1" dirty="0"/>
              <a:t>حَدَّثَنَا يَحْيَى، حَدَّثَنَا أَبُو مُعَاوِيَةَ، عَنِ الأَعْمَشِ، عَنْ مُجَاهِدٍ، عَنْ </a:t>
            </a:r>
            <a:r>
              <a:rPr lang="ar-SA" b="1" dirty="0" err="1"/>
              <a:t>طَاوُسٍ</a:t>
            </a:r>
            <a:r>
              <a:rPr lang="ar-SA" b="1" dirty="0"/>
              <a:t>، عَنِ ابْنِ عَبَّاسٍ ـ رضى الله عنهما ـ عَنِ النَّبِيِّ صلى الله عليه وسلم أَنَّهُ مَرَّ بِقَبْرَيْنِ يُعَذَّبَانِ فَقَالَ ‏"‏ إِنَّهُمَا    </a:t>
            </a:r>
            <a:r>
              <a:rPr lang="ar-SA" b="1" dirty="0" err="1"/>
              <a:t>لَيُعَذَّبَانِ</a:t>
            </a:r>
            <a:r>
              <a:rPr lang="ar-SA" b="1" dirty="0"/>
              <a:t> وَمَا يُعَذَّبَانِ فِي كَبِيرٍ أَمَّا أَحَدُهُمَا فَكَانَ لاَ يَسْتَتِرُ مِنَ الْبَوْلِ</a:t>
            </a:r>
            <a:endParaRPr lang="en-GB" b="1" dirty="0"/>
          </a:p>
          <a:p>
            <a:pPr algn="ctr">
              <a:buNone/>
            </a:pPr>
            <a:r>
              <a:rPr lang="en-GB" b="1" dirty="0"/>
              <a:t> </a:t>
            </a:r>
            <a:r>
              <a:rPr lang="ar-SA" b="1" dirty="0"/>
              <a:t> </a:t>
            </a:r>
          </a:p>
          <a:p>
            <a:pPr algn="ctr">
              <a:buNone/>
            </a:pPr>
            <a:r>
              <a:rPr lang="ar-SA" b="1" dirty="0"/>
              <a:t>ثُمَّ أَخَذَ جَرِيدَةً رَطْبَةً فَشَقَّهَا بِنِصْفَيْنِ </a:t>
            </a:r>
            <a:r>
              <a:rPr lang="en-GB" b="1" dirty="0"/>
              <a:t>  </a:t>
            </a:r>
            <a:r>
              <a:rPr lang="ar-SA" b="1" dirty="0"/>
              <a:t>وَأَمَّا الآخَرُ فَكَانَ يَمْشِي بِالنَّمِيمَةِ </a:t>
            </a:r>
            <a:endParaRPr lang="en-GB" b="1" dirty="0"/>
          </a:p>
          <a:p>
            <a:pPr algn="ctr">
              <a:buNone/>
            </a:pPr>
            <a:r>
              <a:rPr lang="en-GB" b="1" dirty="0"/>
              <a:t>  </a:t>
            </a:r>
            <a:r>
              <a:rPr lang="ar-SA" b="1" dirty="0"/>
              <a:t>    ثُمَّ غَرَزَ فِي كُلِّ قَبْرٍ وَاحِدَةً فَقَالُوا يَا رَسُولَ اللَّهِ، لِمَ صَنَعْتَ هَذَا فَقَالَ لَعَلَّهُ أَنْ يُخَفَّفَ عَنْهُمَا مَا لَمْ يَيْبَسَا </a:t>
            </a:r>
            <a:endParaRPr lang="en-GB" b="1" dirty="0"/>
          </a:p>
          <a:p>
            <a:pPr algn="ctr">
              <a:buNone/>
            </a:pPr>
            <a:r>
              <a:rPr lang="ar-SA" dirty="0"/>
              <a:t>‏</a:t>
            </a:r>
          </a:p>
          <a:p>
            <a:pPr algn="ctr">
              <a:buNone/>
            </a:pPr>
            <a:r>
              <a:rPr lang="ar-SA" dirty="0"/>
              <a:t>    </a:t>
            </a:r>
            <a:r>
              <a:rPr lang="en-GB" dirty="0"/>
              <a:t>The Prophet</a:t>
            </a:r>
            <a:r>
              <a:rPr lang="ar-SA" dirty="0" err="1"/>
              <a:t>ﷺ</a:t>
            </a:r>
            <a:r>
              <a:rPr lang="ar-SA" dirty="0"/>
              <a:t> </a:t>
            </a:r>
            <a:r>
              <a:rPr lang="en-GB" dirty="0"/>
              <a:t> once passed by two graves, and those two persons (in the graves) were being punished. He </a:t>
            </a:r>
            <a:r>
              <a:rPr lang="en-GB" dirty="0" smtClean="0"/>
              <a:t>said, They </a:t>
            </a:r>
            <a:r>
              <a:rPr lang="en-GB" dirty="0"/>
              <a:t>are not being punished for a great thing. As for one of them, he did not save himself from being soiled with his urine, whilst the other use to walk around causing enmity between friends. He then took a green twig, split it into two pieces and fixed one on each grave. The people said, O Allah's Messenger</a:t>
            </a:r>
            <a:r>
              <a:rPr lang="ar-SA" dirty="0" err="1"/>
              <a:t>ﷺ</a:t>
            </a:r>
            <a:r>
              <a:rPr lang="ar-SA" dirty="0"/>
              <a:t> </a:t>
            </a:r>
            <a:r>
              <a:rPr lang="en-GB" dirty="0"/>
              <a:t>  Why have you done so? He replied, I hope that their punishment may be lessened until both of these twigs become dry.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11499</TotalTime>
  <Words>10426</Words>
  <Application>Microsoft Office PowerPoint</Application>
  <PresentationFormat>On-screen Show (4:3)</PresentationFormat>
  <Paragraphs>804</Paragraphs>
  <Slides>73</Slides>
  <Notes>50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Slide 1</vt:lpstr>
      <vt:lpstr>Slide 2</vt:lpstr>
      <vt:lpstr>Buloogh (Maturity)</vt:lpstr>
      <vt:lpstr>Signs of becoming Baligh</vt:lpstr>
      <vt:lpstr>Slide 5</vt:lpstr>
      <vt:lpstr>Importance of Purification</vt:lpstr>
      <vt:lpstr>Istinjaa</vt:lpstr>
      <vt:lpstr>Slide 8</vt:lpstr>
      <vt:lpstr>Slide 9</vt:lpstr>
      <vt:lpstr>Correct method  of urination</vt:lpstr>
      <vt:lpstr>What is the problem with urinating in a standing position?</vt:lpstr>
      <vt:lpstr>What is the problem with urinating in a standing position?</vt:lpstr>
      <vt:lpstr>Correct method of going to the toilet</vt:lpstr>
      <vt:lpstr>Using a toilet</vt:lpstr>
      <vt:lpstr>General etiquettes when going to the toilet</vt:lpstr>
      <vt:lpstr>General etiquettes when going to the toilet</vt:lpstr>
      <vt:lpstr>General etiquettes when going to the toilet</vt:lpstr>
      <vt:lpstr>General etiquettes when going to the toilet</vt:lpstr>
      <vt:lpstr>General etiquettes when going to the toilet</vt:lpstr>
      <vt:lpstr>What can we do Istinjaa with?</vt:lpstr>
      <vt:lpstr>What can we do Istinjaa with?</vt:lpstr>
      <vt:lpstr>What to do if uncleanliness spreads?</vt:lpstr>
      <vt:lpstr>What one should refrain from?</vt:lpstr>
      <vt:lpstr>Method of Cleaning after Urination</vt:lpstr>
      <vt:lpstr>Istibra</vt:lpstr>
      <vt:lpstr>General Questions related to Istinjaa</vt:lpstr>
      <vt:lpstr>General Questions related to Istinjaa</vt:lpstr>
      <vt:lpstr>Summary of Istinjaa</vt:lpstr>
      <vt:lpstr>Slide 29</vt:lpstr>
      <vt:lpstr>Ghusl</vt:lpstr>
      <vt:lpstr>Compulsory acts in Ghusl</vt:lpstr>
      <vt:lpstr>Ghusl</vt:lpstr>
      <vt:lpstr>Sunnah Method of Ghusl</vt:lpstr>
      <vt:lpstr>What to do if water collects in the place of Ghusl?</vt:lpstr>
      <vt:lpstr>Masaail relating to Ghusl</vt:lpstr>
      <vt:lpstr>Masaail relating to Ghusl</vt:lpstr>
      <vt:lpstr>Masaail relating to Ghusl</vt:lpstr>
      <vt:lpstr>Masaail relating to Ghusl</vt:lpstr>
      <vt:lpstr>Masaail relating to Ghusl</vt:lpstr>
      <vt:lpstr>Three types of Fluids</vt:lpstr>
      <vt:lpstr>Slide 41</vt:lpstr>
      <vt:lpstr>Wudu</vt:lpstr>
      <vt:lpstr>Compulsory acts in Wudu</vt:lpstr>
      <vt:lpstr>Compulsory acts in Wudu</vt:lpstr>
      <vt:lpstr>Sunnah method of Wudu</vt:lpstr>
      <vt:lpstr>Factors that break Wudu</vt:lpstr>
      <vt:lpstr>Masaail relating to Wudu</vt:lpstr>
      <vt:lpstr>Masaail relating to Wudu</vt:lpstr>
      <vt:lpstr>Masah on wounds</vt:lpstr>
      <vt:lpstr>Masaail relating to Wudu</vt:lpstr>
      <vt:lpstr>Using a towel after Wudu</vt:lpstr>
      <vt:lpstr>Toothpaste instead of a Miswak</vt:lpstr>
      <vt:lpstr>Blood in Saliva</vt:lpstr>
      <vt:lpstr>Masah on normal socks</vt:lpstr>
      <vt:lpstr>Thick socks</vt:lpstr>
      <vt:lpstr>Where does the prerequisite of socks being thick come from?</vt:lpstr>
      <vt:lpstr>Slide 57</vt:lpstr>
      <vt:lpstr>Salaah</vt:lpstr>
      <vt:lpstr>Conditions before Salaah</vt:lpstr>
      <vt:lpstr>Compulsory (Fardh) acts in Salah</vt:lpstr>
      <vt:lpstr>Method of performing Salah</vt:lpstr>
      <vt:lpstr>Method of performing Salah</vt:lpstr>
      <vt:lpstr>Method of performing Salah</vt:lpstr>
      <vt:lpstr>Qadha Salaat</vt:lpstr>
      <vt:lpstr>Slide 65</vt:lpstr>
      <vt:lpstr>Slide 66</vt:lpstr>
      <vt:lpstr>Slide 67</vt:lpstr>
      <vt:lpstr>Calculating your missed Salaah</vt:lpstr>
      <vt:lpstr> Question:  I have missed a lot of prayers, is there a quicker way to pray them? </vt:lpstr>
      <vt:lpstr>I have missed many (prayers) Namaz and now I want to read my all qaza Namaz (prayers). What advice and method you will give me to read my qadha Namaz (prayers)?</vt:lpstr>
      <vt:lpstr>When can you and when can you not read your Qadha Salah?</vt:lpstr>
      <vt:lpstr>Consistency with Qadah daily</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Yousuf</cp:lastModifiedBy>
  <cp:revision>53</cp:revision>
  <dcterms:created xsi:type="dcterms:W3CDTF">2019-05-02T00:02:28Z</dcterms:created>
  <dcterms:modified xsi:type="dcterms:W3CDTF">2019-06-02T01:07:55Z</dcterms:modified>
</cp:coreProperties>
</file>