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9" r:id="rId4"/>
    <p:sldId id="258" r:id="rId5"/>
    <p:sldId id="260" r:id="rId6"/>
    <p:sldId id="263"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8" d="100"/>
          <a:sy n="98" d="100"/>
        </p:scale>
        <p:origin x="1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9F59D3E-2BFB-4F77-9D9F-1D292052C830}" type="datetimeFigureOut">
              <a:rPr lang="en-US" smtClean="0"/>
              <a:t>8/5/2020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6575856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269410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146142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79DC0E-5316-4578-8A54-BCE6497BE24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5448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350536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F59D3E-2BFB-4F77-9D9F-1D292052C830}"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360098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F59D3E-2BFB-4F77-9D9F-1D292052C830}"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8345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59D3E-2BFB-4F77-9D9F-1D292052C83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122336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F59D3E-2BFB-4F77-9D9F-1D292052C830}" type="datetimeFigureOut">
              <a:rPr lang="en-US" smtClean="0"/>
              <a:t>8/5/2020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20735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59D3E-2BFB-4F77-9D9F-1D292052C83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163524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9F59D3E-2BFB-4F77-9D9F-1D292052C830}" type="datetimeFigureOut">
              <a:rPr lang="en-US" smtClean="0"/>
              <a:t>8/5/2020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257019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261588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59D3E-2BFB-4F77-9D9F-1D292052C830}" type="datetimeFigureOut">
              <a:rPr lang="en-US" smtClean="0"/>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263720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59D3E-2BFB-4F77-9D9F-1D292052C830}"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348161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59D3E-2BFB-4F77-9D9F-1D292052C830}" type="datetimeFigureOut">
              <a:rPr lang="en-US" smtClean="0"/>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14993221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12971271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59D3E-2BFB-4F77-9D9F-1D292052C83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9DC0E-5316-4578-8A54-BCE6497BE243}" type="slidenum">
              <a:rPr lang="en-US" smtClean="0"/>
              <a:t>‹#›</a:t>
            </a:fld>
            <a:endParaRPr lang="en-US"/>
          </a:p>
        </p:txBody>
      </p:sp>
    </p:spTree>
    <p:extLst>
      <p:ext uri="{BB962C8B-B14F-4D97-AF65-F5344CB8AC3E}">
        <p14:creationId xmlns:p14="http://schemas.microsoft.com/office/powerpoint/2010/main" val="64735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F59D3E-2BFB-4F77-9D9F-1D292052C830}" type="datetimeFigureOut">
              <a:rPr lang="en-US" smtClean="0"/>
              <a:t>8/5/2020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79DC0E-5316-4578-8A54-BCE6497BE243}" type="slidenum">
              <a:rPr lang="en-US" smtClean="0"/>
              <a:t>‹#›</a:t>
            </a:fld>
            <a:endParaRPr lang="en-US"/>
          </a:p>
        </p:txBody>
      </p:sp>
    </p:spTree>
    <p:extLst>
      <p:ext uri="{BB962C8B-B14F-4D97-AF65-F5344CB8AC3E}">
        <p14:creationId xmlns:p14="http://schemas.microsoft.com/office/powerpoint/2010/main" val="24315948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30D8-50EF-4D4C-9708-AC6C7B00131E}"/>
              </a:ext>
            </a:extLst>
          </p:cNvPr>
          <p:cNvSpPr>
            <a:spLocks noGrp="1"/>
          </p:cNvSpPr>
          <p:nvPr>
            <p:ph type="ctrTitle"/>
          </p:nvPr>
        </p:nvSpPr>
        <p:spPr>
          <a:xfrm>
            <a:off x="3133505" y="822999"/>
            <a:ext cx="8342177" cy="1537780"/>
          </a:xfrm>
        </p:spPr>
        <p:txBody>
          <a:bodyPr>
            <a:normAutofit fontScale="90000"/>
          </a:bodyPr>
          <a:lstStyle/>
          <a:p>
            <a:r>
              <a:rPr lang="en-US" dirty="0"/>
              <a:t>Sex Education- </a:t>
            </a:r>
            <a:br>
              <a:rPr lang="en-US" dirty="0"/>
            </a:br>
            <a:r>
              <a:rPr lang="en-US" dirty="0"/>
              <a:t>An Islamic Viewpoint</a:t>
            </a:r>
          </a:p>
        </p:txBody>
      </p:sp>
      <p:sp>
        <p:nvSpPr>
          <p:cNvPr id="3" name="Subtitle 2">
            <a:extLst>
              <a:ext uri="{FF2B5EF4-FFF2-40B4-BE49-F238E27FC236}">
                <a16:creationId xmlns:a16="http://schemas.microsoft.com/office/drawing/2014/main" id="{A048902C-6A9A-4754-9E6C-84CC4205CB88}"/>
              </a:ext>
            </a:extLst>
          </p:cNvPr>
          <p:cNvSpPr>
            <a:spLocks noGrp="1"/>
          </p:cNvSpPr>
          <p:nvPr>
            <p:ph type="subTitle" idx="1"/>
          </p:nvPr>
        </p:nvSpPr>
        <p:spPr>
          <a:xfrm>
            <a:off x="2961194" y="2643554"/>
            <a:ext cx="8686800" cy="2950029"/>
          </a:xfrm>
        </p:spPr>
        <p:txBody>
          <a:bodyPr>
            <a:normAutofit fontScale="25000" lnSpcReduction="20000"/>
          </a:bodyPr>
          <a:lstStyle/>
          <a:p>
            <a:pPr marL="342900" indent="-342900">
              <a:buFontTx/>
              <a:buChar char="-"/>
            </a:pPr>
            <a:r>
              <a:rPr lang="en-US" sz="8000" dirty="0"/>
              <a:t>Female Sex Organs</a:t>
            </a:r>
          </a:p>
          <a:p>
            <a:pPr marL="342900" indent="-342900">
              <a:buFontTx/>
              <a:buChar char="-"/>
            </a:pPr>
            <a:r>
              <a:rPr lang="en-US" sz="8000" dirty="0"/>
              <a:t>Female Puberty</a:t>
            </a:r>
          </a:p>
          <a:p>
            <a:pPr marL="342900" indent="-342900">
              <a:buFontTx/>
              <a:buChar char="-"/>
            </a:pPr>
            <a:r>
              <a:rPr lang="en-US" sz="8000" dirty="0"/>
              <a:t>Menstrual Period</a:t>
            </a:r>
          </a:p>
          <a:p>
            <a:pPr marL="342900" indent="-342900">
              <a:buFontTx/>
              <a:buChar char="-"/>
            </a:pPr>
            <a:r>
              <a:rPr lang="en-US" sz="8000" dirty="0"/>
              <a:t>Menstrual Period-Islamic Rulings</a:t>
            </a:r>
          </a:p>
          <a:p>
            <a:pPr marL="342900" indent="-342900">
              <a:buFontTx/>
              <a:buChar char="-"/>
            </a:pPr>
            <a:r>
              <a:rPr lang="en-US" sz="8000" dirty="0"/>
              <a:t>Male Sex Organs</a:t>
            </a:r>
          </a:p>
          <a:p>
            <a:pPr marL="342900" indent="-342900">
              <a:buFontTx/>
              <a:buChar char="-"/>
            </a:pPr>
            <a:r>
              <a:rPr lang="en-US" sz="8000" dirty="0"/>
              <a:t>Male Puberty</a:t>
            </a:r>
          </a:p>
          <a:p>
            <a:pPr marL="342900" indent="-342900">
              <a:buFontTx/>
              <a:buChar char="-"/>
            </a:pPr>
            <a:r>
              <a:rPr lang="en-US" sz="8000" dirty="0"/>
              <a:t>Human Reproduction</a:t>
            </a:r>
          </a:p>
          <a:p>
            <a:pPr marL="342900" indent="-342900">
              <a:buFontTx/>
              <a:buChar char="-"/>
            </a:pPr>
            <a:r>
              <a:rPr lang="en-US" sz="8000" dirty="0"/>
              <a:t>Islamic Viewpoint</a:t>
            </a:r>
          </a:p>
          <a:p>
            <a:endParaRPr lang="en-US" sz="8000" dirty="0"/>
          </a:p>
          <a:p>
            <a:endParaRPr lang="en-US" sz="8000" dirty="0"/>
          </a:p>
          <a:p>
            <a:endParaRPr lang="en-US" sz="8000" dirty="0"/>
          </a:p>
          <a:p>
            <a:r>
              <a:rPr lang="en-US" sz="8000" dirty="0"/>
              <a:t>			</a:t>
            </a:r>
            <a:r>
              <a:rPr lang="en-US" sz="12800" dirty="0"/>
              <a:t>Banan M. Obeid</a:t>
            </a:r>
          </a:p>
          <a:p>
            <a:pPr lvl="8"/>
            <a:endParaRPr lang="en-US" sz="8000" dirty="0"/>
          </a:p>
          <a:p>
            <a:pPr lvl="8"/>
            <a:endParaRPr lang="en-US" sz="8000" dirty="0"/>
          </a:p>
          <a:p>
            <a:pPr lvl="8"/>
            <a:endParaRPr lang="en-US" sz="8000" dirty="0"/>
          </a:p>
          <a:p>
            <a:pPr lvl="8"/>
            <a:r>
              <a:rPr lang="en-US" sz="8000" dirty="0"/>
              <a:t>			                        	</a:t>
            </a:r>
          </a:p>
          <a:p>
            <a:pPr lvl="8"/>
            <a:endParaRPr lang="en-US" sz="8000" dirty="0"/>
          </a:p>
          <a:p>
            <a:pPr lvl="8"/>
            <a:endParaRPr lang="en-US" sz="8000" dirty="0"/>
          </a:p>
          <a:p>
            <a:pPr lvl="8"/>
            <a:r>
              <a:rPr lang="en-US" sz="8000" dirty="0"/>
              <a:t>                                  </a:t>
            </a:r>
            <a:endParaRPr lang="en-US" sz="9600" b="1" dirty="0"/>
          </a:p>
        </p:txBody>
      </p:sp>
    </p:spTree>
    <p:extLst>
      <p:ext uri="{BB962C8B-B14F-4D97-AF65-F5344CB8AC3E}">
        <p14:creationId xmlns:p14="http://schemas.microsoft.com/office/powerpoint/2010/main" val="968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87">
                                          <p:stCondLst>
                                            <p:cond delay="0"/>
                                          </p:stCondLst>
                                        </p:cTn>
                                        <p:tgtEl>
                                          <p:spTgt spid="2"/>
                                        </p:tgtEl>
                                      </p:cBhvr>
                                    </p:animEffect>
                                    <p:anim calcmode="lin" valueType="num">
                                      <p:cBhvr>
                                        <p:cTn id="8" dur="341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24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245" tmFilter="0, 0; 0.125,0.2665; 0.25,0.4; 0.375,0.465; 0.5,0.5;  0.625,0.535; 0.75,0.6; 0.875,0.7335; 1,1">
                                          <p:stCondLst>
                                            <p:cond delay="1245"/>
                                          </p:stCondLst>
                                        </p:cTn>
                                        <p:tgtEl>
                                          <p:spTgt spid="2"/>
                                        </p:tgtEl>
                                        <p:attrNameLst>
                                          <p:attrName>ppt_y</p:attrName>
                                        </p:attrNameLst>
                                      </p:cBhvr>
                                      <p:tavLst>
                                        <p:tav tm="0" fmla="#ppt_y-sin(pi*$)/9">
                                          <p:val>
                                            <p:fltVal val="0"/>
                                          </p:val>
                                        </p:tav>
                                        <p:tav tm="100000">
                                          <p:val>
                                            <p:fltVal val="1"/>
                                          </p:val>
                                        </p:tav>
                                      </p:tavLst>
                                    </p:anim>
                                    <p:anim calcmode="lin" valueType="num">
                                      <p:cBhvr>
                                        <p:cTn id="11" dur="622" tmFilter="0, 0; 0.125,0.2665; 0.25,0.4; 0.375,0.465; 0.5,0.5;  0.625,0.535; 0.75,0.6; 0.875,0.7335; 1,1">
                                          <p:stCondLst>
                                            <p:cond delay="2483"/>
                                          </p:stCondLst>
                                        </p:cTn>
                                        <p:tgtEl>
                                          <p:spTgt spid="2"/>
                                        </p:tgtEl>
                                        <p:attrNameLst>
                                          <p:attrName>ppt_y</p:attrName>
                                        </p:attrNameLst>
                                      </p:cBhvr>
                                      <p:tavLst>
                                        <p:tav tm="0" fmla="#ppt_y-sin(pi*$)/27">
                                          <p:val>
                                            <p:fltVal val="0"/>
                                          </p:val>
                                        </p:tav>
                                        <p:tav tm="100000">
                                          <p:val>
                                            <p:fltVal val="1"/>
                                          </p:val>
                                        </p:tav>
                                      </p:tavLst>
                                    </p:anim>
                                    <p:anim calcmode="lin" valueType="num">
                                      <p:cBhvr>
                                        <p:cTn id="12" dur="308" tmFilter="0, 0; 0.125,0.2665; 0.25,0.4; 0.375,0.465; 0.5,0.5;  0.625,0.535; 0.75,0.6; 0.875,0.7335; 1,1">
                                          <p:stCondLst>
                                            <p:cond delay="3105"/>
                                          </p:stCondLst>
                                        </p:cTn>
                                        <p:tgtEl>
                                          <p:spTgt spid="2"/>
                                        </p:tgtEl>
                                        <p:attrNameLst>
                                          <p:attrName>ppt_y</p:attrName>
                                        </p:attrNameLst>
                                      </p:cBhvr>
                                      <p:tavLst>
                                        <p:tav tm="0" fmla="#ppt_y-sin(pi*$)/81">
                                          <p:val>
                                            <p:fltVal val="0"/>
                                          </p:val>
                                        </p:tav>
                                        <p:tav tm="100000">
                                          <p:val>
                                            <p:fltVal val="1"/>
                                          </p:val>
                                        </p:tav>
                                      </p:tavLst>
                                    </p:anim>
                                    <p:animScale>
                                      <p:cBhvr>
                                        <p:cTn id="13" dur="49">
                                          <p:stCondLst>
                                            <p:cond delay="1219"/>
                                          </p:stCondLst>
                                        </p:cTn>
                                        <p:tgtEl>
                                          <p:spTgt spid="2"/>
                                        </p:tgtEl>
                                      </p:cBhvr>
                                      <p:to x="100000" y="60000"/>
                                    </p:animScale>
                                    <p:animScale>
                                      <p:cBhvr>
                                        <p:cTn id="14" dur="311" decel="50000">
                                          <p:stCondLst>
                                            <p:cond delay="1268"/>
                                          </p:stCondLst>
                                        </p:cTn>
                                        <p:tgtEl>
                                          <p:spTgt spid="2"/>
                                        </p:tgtEl>
                                      </p:cBhvr>
                                      <p:to x="100000" y="100000"/>
                                    </p:animScale>
                                    <p:animScale>
                                      <p:cBhvr>
                                        <p:cTn id="15" dur="49">
                                          <p:stCondLst>
                                            <p:cond delay="2460"/>
                                          </p:stCondLst>
                                        </p:cTn>
                                        <p:tgtEl>
                                          <p:spTgt spid="2"/>
                                        </p:tgtEl>
                                      </p:cBhvr>
                                      <p:to x="100000" y="80000"/>
                                    </p:animScale>
                                    <p:animScale>
                                      <p:cBhvr>
                                        <p:cTn id="16" dur="311" decel="50000">
                                          <p:stCondLst>
                                            <p:cond delay="2509"/>
                                          </p:stCondLst>
                                        </p:cTn>
                                        <p:tgtEl>
                                          <p:spTgt spid="2"/>
                                        </p:tgtEl>
                                      </p:cBhvr>
                                      <p:to x="100000" y="100000"/>
                                    </p:animScale>
                                    <p:animScale>
                                      <p:cBhvr>
                                        <p:cTn id="17" dur="49">
                                          <p:stCondLst>
                                            <p:cond delay="3079"/>
                                          </p:stCondLst>
                                        </p:cTn>
                                        <p:tgtEl>
                                          <p:spTgt spid="2"/>
                                        </p:tgtEl>
                                      </p:cBhvr>
                                      <p:to x="100000" y="90000"/>
                                    </p:animScale>
                                    <p:animScale>
                                      <p:cBhvr>
                                        <p:cTn id="18" dur="311" decel="50000">
                                          <p:stCondLst>
                                            <p:cond delay="3127"/>
                                          </p:stCondLst>
                                        </p:cTn>
                                        <p:tgtEl>
                                          <p:spTgt spid="2"/>
                                        </p:tgtEl>
                                      </p:cBhvr>
                                      <p:to x="100000" y="100000"/>
                                    </p:animScale>
                                    <p:animScale>
                                      <p:cBhvr>
                                        <p:cTn id="19" dur="49">
                                          <p:stCondLst>
                                            <p:cond delay="3390"/>
                                          </p:stCondLst>
                                        </p:cTn>
                                        <p:tgtEl>
                                          <p:spTgt spid="2"/>
                                        </p:tgtEl>
                                      </p:cBhvr>
                                      <p:to x="100000" y="95000"/>
                                    </p:animScale>
                                    <p:animScale>
                                      <p:cBhvr>
                                        <p:cTn id="20" dur="311" decel="50000">
                                          <p:stCondLst>
                                            <p:cond delay="343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150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150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150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150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150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150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Vertic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150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barn(inVertical)">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150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barn(inVertical)">
                                      <p:cBhvr>
                                        <p:cTn id="65" dur="500"/>
                                        <p:tgtEl>
                                          <p:spTgt spid="3">
                                            <p:txEl>
                                              <p:pRg st="11" end="11"/>
                                            </p:txEl>
                                          </p:spTgt>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barn(inVertical)">
                                      <p:cBhvr>
                                        <p:cTn id="68" dur="500"/>
                                        <p:tgtEl>
                                          <p:spTgt spid="3">
                                            <p:txEl>
                                              <p:pRg st="15" end="15"/>
                                            </p:txEl>
                                          </p:spTgt>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Effect transition="in" filter="barn(inVertical)">
                                      <p:cBhvr>
                                        <p:cTn id="71"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1C97-9C31-44A0-8A67-D26F44464EAC}"/>
              </a:ext>
            </a:extLst>
          </p:cNvPr>
          <p:cNvSpPr>
            <a:spLocks noGrp="1"/>
          </p:cNvSpPr>
          <p:nvPr>
            <p:ph type="title"/>
          </p:nvPr>
        </p:nvSpPr>
        <p:spPr>
          <a:xfrm>
            <a:off x="8152927" y="189726"/>
            <a:ext cx="4715328" cy="768375"/>
          </a:xfrm>
        </p:spPr>
        <p:txBody>
          <a:bodyPr>
            <a:noAutofit/>
          </a:bodyPr>
          <a:lstStyle/>
          <a:p>
            <a:r>
              <a:rPr lang="en-US" sz="3600" dirty="0"/>
              <a:t>Female Sex Organs</a:t>
            </a:r>
          </a:p>
        </p:txBody>
      </p:sp>
      <p:sp>
        <p:nvSpPr>
          <p:cNvPr id="3" name="Text Placeholder 2">
            <a:extLst>
              <a:ext uri="{FF2B5EF4-FFF2-40B4-BE49-F238E27FC236}">
                <a16:creationId xmlns:a16="http://schemas.microsoft.com/office/drawing/2014/main" id="{A07C0929-E985-4DEA-BCC6-AD62A5D8A7AC}"/>
              </a:ext>
            </a:extLst>
          </p:cNvPr>
          <p:cNvSpPr>
            <a:spLocks noGrp="1"/>
          </p:cNvSpPr>
          <p:nvPr>
            <p:ph type="body" sz="half" idx="2"/>
          </p:nvPr>
        </p:nvSpPr>
        <p:spPr>
          <a:xfrm>
            <a:off x="0" y="0"/>
            <a:ext cx="6898509" cy="5344021"/>
          </a:xfrm>
        </p:spPr>
        <p:txBody>
          <a:bodyPr>
            <a:normAutofit/>
          </a:bodyPr>
          <a:lstStyle/>
          <a:p>
            <a:r>
              <a:rPr lang="en-US" sz="1800" b="1" u="sng" dirty="0"/>
              <a:t>Vagina: </a:t>
            </a:r>
            <a:r>
              <a:rPr lang="en-US" sz="1800" dirty="0"/>
              <a:t>birth canal-connects the cervix and uterus.</a:t>
            </a:r>
          </a:p>
          <a:p>
            <a:r>
              <a:rPr lang="en-US" sz="1800" dirty="0"/>
              <a:t>External part of vagina is where blood from menstrual period exits the body.  </a:t>
            </a:r>
          </a:p>
          <a:p>
            <a:r>
              <a:rPr lang="en-US" sz="1800" dirty="0"/>
              <a:t>Internal part of vagina is </a:t>
            </a:r>
            <a:r>
              <a:rPr lang="en-US" sz="1800" b="1" u="sng" dirty="0"/>
              <a:t>Cervix</a:t>
            </a:r>
            <a:r>
              <a:rPr lang="en-US" sz="1800" dirty="0"/>
              <a:t>: a circular opening into the lower end of the uterus.  </a:t>
            </a:r>
          </a:p>
          <a:p>
            <a:r>
              <a:rPr lang="en-US" sz="1800" b="1" u="sng" dirty="0"/>
              <a:t>Uterus</a:t>
            </a:r>
            <a:r>
              <a:rPr lang="en-US" sz="1800" dirty="0"/>
              <a:t>: The womb- a muscular organ with lining of soft tissue.  Inside is the space where a baby develops until it is ready to be born.  It leaves the uterus, through the cervix and out of the vagina.  </a:t>
            </a:r>
          </a:p>
          <a:p>
            <a:r>
              <a:rPr lang="en-US" sz="1800" b="1" u="sng" dirty="0"/>
              <a:t>Ovaries:</a:t>
            </a:r>
            <a:r>
              <a:rPr lang="en-US" sz="1800" dirty="0"/>
              <a:t>  Two internal female glands.  They produce female hormones, release eggs.  When a female is born her ovaries already have millions of eggs!! They don’t’ get released until she reaches puberty. </a:t>
            </a:r>
          </a:p>
          <a:p>
            <a:r>
              <a:rPr lang="en-US" sz="1800" b="1" u="sng" dirty="0"/>
              <a:t>Fallopian Tubes:</a:t>
            </a:r>
            <a:r>
              <a:rPr lang="en-US" sz="1800" dirty="0"/>
              <a:t>  Attached to the sides of the uterus, extending towards the ovaries.  Eggs travel from the ovaries to the uterus, through the Fallopian tubes.  </a:t>
            </a:r>
          </a:p>
          <a:p>
            <a:endParaRPr lang="en-US" dirty="0"/>
          </a:p>
          <a:p>
            <a:endParaRPr lang="en-US" dirty="0"/>
          </a:p>
        </p:txBody>
      </p:sp>
      <p:pic>
        <p:nvPicPr>
          <p:cNvPr id="5" name="Picture 4">
            <a:extLst>
              <a:ext uri="{FF2B5EF4-FFF2-40B4-BE49-F238E27FC236}">
                <a16:creationId xmlns:a16="http://schemas.microsoft.com/office/drawing/2014/main" id="{AA97ADDB-0CFF-468F-B9D9-09EEFCA2F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509" y="4269720"/>
            <a:ext cx="3451040" cy="2588280"/>
          </a:xfrm>
          <a:prstGeom prst="rect">
            <a:avLst/>
          </a:prstGeom>
        </p:spPr>
      </p:pic>
      <p:pic>
        <p:nvPicPr>
          <p:cNvPr id="9" name="Picture 8" descr="A picture containing text, map&#10;&#10;Description automatically generated">
            <a:extLst>
              <a:ext uri="{FF2B5EF4-FFF2-40B4-BE49-F238E27FC236}">
                <a16:creationId xmlns:a16="http://schemas.microsoft.com/office/drawing/2014/main" id="{FFAA1416-6E2B-45CF-9B00-E83DF71C1F48}"/>
              </a:ext>
            </a:extLst>
          </p:cNvPr>
          <p:cNvPicPr>
            <a:picLocks noChangeAspect="1"/>
          </p:cNvPicPr>
          <p:nvPr/>
        </p:nvPicPr>
        <p:blipFill rotWithShape="1">
          <a:blip r:embed="rId3">
            <a:extLst>
              <a:ext uri="{28A0092B-C50C-407E-A947-70E740481C1C}">
                <a14:useLocalDpi xmlns:a14="http://schemas.microsoft.com/office/drawing/2010/main" val="0"/>
              </a:ext>
            </a:extLst>
          </a:blip>
          <a:srcRect t="9197"/>
          <a:stretch/>
        </p:blipFill>
        <p:spPr>
          <a:xfrm>
            <a:off x="7248939" y="1070745"/>
            <a:ext cx="4537719" cy="3086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81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ppt_x"/>
                                          </p:val>
                                        </p:tav>
                                        <p:tav tm="100000">
                                          <p:val>
                                            <p:strVal val="#ppt_x"/>
                                          </p:val>
                                        </p:tav>
                                      </p:tavLst>
                                    </p:anim>
                                    <p:anim calcmode="lin" valueType="num">
                                      <p:cBhvr additive="base">
                                        <p:cTn id="14"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A344-9F36-411E-8F75-1965C1F5D97A}"/>
              </a:ext>
            </a:extLst>
          </p:cNvPr>
          <p:cNvSpPr>
            <a:spLocks noGrp="1"/>
          </p:cNvSpPr>
          <p:nvPr>
            <p:ph type="title"/>
          </p:nvPr>
        </p:nvSpPr>
        <p:spPr>
          <a:xfrm>
            <a:off x="350134" y="179233"/>
            <a:ext cx="2338637" cy="1061738"/>
          </a:xfrm>
        </p:spPr>
        <p:txBody>
          <a:bodyPr>
            <a:normAutofit fontScale="90000"/>
          </a:bodyPr>
          <a:lstStyle/>
          <a:p>
            <a:r>
              <a:rPr lang="en-US" dirty="0"/>
              <a:t>Female </a:t>
            </a:r>
            <a:br>
              <a:rPr lang="en-US" dirty="0"/>
            </a:br>
            <a:r>
              <a:rPr lang="en-US" dirty="0"/>
              <a:t>Puberty</a:t>
            </a:r>
          </a:p>
        </p:txBody>
      </p:sp>
      <p:sp>
        <p:nvSpPr>
          <p:cNvPr id="3" name="Text Placeholder 2">
            <a:extLst>
              <a:ext uri="{FF2B5EF4-FFF2-40B4-BE49-F238E27FC236}">
                <a16:creationId xmlns:a16="http://schemas.microsoft.com/office/drawing/2014/main" id="{34BF9C29-5EE4-4E9E-8BA3-B01D9BFF7677}"/>
              </a:ext>
            </a:extLst>
          </p:cNvPr>
          <p:cNvSpPr>
            <a:spLocks noGrp="1"/>
          </p:cNvSpPr>
          <p:nvPr>
            <p:ph type="body" idx="1"/>
          </p:nvPr>
        </p:nvSpPr>
        <p:spPr>
          <a:xfrm>
            <a:off x="231495" y="1525516"/>
            <a:ext cx="9304392" cy="3806968"/>
          </a:xfrm>
        </p:spPr>
        <p:txBody>
          <a:bodyPr>
            <a:normAutofit fontScale="25000" lnSpcReduction="20000"/>
          </a:bodyPr>
          <a:lstStyle/>
          <a:p>
            <a:pPr algn="just"/>
            <a:r>
              <a:rPr lang="en-US" sz="8000" b="1" dirty="0"/>
              <a:t>During puberty, an increase of sex hormones (Estrogen) are released </a:t>
            </a:r>
          </a:p>
          <a:p>
            <a:pPr algn="just"/>
            <a:r>
              <a:rPr lang="en-US" sz="8000" b="1" dirty="0"/>
              <a:t>from the </a:t>
            </a:r>
            <a:r>
              <a:rPr lang="en-US" sz="8000" b="1" u="sng" dirty="0"/>
              <a:t>Pituitary Gland </a:t>
            </a:r>
            <a:r>
              <a:rPr lang="en-US" sz="8000" b="1" dirty="0"/>
              <a:t>in your brain.  </a:t>
            </a:r>
          </a:p>
          <a:p>
            <a:pPr algn="just"/>
            <a:r>
              <a:rPr lang="en-US" sz="8000" b="1" dirty="0"/>
              <a:t>These hormones cause drastic changes in male and female bodies.</a:t>
            </a:r>
          </a:p>
          <a:p>
            <a:pPr algn="l"/>
            <a:endParaRPr lang="en-US" sz="8000" b="1" dirty="0"/>
          </a:p>
          <a:p>
            <a:pPr algn="l"/>
            <a:r>
              <a:rPr lang="en-US" sz="8000" b="1" dirty="0"/>
              <a:t>The physical change from girl to woman is called </a:t>
            </a:r>
            <a:r>
              <a:rPr lang="en-US" sz="8000" b="1" u="sng" dirty="0"/>
              <a:t>Puberty.</a:t>
            </a:r>
            <a:r>
              <a:rPr lang="en-US" sz="8000" b="1" dirty="0"/>
              <a:t>  This usually starts between ages 9-11, but can occur later. </a:t>
            </a:r>
          </a:p>
          <a:p>
            <a:pPr algn="l"/>
            <a:endParaRPr lang="en-US" sz="8000" b="1" dirty="0"/>
          </a:p>
          <a:p>
            <a:pPr algn="l"/>
            <a:r>
              <a:rPr lang="en-US" sz="8000" b="1" dirty="0"/>
              <a:t>Girls often experience a growth spurt; breasts become larger, and hair will grow in the pubic area and under the arms.  </a:t>
            </a:r>
          </a:p>
          <a:p>
            <a:pPr algn="l"/>
            <a:r>
              <a:rPr lang="en-US" sz="8000" b="1" dirty="0"/>
              <a:t>                                          Hair on the legs may become darker and thicker.  </a:t>
            </a:r>
          </a:p>
          <a:p>
            <a:pPr algn="l"/>
            <a:r>
              <a:rPr lang="en-US" sz="8000" b="1" dirty="0"/>
              <a:t>                                          Hips begin to widen.</a:t>
            </a:r>
          </a:p>
          <a:p>
            <a:pPr algn="l"/>
            <a:r>
              <a:rPr lang="en-US" sz="8000" dirty="0"/>
              <a:t> </a:t>
            </a:r>
          </a:p>
          <a:p>
            <a:endParaRPr lang="en-US" dirty="0"/>
          </a:p>
          <a:p>
            <a:r>
              <a:rPr lang="en-US" dirty="0"/>
              <a:t>  </a:t>
            </a:r>
          </a:p>
        </p:txBody>
      </p:sp>
      <p:pic>
        <p:nvPicPr>
          <p:cNvPr id="2050" name="Picture 2" descr="Image result for pituitary gland">
            <a:extLst>
              <a:ext uri="{FF2B5EF4-FFF2-40B4-BE49-F238E27FC236}">
                <a16:creationId xmlns:a16="http://schemas.microsoft.com/office/drawing/2014/main" id="{EC116E39-80F3-45DD-84A5-5851E2C3A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083" y="941984"/>
            <a:ext cx="3355832" cy="167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8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050"/>
                                        </p:tgtEl>
                                      </p:cBhvr>
                                    </p:animEffect>
                                    <p:animScale>
                                      <p:cBhvr>
                                        <p:cTn id="7" dur="500" autoRev="1" fill="hold"/>
                                        <p:tgtEl>
                                          <p:spTgt spid="205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95F2-F055-421C-94C5-7EC2EF603079}"/>
              </a:ext>
            </a:extLst>
          </p:cNvPr>
          <p:cNvSpPr>
            <a:spLocks noGrp="1"/>
          </p:cNvSpPr>
          <p:nvPr>
            <p:ph type="title"/>
          </p:nvPr>
        </p:nvSpPr>
        <p:spPr>
          <a:xfrm>
            <a:off x="6095999" y="407700"/>
            <a:ext cx="4257554" cy="921225"/>
          </a:xfrm>
        </p:spPr>
        <p:txBody>
          <a:bodyPr>
            <a:noAutofit/>
          </a:bodyPr>
          <a:lstStyle/>
          <a:p>
            <a:r>
              <a:rPr lang="en-US" sz="4400" dirty="0"/>
              <a:t>Menstrual Period</a:t>
            </a:r>
          </a:p>
        </p:txBody>
      </p:sp>
      <p:sp>
        <p:nvSpPr>
          <p:cNvPr id="3" name="Content Placeholder 2">
            <a:extLst>
              <a:ext uri="{FF2B5EF4-FFF2-40B4-BE49-F238E27FC236}">
                <a16:creationId xmlns:a16="http://schemas.microsoft.com/office/drawing/2014/main" id="{C996E09E-9FEF-43CA-AFAC-CFE01525BA87}"/>
              </a:ext>
            </a:extLst>
          </p:cNvPr>
          <p:cNvSpPr>
            <a:spLocks noGrp="1"/>
          </p:cNvSpPr>
          <p:nvPr>
            <p:ph idx="1"/>
          </p:nvPr>
        </p:nvSpPr>
        <p:spPr>
          <a:xfrm>
            <a:off x="373284" y="1673700"/>
            <a:ext cx="8825145" cy="4024125"/>
          </a:xfrm>
        </p:spPr>
        <p:txBody>
          <a:bodyPr>
            <a:normAutofit fontScale="92500"/>
          </a:bodyPr>
          <a:lstStyle/>
          <a:p>
            <a:r>
              <a:rPr lang="en-US" dirty="0"/>
              <a:t>The inner lining of the Uterus is called </a:t>
            </a:r>
            <a:r>
              <a:rPr lang="en-US" b="1" u="sng" dirty="0"/>
              <a:t>Endometrium. </a:t>
            </a:r>
            <a:r>
              <a:rPr lang="en-US" dirty="0"/>
              <a:t> Its role is to protect the fetus growing inside.  If the ovary releases an egg that is not fertilized by sperm (no pregnancy takes place) the inside of the uterus sheds the endometrium because is not needed.</a:t>
            </a:r>
          </a:p>
          <a:p>
            <a:r>
              <a:rPr lang="en-US" dirty="0"/>
              <a:t>Once a month a flow of blood for a period of a few days, (lasting 3-7 days) helps this unneeded lining exit the body. </a:t>
            </a:r>
          </a:p>
          <a:p>
            <a:r>
              <a:rPr lang="en-US" dirty="0"/>
              <a:t>During Menstruation, females may experience diarrhea, mood swings, depression, tiredness, cramps, and breast soreness. A heating pad, light exercise or a hot bath may help.</a:t>
            </a:r>
          </a:p>
          <a:p>
            <a:r>
              <a:rPr lang="en-US" dirty="0"/>
              <a:t>Some periods are light, some are heavy.  </a:t>
            </a:r>
          </a:p>
          <a:p>
            <a:r>
              <a:rPr lang="en-US" dirty="0"/>
              <a:t>(Discuss pads and tampons)</a:t>
            </a:r>
          </a:p>
          <a:p>
            <a:pPr marL="0" indent="0">
              <a:buNone/>
            </a:pPr>
            <a:r>
              <a:rPr lang="en-US" dirty="0"/>
              <a:t>  </a:t>
            </a:r>
          </a:p>
        </p:txBody>
      </p:sp>
      <p:pic>
        <p:nvPicPr>
          <p:cNvPr id="4" name="Picture 3" descr="A close up of a logo&#10;&#10;Description automatically generated">
            <a:extLst>
              <a:ext uri="{FF2B5EF4-FFF2-40B4-BE49-F238E27FC236}">
                <a16:creationId xmlns:a16="http://schemas.microsoft.com/office/drawing/2014/main" id="{108B8A91-F442-400A-9FBD-49B537F73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343" y="3352800"/>
            <a:ext cx="3429458" cy="2572094"/>
          </a:xfrm>
          <a:prstGeom prst="rect">
            <a:avLst/>
          </a:prstGeom>
        </p:spPr>
      </p:pic>
      <p:pic>
        <p:nvPicPr>
          <p:cNvPr id="1028" name="Picture 4" descr="Image result for pads vs tampons">
            <a:extLst>
              <a:ext uri="{FF2B5EF4-FFF2-40B4-BE49-F238E27FC236}">
                <a16:creationId xmlns:a16="http://schemas.microsoft.com/office/drawing/2014/main" id="{F64D0E04-4BC4-4137-B358-B7736B1B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2" y="4945350"/>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9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5308-1260-41A7-BADB-1B89A0A05736}"/>
              </a:ext>
            </a:extLst>
          </p:cNvPr>
          <p:cNvSpPr>
            <a:spLocks noGrp="1"/>
          </p:cNvSpPr>
          <p:nvPr>
            <p:ph type="title"/>
          </p:nvPr>
        </p:nvSpPr>
        <p:spPr>
          <a:xfrm>
            <a:off x="2986268" y="639314"/>
            <a:ext cx="9031561" cy="717186"/>
          </a:xfrm>
        </p:spPr>
        <p:txBody>
          <a:bodyPr>
            <a:noAutofit/>
          </a:bodyPr>
          <a:lstStyle/>
          <a:p>
            <a:r>
              <a:rPr lang="en-US" dirty="0"/>
              <a:t>Menstrual Periods- Islamic  Rulings</a:t>
            </a:r>
          </a:p>
        </p:txBody>
      </p:sp>
      <p:sp>
        <p:nvSpPr>
          <p:cNvPr id="3" name="Content Placeholder 2">
            <a:extLst>
              <a:ext uri="{FF2B5EF4-FFF2-40B4-BE49-F238E27FC236}">
                <a16:creationId xmlns:a16="http://schemas.microsoft.com/office/drawing/2014/main" id="{CB5505D9-F106-40E2-ABB3-C160A2636429}"/>
              </a:ext>
            </a:extLst>
          </p:cNvPr>
          <p:cNvSpPr>
            <a:spLocks noGrp="1"/>
          </p:cNvSpPr>
          <p:nvPr>
            <p:ph idx="1"/>
          </p:nvPr>
        </p:nvSpPr>
        <p:spPr>
          <a:xfrm>
            <a:off x="685800" y="1921398"/>
            <a:ext cx="10820400" cy="4297288"/>
          </a:xfrm>
        </p:spPr>
        <p:txBody>
          <a:bodyPr>
            <a:normAutofit fontScale="92500" lnSpcReduction="10000"/>
          </a:bodyPr>
          <a:lstStyle/>
          <a:p>
            <a:r>
              <a:rPr lang="en-US" dirty="0"/>
              <a:t>It is preferred to not use tampons due to the risk of infections and Toxic Shock Syndrome (TSS).  It is healthier to allow the blood to exit the body.</a:t>
            </a:r>
          </a:p>
          <a:p>
            <a:r>
              <a:rPr lang="en-US" dirty="0"/>
              <a:t>While on her period, a girl can not hold the </a:t>
            </a:r>
            <a:r>
              <a:rPr lang="en-US" dirty="0" err="1"/>
              <a:t>Mushaf</a:t>
            </a:r>
            <a:r>
              <a:rPr lang="en-US" dirty="0"/>
              <a:t>, Enter the Masjid, Pray, Make Tawaf, or Fast.  She does not have to make up prayer, but she does have to make up the fast. </a:t>
            </a:r>
          </a:p>
          <a:p>
            <a:r>
              <a:rPr lang="en-US" dirty="0"/>
              <a:t>Period blood will go from dark red, to pink, to brown as it tapers off.  Some girls will see white discharge indicating that the period has ended.  Once it has ended, a girl must perform </a:t>
            </a:r>
            <a:r>
              <a:rPr lang="en-US" b="1" u="sng" dirty="0"/>
              <a:t>GHUSUL</a:t>
            </a:r>
            <a:r>
              <a:rPr lang="en-US" dirty="0"/>
              <a:t>, a ritual purification bath, before returning to </a:t>
            </a:r>
            <a:r>
              <a:rPr lang="en-US" dirty="0" err="1"/>
              <a:t>Ibadat</a:t>
            </a:r>
            <a:r>
              <a:rPr lang="en-US" dirty="0"/>
              <a:t>.</a:t>
            </a:r>
          </a:p>
          <a:p>
            <a:r>
              <a:rPr lang="en-US" dirty="0"/>
              <a:t>If a period lasts for less than </a:t>
            </a:r>
            <a:r>
              <a:rPr lang="en-US" b="1" i="1" dirty="0"/>
              <a:t>3</a:t>
            </a:r>
            <a:r>
              <a:rPr lang="en-US" dirty="0"/>
              <a:t> days, or comes twice within </a:t>
            </a:r>
            <a:r>
              <a:rPr lang="en-US" b="1" i="1" dirty="0"/>
              <a:t>15</a:t>
            </a:r>
            <a:r>
              <a:rPr lang="en-US" dirty="0"/>
              <a:t> days of one another, it is considered </a:t>
            </a:r>
            <a:r>
              <a:rPr lang="en-US" b="1" u="sng" dirty="0"/>
              <a:t>ISTIHADA</a:t>
            </a:r>
            <a:r>
              <a:rPr lang="en-US" dirty="0"/>
              <a:t>, meaning that the blood is not considered menstrual blood.  The girl will continue to pray and fast as she normally would, but must make wudu for every prayer time if she sees any blood being discharged.</a:t>
            </a:r>
          </a:p>
          <a:p>
            <a:r>
              <a:rPr lang="en-US" dirty="0"/>
              <a:t>If a period lasts longer than </a:t>
            </a:r>
            <a:r>
              <a:rPr lang="en-US" b="1" i="1" dirty="0"/>
              <a:t>10</a:t>
            </a:r>
            <a:r>
              <a:rPr lang="en-US" dirty="0"/>
              <a:t> days, the following days would also be considered ISTIHADA and the girl would make GHUSUL and continue to pray and fast.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21269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78A5-ACC7-4481-986C-FA8D0900DCC8}"/>
              </a:ext>
            </a:extLst>
          </p:cNvPr>
          <p:cNvSpPr>
            <a:spLocks noGrp="1"/>
          </p:cNvSpPr>
          <p:nvPr>
            <p:ph type="title"/>
          </p:nvPr>
        </p:nvSpPr>
        <p:spPr>
          <a:xfrm>
            <a:off x="399171" y="1115327"/>
            <a:ext cx="4521200" cy="1293028"/>
          </a:xfrm>
        </p:spPr>
        <p:txBody>
          <a:bodyPr>
            <a:normAutofit/>
          </a:bodyPr>
          <a:lstStyle/>
          <a:p>
            <a:r>
              <a:rPr lang="en-US" dirty="0"/>
              <a:t>Male Sex Organ</a:t>
            </a:r>
          </a:p>
        </p:txBody>
      </p:sp>
      <p:sp>
        <p:nvSpPr>
          <p:cNvPr id="17" name="Content Placeholder 16">
            <a:extLst>
              <a:ext uri="{FF2B5EF4-FFF2-40B4-BE49-F238E27FC236}">
                <a16:creationId xmlns:a16="http://schemas.microsoft.com/office/drawing/2014/main" id="{2E5BA21F-AF6E-42FA-B8F3-FCE813D09594}"/>
              </a:ext>
            </a:extLst>
          </p:cNvPr>
          <p:cNvSpPr>
            <a:spLocks noGrp="1"/>
          </p:cNvSpPr>
          <p:nvPr>
            <p:ph idx="1"/>
          </p:nvPr>
        </p:nvSpPr>
        <p:spPr>
          <a:xfrm>
            <a:off x="5319542" y="846950"/>
            <a:ext cx="5816600" cy="4024125"/>
          </a:xfrm>
        </p:spPr>
        <p:txBody>
          <a:bodyPr>
            <a:noAutofit/>
          </a:bodyPr>
          <a:lstStyle/>
          <a:p>
            <a:r>
              <a:rPr lang="en-US" sz="2400" dirty="0"/>
              <a:t>The Male has reproductive organs that are BOTH inside and outside the body.</a:t>
            </a:r>
            <a:br>
              <a:rPr lang="en-US" sz="2400" dirty="0"/>
            </a:br>
            <a:endParaRPr lang="en-US" sz="2400" dirty="0"/>
          </a:p>
          <a:p>
            <a:r>
              <a:rPr lang="en-US" sz="2400" dirty="0"/>
              <a:t>The</a:t>
            </a:r>
            <a:r>
              <a:rPr lang="en-US" sz="2400" b="1" dirty="0"/>
              <a:t> Testicles </a:t>
            </a:r>
            <a:r>
              <a:rPr lang="en-US" sz="2400" dirty="0"/>
              <a:t>produce the male hormone </a:t>
            </a:r>
            <a:r>
              <a:rPr lang="en-US" sz="2400" b="1" dirty="0"/>
              <a:t>Testosterone</a:t>
            </a:r>
            <a:r>
              <a:rPr lang="en-US" sz="2400" dirty="0"/>
              <a:t> which initiates Male puberty and the production of </a:t>
            </a:r>
            <a:r>
              <a:rPr lang="en-US" sz="2400" b="1" dirty="0"/>
              <a:t>SPERM-</a:t>
            </a:r>
            <a:r>
              <a:rPr lang="en-US" sz="2400" dirty="0"/>
              <a:t> the Male sex cell which carries all his genetic material. </a:t>
            </a:r>
          </a:p>
          <a:p>
            <a:r>
              <a:rPr lang="en-US" sz="2400" dirty="0"/>
              <a:t>Males produce millions of sperm every day. </a:t>
            </a:r>
          </a:p>
          <a:p>
            <a:endParaRPr lang="en-US" sz="2400" dirty="0"/>
          </a:p>
          <a:p>
            <a:r>
              <a:rPr lang="en-US" sz="2400" dirty="0"/>
              <a:t>The Sperm mixes with a fluid and exits the Male body through the </a:t>
            </a:r>
            <a:r>
              <a:rPr lang="en-US" sz="2400" b="1" dirty="0"/>
              <a:t>PENIS. </a:t>
            </a:r>
          </a:p>
        </p:txBody>
      </p:sp>
      <p:pic>
        <p:nvPicPr>
          <p:cNvPr id="6" name="Content Placeholder 5" descr="A close up of a logo&#10;&#10;Description automatically generated">
            <a:extLst>
              <a:ext uri="{FF2B5EF4-FFF2-40B4-BE49-F238E27FC236}">
                <a16:creationId xmlns:a16="http://schemas.microsoft.com/office/drawing/2014/main" id="{B1A6BE33-4341-4BB3-A521-29BD69CB403E}"/>
              </a:ext>
            </a:extLst>
          </p:cNvPr>
          <p:cNvPicPr>
            <a:picLocks noChangeAspect="1"/>
          </p:cNvPicPr>
          <p:nvPr/>
        </p:nvPicPr>
        <p:blipFill rotWithShape="1">
          <a:blip r:embed="rId2">
            <a:extLst>
              <a:ext uri="{28A0092B-C50C-407E-A947-70E740481C1C}">
                <a14:useLocalDpi xmlns:a14="http://schemas.microsoft.com/office/drawing/2010/main" val="0"/>
              </a:ext>
            </a:extLst>
          </a:blip>
          <a:srcRect l="587" t="24005" r="2" b="2"/>
          <a:stretch/>
        </p:blipFill>
        <p:spPr>
          <a:xfrm>
            <a:off x="0" y="2938211"/>
            <a:ext cx="5379998" cy="3084479"/>
          </a:xfrm>
          <a:prstGeom prst="rect">
            <a:avLst/>
          </a:prstGeom>
        </p:spPr>
      </p:pic>
    </p:spTree>
    <p:extLst>
      <p:ext uri="{BB962C8B-B14F-4D97-AF65-F5344CB8AC3E}">
        <p14:creationId xmlns:p14="http://schemas.microsoft.com/office/powerpoint/2010/main" val="191282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0AFB-D02F-4D26-80FD-16F107184D08}"/>
              </a:ext>
            </a:extLst>
          </p:cNvPr>
          <p:cNvSpPr>
            <a:spLocks noGrp="1"/>
          </p:cNvSpPr>
          <p:nvPr>
            <p:ph type="title"/>
          </p:nvPr>
        </p:nvSpPr>
        <p:spPr>
          <a:xfrm>
            <a:off x="261257" y="419131"/>
            <a:ext cx="4974771" cy="530981"/>
          </a:xfrm>
        </p:spPr>
        <p:txBody>
          <a:bodyPr>
            <a:noAutofit/>
          </a:bodyPr>
          <a:lstStyle/>
          <a:p>
            <a:r>
              <a:rPr lang="en-US" sz="4400" dirty="0"/>
              <a:t>Human Reproduction</a:t>
            </a:r>
          </a:p>
        </p:txBody>
      </p:sp>
      <p:sp>
        <p:nvSpPr>
          <p:cNvPr id="5" name="Text Placeholder 4">
            <a:extLst>
              <a:ext uri="{FF2B5EF4-FFF2-40B4-BE49-F238E27FC236}">
                <a16:creationId xmlns:a16="http://schemas.microsoft.com/office/drawing/2014/main" id="{5731BA1A-D98C-4044-8289-8D007E1A817E}"/>
              </a:ext>
            </a:extLst>
          </p:cNvPr>
          <p:cNvSpPr>
            <a:spLocks noGrp="1"/>
          </p:cNvSpPr>
          <p:nvPr>
            <p:ph type="body" sz="half" idx="2"/>
          </p:nvPr>
        </p:nvSpPr>
        <p:spPr>
          <a:xfrm>
            <a:off x="0" y="1513964"/>
            <a:ext cx="10686897" cy="3288370"/>
          </a:xfrm>
        </p:spPr>
        <p:txBody>
          <a:bodyPr>
            <a:normAutofit lnSpcReduction="10000"/>
          </a:bodyPr>
          <a:lstStyle/>
          <a:p>
            <a:pPr marL="285750" indent="-285750">
              <a:buFont typeface="Arial" panose="020B0604020202020204" pitchFamily="34" charset="0"/>
              <a:buChar char="•"/>
            </a:pPr>
            <a:r>
              <a:rPr lang="en-US" sz="2000" dirty="0"/>
              <a:t>In humans both Male and Female  sex cells  (</a:t>
            </a:r>
            <a:r>
              <a:rPr lang="en-US" sz="2000" b="1" dirty="0"/>
              <a:t>THE SPERM AND EGG </a:t>
            </a:r>
            <a:r>
              <a:rPr lang="en-US" sz="2000" dirty="0"/>
              <a:t>) are needed to make a baby.  </a:t>
            </a:r>
          </a:p>
          <a:p>
            <a:pPr marL="285750" indent="-285750">
              <a:buFont typeface="Arial" panose="020B0604020202020204" pitchFamily="34" charset="0"/>
              <a:buChar char="•"/>
            </a:pPr>
            <a:r>
              <a:rPr lang="en-US" sz="2000" dirty="0"/>
              <a:t>In order for reproduction to take place, the Male sex organ must meet the Female sex organ.  </a:t>
            </a:r>
          </a:p>
          <a:p>
            <a:pPr marL="285750" indent="-285750">
              <a:buFont typeface="Arial" panose="020B0604020202020204" pitchFamily="34" charset="0"/>
              <a:buChar char="•"/>
            </a:pPr>
            <a:r>
              <a:rPr lang="en-US" sz="2000" dirty="0"/>
              <a:t>The male’s penis will enter the female’s vagina.  The sperm exits the male’s body through the penis (</a:t>
            </a:r>
            <a:r>
              <a:rPr lang="en-US" sz="2000" b="1" u="sng" dirty="0"/>
              <a:t>EJACULATION</a:t>
            </a:r>
            <a:r>
              <a:rPr lang="en-US" sz="2000" dirty="0"/>
              <a:t>) and enters into the female’s body through the vagina.  </a:t>
            </a:r>
          </a:p>
          <a:p>
            <a:pPr marL="285750" indent="-285750">
              <a:buFont typeface="Arial" panose="020B0604020202020204" pitchFamily="34" charset="0"/>
              <a:buChar char="•"/>
            </a:pPr>
            <a:r>
              <a:rPr lang="en-US" sz="2000" dirty="0"/>
              <a:t>The sperm will continue to make its way up into the Uterus.  Each sperm carries the DNA of that father and when it meets the mother’s egg, </a:t>
            </a:r>
          </a:p>
          <a:p>
            <a:pPr marL="285750" indent="-285750">
              <a:buFont typeface="Arial" panose="020B0604020202020204" pitchFamily="34" charset="0"/>
              <a:buChar char="•"/>
            </a:pPr>
            <a:r>
              <a:rPr lang="en-US" sz="2000" b="1" u="sng" dirty="0"/>
              <a:t>FERTILIZATION</a:t>
            </a:r>
            <a:r>
              <a:rPr lang="en-US" sz="2000" dirty="0"/>
              <a:t> will take place. </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7586B564-AF9B-499A-8FA6-5C7FDD1BB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128" y="4132693"/>
            <a:ext cx="3633743" cy="2725307"/>
          </a:xfrm>
          <a:prstGeom prst="rect">
            <a:avLst/>
          </a:prstGeom>
        </p:spPr>
      </p:pic>
      <p:pic>
        <p:nvPicPr>
          <p:cNvPr id="10" name="Picture 9">
            <a:extLst>
              <a:ext uri="{FF2B5EF4-FFF2-40B4-BE49-F238E27FC236}">
                <a16:creationId xmlns:a16="http://schemas.microsoft.com/office/drawing/2014/main" id="{B41E508A-5E3F-4DE5-A63C-1AF3C919E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829" y="3948865"/>
            <a:ext cx="2710668" cy="2033000"/>
          </a:xfrm>
          <a:prstGeom prst="rect">
            <a:avLst/>
          </a:prstGeom>
        </p:spPr>
      </p:pic>
      <p:sp>
        <p:nvSpPr>
          <p:cNvPr id="11" name="TextBox 10">
            <a:extLst>
              <a:ext uri="{FF2B5EF4-FFF2-40B4-BE49-F238E27FC236}">
                <a16:creationId xmlns:a16="http://schemas.microsoft.com/office/drawing/2014/main" id="{53FC389D-209B-4AC7-A68E-27CAC3D014DE}"/>
              </a:ext>
            </a:extLst>
          </p:cNvPr>
          <p:cNvSpPr txBox="1"/>
          <p:nvPr/>
        </p:nvSpPr>
        <p:spPr>
          <a:xfrm>
            <a:off x="5236028" y="84458"/>
            <a:ext cx="7565572" cy="1292662"/>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t>Reproduction</a:t>
            </a:r>
            <a:r>
              <a:rPr lang="en-US" sz="2000" dirty="0"/>
              <a:t> is the process by which organisms</a:t>
            </a:r>
          </a:p>
          <a:p>
            <a:r>
              <a:rPr lang="en-US" sz="2000" dirty="0"/>
              <a:t>     make more organisms like themselves. </a:t>
            </a:r>
          </a:p>
          <a:p>
            <a:r>
              <a:rPr lang="en-US" sz="2000" dirty="0"/>
              <a:t>     Without it, a species would not exist.</a:t>
            </a:r>
          </a:p>
          <a:p>
            <a:endParaRPr lang="en-US" dirty="0"/>
          </a:p>
        </p:txBody>
      </p:sp>
    </p:spTree>
    <p:extLst>
      <p:ext uri="{BB962C8B-B14F-4D97-AF65-F5344CB8AC3E}">
        <p14:creationId xmlns:p14="http://schemas.microsoft.com/office/powerpoint/2010/main" val="253520057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8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anim calcmode="lin" valueType="num">
                                      <p:cBhvr>
                                        <p:cTn id="14" dur="3000" fill="hold"/>
                                        <p:tgtEl>
                                          <p:spTgt spid="10"/>
                                        </p:tgtEl>
                                        <p:attrNameLst>
                                          <p:attrName>ppt_w</p:attrName>
                                        </p:attrNameLst>
                                      </p:cBhvr>
                                      <p:tavLst>
                                        <p:tav tm="0" fmla="#ppt_w*sin(2.5*pi*$)">
                                          <p:val>
                                            <p:fltVal val="0"/>
                                          </p:val>
                                        </p:tav>
                                        <p:tav tm="100000">
                                          <p:val>
                                            <p:fltVal val="1"/>
                                          </p:val>
                                        </p:tav>
                                      </p:tavLst>
                                    </p:anim>
                                    <p:anim calcmode="lin" valueType="num">
                                      <p:cBhvr>
                                        <p:cTn id="15" dur="3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150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4C23-3A57-449A-A48B-AE206746A897}"/>
              </a:ext>
            </a:extLst>
          </p:cNvPr>
          <p:cNvSpPr>
            <a:spLocks noGrp="1"/>
          </p:cNvSpPr>
          <p:nvPr>
            <p:ph type="title"/>
          </p:nvPr>
        </p:nvSpPr>
        <p:spPr>
          <a:xfrm flipH="1">
            <a:off x="640081" y="119743"/>
            <a:ext cx="45719" cy="45719"/>
          </a:xfrm>
        </p:spPr>
        <p:txBody>
          <a:bodyPr>
            <a:normAutofit fontScale="90000"/>
          </a:bodyPr>
          <a:lstStyle/>
          <a:p>
            <a:endParaRPr lang="en-US" dirty="0"/>
          </a:p>
        </p:txBody>
      </p:sp>
      <p:sp>
        <p:nvSpPr>
          <p:cNvPr id="3" name="Text Placeholder 2">
            <a:extLst>
              <a:ext uri="{FF2B5EF4-FFF2-40B4-BE49-F238E27FC236}">
                <a16:creationId xmlns:a16="http://schemas.microsoft.com/office/drawing/2014/main" id="{3C38B243-5579-47A0-856C-9922ED42FD95}"/>
              </a:ext>
            </a:extLst>
          </p:cNvPr>
          <p:cNvSpPr>
            <a:spLocks noGrp="1"/>
          </p:cNvSpPr>
          <p:nvPr>
            <p:ph type="body" sz="half" idx="2"/>
          </p:nvPr>
        </p:nvSpPr>
        <p:spPr>
          <a:xfrm>
            <a:off x="9115920" y="4360985"/>
            <a:ext cx="2976534" cy="2761607"/>
          </a:xfrm>
        </p:spPr>
        <p:txBody>
          <a:bodyPr>
            <a:normAutofit fontScale="92500" lnSpcReduction="10000"/>
          </a:bodyPr>
          <a:lstStyle/>
          <a:p>
            <a:r>
              <a:rPr lang="en-US" sz="2400" dirty="0"/>
              <a:t>When the baby is ready to be born it will exit the mother’s body either from the stomach (C-Section), or through the birth canal - the Vagina.  </a:t>
            </a:r>
            <a:br>
              <a:rPr lang="en-US" sz="2400" dirty="0"/>
            </a:br>
            <a:endParaRPr lang="en-US" sz="2400" dirty="0"/>
          </a:p>
          <a:p>
            <a:endParaRPr lang="en-US" dirty="0"/>
          </a:p>
        </p:txBody>
      </p:sp>
      <p:pic>
        <p:nvPicPr>
          <p:cNvPr id="4" name="Picture 3">
            <a:extLst>
              <a:ext uri="{FF2B5EF4-FFF2-40B4-BE49-F238E27FC236}">
                <a16:creationId xmlns:a16="http://schemas.microsoft.com/office/drawing/2014/main" id="{9A98479D-0627-4265-94E2-5E7DF0EA42A1}"/>
              </a:ext>
            </a:extLst>
          </p:cNvPr>
          <p:cNvPicPr>
            <a:picLocks noChangeAspect="1"/>
          </p:cNvPicPr>
          <p:nvPr/>
        </p:nvPicPr>
        <p:blipFill rotWithShape="1">
          <a:blip r:embed="rId2">
            <a:extLst>
              <a:ext uri="{28A0092B-C50C-407E-A947-70E740481C1C}">
                <a14:useLocalDpi xmlns:a14="http://schemas.microsoft.com/office/drawing/2010/main" val="0"/>
              </a:ext>
            </a:extLst>
          </a:blip>
          <a:srcRect l="11878" t="23241" r="26590"/>
          <a:stretch/>
        </p:blipFill>
        <p:spPr>
          <a:xfrm>
            <a:off x="0" y="576943"/>
            <a:ext cx="2791538" cy="2611761"/>
          </a:xfrm>
          <a:prstGeom prst="rect">
            <a:avLst/>
          </a:prstGeom>
        </p:spPr>
      </p:pic>
      <p:sp>
        <p:nvSpPr>
          <p:cNvPr id="5" name="Rectangle 4">
            <a:extLst>
              <a:ext uri="{FF2B5EF4-FFF2-40B4-BE49-F238E27FC236}">
                <a16:creationId xmlns:a16="http://schemas.microsoft.com/office/drawing/2014/main" id="{746C5FA8-8A2F-472A-B853-0DAF06706902}"/>
              </a:ext>
            </a:extLst>
          </p:cNvPr>
          <p:cNvSpPr/>
          <p:nvPr/>
        </p:nvSpPr>
        <p:spPr>
          <a:xfrm>
            <a:off x="2905729" y="390927"/>
            <a:ext cx="6096000" cy="4370427"/>
          </a:xfrm>
          <a:prstGeom prst="rect">
            <a:avLst/>
          </a:prstGeom>
        </p:spPr>
        <p:txBody>
          <a:bodyPr>
            <a:spAutoFit/>
          </a:bodyPr>
          <a:lstStyle/>
          <a:p>
            <a:pPr marL="285750" indent="-285750">
              <a:buFont typeface="Arial" panose="020B0604020202020204" pitchFamily="34" charset="0"/>
              <a:buChar char="•"/>
            </a:pPr>
            <a:r>
              <a:rPr lang="en-US" sz="2000" dirty="0"/>
              <a:t>The cells will multiply and multiply… burying themselves into the Endometrium, which becomes thinker and thicker to protect these cells…which are about the size of a pin head!  These cells form into an </a:t>
            </a:r>
            <a:r>
              <a:rPr lang="en-US" sz="2000" b="1" u="sng" dirty="0"/>
              <a:t>EMBRYO/FETUS</a:t>
            </a:r>
            <a:r>
              <a:rPr lang="en-US" sz="2000" dirty="0"/>
              <a:t>, which continues to form into a baby.  The baby will have DNA from both parents and will continue to grow there for 9 months, </a:t>
            </a:r>
            <a:r>
              <a:rPr lang="en-US" sz="2000" dirty="0" err="1"/>
              <a:t>recieving</a:t>
            </a:r>
            <a:r>
              <a:rPr lang="en-US" sz="2000" dirty="0"/>
              <a:t> nutrition from the </a:t>
            </a:r>
            <a:r>
              <a:rPr lang="en-US" sz="2000" b="1" u="sng" dirty="0"/>
              <a:t>Placenta</a:t>
            </a:r>
            <a:r>
              <a:rPr lang="en-US" sz="2000" dirty="0"/>
              <a:t>, through the </a:t>
            </a:r>
            <a:r>
              <a:rPr lang="en-US" sz="2000" b="1" u="sng" dirty="0"/>
              <a:t>Umbilical Cord. </a:t>
            </a:r>
          </a:p>
          <a:p>
            <a:r>
              <a:rPr lang="en-US" b="1" u="sng" dirty="0"/>
              <a:t>  </a:t>
            </a:r>
          </a:p>
          <a:p>
            <a:pPr marL="285750" indent="-285750">
              <a:buFont typeface="Arial" panose="020B0604020202020204" pitchFamily="34" charset="0"/>
              <a:buChar char="•"/>
            </a:pPr>
            <a:r>
              <a:rPr lang="en-US" sz="2000" dirty="0"/>
              <a:t>A thick mucus forms, closing up the Cervix, and Amniotic Fluid will protect the baby from any bumps.</a:t>
            </a:r>
            <a:endParaRPr lang="en-US" sz="2000" b="1" u="sng" dirty="0"/>
          </a:p>
        </p:txBody>
      </p:sp>
      <p:pic>
        <p:nvPicPr>
          <p:cNvPr id="7" name="Picture 6">
            <a:extLst>
              <a:ext uri="{FF2B5EF4-FFF2-40B4-BE49-F238E27FC236}">
                <a16:creationId xmlns:a16="http://schemas.microsoft.com/office/drawing/2014/main" id="{4C08F242-21C3-4AB7-9370-8CCCC506B233}"/>
              </a:ext>
            </a:extLst>
          </p:cNvPr>
          <p:cNvPicPr>
            <a:picLocks noChangeAspect="1"/>
          </p:cNvPicPr>
          <p:nvPr/>
        </p:nvPicPr>
        <p:blipFill>
          <a:blip r:embed="rId3"/>
          <a:stretch>
            <a:fillRect/>
          </a:stretch>
        </p:blipFill>
        <p:spPr>
          <a:xfrm>
            <a:off x="9115920" y="1172982"/>
            <a:ext cx="2721722" cy="2473780"/>
          </a:xfrm>
          <a:prstGeom prst="rect">
            <a:avLst/>
          </a:prstGeom>
        </p:spPr>
      </p:pic>
    </p:spTree>
    <p:extLst>
      <p:ext uri="{BB962C8B-B14F-4D97-AF65-F5344CB8AC3E}">
        <p14:creationId xmlns:p14="http://schemas.microsoft.com/office/powerpoint/2010/main" val="86618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121</TotalTime>
  <Words>982</Words>
  <Application>Microsoft Office PowerPoint</Application>
  <PresentationFormat>Widescreen</PresentationFormat>
  <Paragraphs>74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Sex Education-  An Islamic Viewpoint</vt:lpstr>
      <vt:lpstr>Female Sex Organs</vt:lpstr>
      <vt:lpstr>Female  Puberty</vt:lpstr>
      <vt:lpstr>Menstrual Period</vt:lpstr>
      <vt:lpstr>Menstrual Periods- Islamic  Rulings</vt:lpstr>
      <vt:lpstr>Male Sex Organ</vt:lpstr>
      <vt:lpstr>Human Reproduction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Education-  An Islamic Viewpoint</dc:title>
  <dc:creator>Banan M. Obeid</dc:creator>
  <cp:lastModifiedBy>Banan M. Obeid</cp:lastModifiedBy>
  <cp:revision>8</cp:revision>
  <dcterms:created xsi:type="dcterms:W3CDTF">2019-08-20T21:26:40Z</dcterms:created>
  <dcterms:modified xsi:type="dcterms:W3CDTF">2020-08-06T01:20:00Z</dcterms:modified>
</cp:coreProperties>
</file>