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7" r:id="rId2"/>
    <p:sldId id="256" r:id="rId3"/>
    <p:sldId id="268" r:id="rId4"/>
    <p:sldId id="309" r:id="rId5"/>
    <p:sldId id="313" r:id="rId6"/>
    <p:sldId id="266" r:id="rId7"/>
    <p:sldId id="281" r:id="rId8"/>
    <p:sldId id="310" r:id="rId9"/>
    <p:sldId id="318" r:id="rId10"/>
    <p:sldId id="302" r:id="rId11"/>
    <p:sldId id="297" r:id="rId12"/>
    <p:sldId id="303" r:id="rId13"/>
    <p:sldId id="311" r:id="rId14"/>
    <p:sldId id="298" r:id="rId15"/>
    <p:sldId id="299" r:id="rId16"/>
    <p:sldId id="348" r:id="rId17"/>
    <p:sldId id="300" r:id="rId18"/>
    <p:sldId id="304" r:id="rId19"/>
    <p:sldId id="295" r:id="rId20"/>
    <p:sldId id="312" r:id="rId21"/>
    <p:sldId id="314" r:id="rId22"/>
    <p:sldId id="315" r:id="rId23"/>
    <p:sldId id="273" r:id="rId24"/>
    <p:sldId id="262" r:id="rId25"/>
    <p:sldId id="284" r:id="rId26"/>
    <p:sldId id="274" r:id="rId27"/>
    <p:sldId id="288" r:id="rId28"/>
    <p:sldId id="320" r:id="rId29"/>
    <p:sldId id="287" r:id="rId30"/>
    <p:sldId id="294" r:id="rId31"/>
    <p:sldId id="291" r:id="rId32"/>
    <p:sldId id="290" r:id="rId33"/>
    <p:sldId id="289" r:id="rId34"/>
    <p:sldId id="319" r:id="rId35"/>
    <p:sldId id="293" r:id="rId36"/>
    <p:sldId id="292" r:id="rId37"/>
    <p:sldId id="321" r:id="rId38"/>
    <p:sldId id="31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1356" y="78"/>
      </p:cViewPr>
      <p:guideLst/>
    </p:cSldViewPr>
  </p:slideViewPr>
  <p:notesTextViewPr>
    <p:cViewPr>
      <p:scale>
        <a:sx n="1" d="1"/>
        <a:sy n="1" d="1"/>
      </p:scale>
      <p:origin x="0" y="0"/>
    </p:cViewPr>
  </p:notesTextViewPr>
  <p:sorterViewPr>
    <p:cViewPr>
      <p:scale>
        <a:sx n="90" d="100"/>
        <a:sy n="90" d="100"/>
      </p:scale>
      <p:origin x="0" y="-148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41856C-7076-490F-8EBD-114D305BF16E}"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146981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1856C-7076-490F-8EBD-114D305BF16E}"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428697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1856C-7076-490F-8EBD-114D305BF16E}"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231173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41856C-7076-490F-8EBD-114D305BF16E}"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23767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41856C-7076-490F-8EBD-114D305BF16E}"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107368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41856C-7076-490F-8EBD-114D305BF16E}"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2360535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41856C-7076-490F-8EBD-114D305BF16E}" type="datetimeFigureOut">
              <a:rPr lang="en-US" smtClean="0"/>
              <a:t>5/3/2021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31715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41856C-7076-490F-8EBD-114D305BF16E}" type="datetimeFigureOut">
              <a:rPr lang="en-US" smtClean="0"/>
              <a:t>5/3/2021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177836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856C-7076-490F-8EBD-114D305BF16E}" type="datetimeFigureOut">
              <a:rPr lang="en-US" smtClean="0"/>
              <a:t>5/3/2021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21967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856C-7076-490F-8EBD-114D305BF16E}"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171484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856C-7076-490F-8EBD-114D305BF16E}"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3D3DA-5745-47E6-A80C-821708C5B672}" type="slidenum">
              <a:rPr lang="en-US" smtClean="0"/>
              <a:t>‹#›</a:t>
            </a:fld>
            <a:endParaRPr lang="en-US"/>
          </a:p>
        </p:txBody>
      </p:sp>
    </p:spTree>
    <p:extLst>
      <p:ext uri="{BB962C8B-B14F-4D97-AF65-F5344CB8AC3E}">
        <p14:creationId xmlns:p14="http://schemas.microsoft.com/office/powerpoint/2010/main" val="424195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1856C-7076-490F-8EBD-114D305BF16E}" type="datetimeFigureOut">
              <a:rPr lang="en-US" smtClean="0"/>
              <a:t>5/3/2021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3D3DA-5745-47E6-A80C-821708C5B672}" type="slidenum">
              <a:rPr lang="en-US" smtClean="0"/>
              <a:t>‹#›</a:t>
            </a:fld>
            <a:endParaRPr lang="en-US"/>
          </a:p>
        </p:txBody>
      </p:sp>
    </p:spTree>
    <p:extLst>
      <p:ext uri="{BB962C8B-B14F-4D97-AF65-F5344CB8AC3E}">
        <p14:creationId xmlns:p14="http://schemas.microsoft.com/office/powerpoint/2010/main" val="1372791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 Id="rId6" Type="http://schemas.openxmlformats.org/officeDocument/2006/relationships/image" Target="../media/image21.png" /><Relationship Id="rId5" Type="http://schemas.openxmlformats.org/officeDocument/2006/relationships/image" Target="../media/image20.png" /><Relationship Id="rId4" Type="http://schemas.openxmlformats.org/officeDocument/2006/relationships/image" Target="../media/image19.png" /></Relationships>
</file>

<file path=ppt/slides/_rels/slide3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83F4FC-1866-498E-A763-F3A012DEE0BD}"/>
              </a:ext>
            </a:extLst>
          </p:cNvPr>
          <p:cNvPicPr>
            <a:picLocks noChangeAspect="1"/>
          </p:cNvPicPr>
          <p:nvPr/>
        </p:nvPicPr>
        <p:blipFill>
          <a:blip r:embed="rId2"/>
          <a:stretch>
            <a:fillRect/>
          </a:stretch>
        </p:blipFill>
        <p:spPr>
          <a:xfrm>
            <a:off x="1620982" y="266952"/>
            <a:ext cx="6386945" cy="6473110"/>
          </a:xfrm>
          <a:prstGeom prst="rect">
            <a:avLst/>
          </a:prstGeom>
        </p:spPr>
      </p:pic>
      <p:sp>
        <p:nvSpPr>
          <p:cNvPr id="3" name="TextBox 2">
            <a:extLst>
              <a:ext uri="{FF2B5EF4-FFF2-40B4-BE49-F238E27FC236}">
                <a16:creationId xmlns:a16="http://schemas.microsoft.com/office/drawing/2014/main" id="{A71CF70A-F91E-4B37-A1AE-70897157CC95}"/>
              </a:ext>
            </a:extLst>
          </p:cNvPr>
          <p:cNvSpPr txBox="1"/>
          <p:nvPr/>
        </p:nvSpPr>
        <p:spPr>
          <a:xfrm>
            <a:off x="6622473" y="6497782"/>
            <a:ext cx="2382982" cy="261610"/>
          </a:xfrm>
          <a:prstGeom prst="rect">
            <a:avLst/>
          </a:prstGeom>
          <a:noFill/>
        </p:spPr>
        <p:txBody>
          <a:bodyPr wrap="square" rtlCol="0">
            <a:spAutoFit/>
          </a:bodyPr>
          <a:lstStyle/>
          <a:p>
            <a:r>
              <a:rPr lang="en-US" sz="1100" dirty="0">
                <a:latin typeface="Comic Sans MS" panose="030F0702030302020204" pitchFamily="66" charset="0"/>
              </a:rPr>
              <a:t>Image from Modestmanstuff.com</a:t>
            </a:r>
          </a:p>
        </p:txBody>
      </p:sp>
    </p:spTree>
    <p:extLst>
      <p:ext uri="{BB962C8B-B14F-4D97-AF65-F5344CB8AC3E}">
        <p14:creationId xmlns:p14="http://schemas.microsoft.com/office/powerpoint/2010/main" val="414417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330F16-346A-4D75-8505-3D0252FE0930}"/>
              </a:ext>
            </a:extLst>
          </p:cNvPr>
          <p:cNvSpPr txBox="1"/>
          <p:nvPr/>
        </p:nvSpPr>
        <p:spPr>
          <a:xfrm>
            <a:off x="691429" y="997068"/>
            <a:ext cx="7761142" cy="5170646"/>
          </a:xfrm>
          <a:prstGeom prst="rect">
            <a:avLst/>
          </a:prstGeom>
          <a:noFill/>
        </p:spPr>
        <p:txBody>
          <a:bodyPr wrap="square" rtlCol="0">
            <a:spAutoFit/>
          </a:bodyPr>
          <a:lstStyle/>
          <a:p>
            <a:pPr algn="r"/>
            <a:r>
              <a:rPr lang="en-US" sz="16600" dirty="0">
                <a:latin typeface="Maiandra GD" panose="020E0502030308020204" pitchFamily="34" charset="0"/>
              </a:rPr>
              <a:t>Iqra</a:t>
            </a:r>
          </a:p>
          <a:p>
            <a:pPr algn="ctr"/>
            <a:endParaRPr lang="en-US" dirty="0">
              <a:latin typeface="Maiandra GD" panose="020E0502030308020204" pitchFamily="34" charset="0"/>
            </a:endParaRPr>
          </a:p>
          <a:p>
            <a:pPr algn="ctr"/>
            <a:endParaRPr lang="en-US" dirty="0">
              <a:latin typeface="Maiandra GD" panose="020E0502030308020204" pitchFamily="34" charset="0"/>
            </a:endParaRPr>
          </a:p>
          <a:p>
            <a:pPr algn="ctr"/>
            <a:endParaRPr lang="en-US" dirty="0">
              <a:latin typeface="Maiandra GD" panose="020E0502030308020204" pitchFamily="34" charset="0"/>
            </a:endParaRPr>
          </a:p>
          <a:p>
            <a:pPr algn="ctr"/>
            <a:r>
              <a:rPr lang="en-US" sz="4800" dirty="0">
                <a:latin typeface="Footlight MT Light" panose="0204060206030A020304" pitchFamily="18" charset="0"/>
              </a:rPr>
              <a:t>In English iqra means read. </a:t>
            </a:r>
          </a:p>
          <a:p>
            <a:pPr algn="ctr"/>
            <a:endParaRPr lang="en-US" dirty="0">
              <a:latin typeface="Footlight MT Light" panose="0204060206030A020304" pitchFamily="18" charset="0"/>
            </a:endParaRPr>
          </a:p>
          <a:p>
            <a:pPr algn="ctr"/>
            <a:r>
              <a:rPr lang="en-US" sz="3200" dirty="0">
                <a:latin typeface="Footlight MT Light" panose="0204060206030A020304" pitchFamily="18" charset="0"/>
              </a:rPr>
              <a:t>This word makes librarians smile </a:t>
            </a:r>
            <a:r>
              <a:rPr lang="en-US" sz="4400" dirty="0">
                <a:latin typeface="Footlight MT Light" panose="0204060206030A020304" pitchFamily="18" charset="0"/>
                <a:sym typeface="Wingdings" panose="05000000000000000000" pitchFamily="2" charset="2"/>
              </a:rPr>
              <a:t></a:t>
            </a:r>
            <a:endParaRPr lang="en-US" sz="2000" b="1" dirty="0">
              <a:latin typeface="Footlight MT Light" panose="0204060206030A020304" pitchFamily="18" charset="0"/>
            </a:endParaRPr>
          </a:p>
        </p:txBody>
      </p:sp>
      <p:pic>
        <p:nvPicPr>
          <p:cNvPr id="2" name="Picture 1">
            <a:extLst>
              <a:ext uri="{FF2B5EF4-FFF2-40B4-BE49-F238E27FC236}">
                <a16:creationId xmlns:a16="http://schemas.microsoft.com/office/drawing/2014/main" id="{3C7AC4C6-3FCB-4669-9705-8411DD351474}"/>
              </a:ext>
            </a:extLst>
          </p:cNvPr>
          <p:cNvPicPr>
            <a:picLocks noChangeAspect="1"/>
          </p:cNvPicPr>
          <p:nvPr/>
        </p:nvPicPr>
        <p:blipFill>
          <a:blip r:embed="rId2"/>
          <a:stretch>
            <a:fillRect/>
          </a:stretch>
        </p:blipFill>
        <p:spPr>
          <a:xfrm>
            <a:off x="1070696" y="455900"/>
            <a:ext cx="3044104" cy="3413086"/>
          </a:xfrm>
          <a:prstGeom prst="rect">
            <a:avLst/>
          </a:prstGeom>
        </p:spPr>
      </p:pic>
    </p:spTree>
    <p:extLst>
      <p:ext uri="{BB962C8B-B14F-4D97-AF65-F5344CB8AC3E}">
        <p14:creationId xmlns:p14="http://schemas.microsoft.com/office/powerpoint/2010/main" val="46982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91429" y="1095236"/>
            <a:ext cx="7761142" cy="3139321"/>
          </a:xfrm>
          <a:prstGeom prst="rect">
            <a:avLst/>
          </a:prstGeom>
          <a:noFill/>
        </p:spPr>
        <p:txBody>
          <a:bodyPr wrap="square" rtlCol="0">
            <a:spAutoFit/>
          </a:bodyPr>
          <a:lstStyle/>
          <a:p>
            <a:pPr algn="ctr"/>
            <a:r>
              <a:rPr lang="en-US" sz="6600" dirty="0">
                <a:solidFill>
                  <a:schemeClr val="bg1"/>
                </a:solidFill>
                <a:latin typeface="Footlight MT Light" panose="0204060206030A020304" pitchFamily="18" charset="0"/>
              </a:rPr>
              <a:t>What else does the Qur’an tell us about Laylat-al-Qadr?</a:t>
            </a:r>
            <a:endParaRPr lang="en-US" sz="4800" b="1" dirty="0">
              <a:latin typeface="Footlight MT Light" panose="0204060206030A020304" pitchFamily="18" charset="0"/>
            </a:endParaRPr>
          </a:p>
        </p:txBody>
      </p:sp>
    </p:spTree>
    <p:extLst>
      <p:ext uri="{BB962C8B-B14F-4D97-AF65-F5344CB8AC3E}">
        <p14:creationId xmlns:p14="http://schemas.microsoft.com/office/powerpoint/2010/main" val="325118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829974" y="568763"/>
            <a:ext cx="7761142" cy="5293757"/>
          </a:xfrm>
          <a:prstGeom prst="rect">
            <a:avLst/>
          </a:prstGeom>
          <a:noFill/>
        </p:spPr>
        <p:txBody>
          <a:bodyPr wrap="square" rtlCol="0">
            <a:spAutoFit/>
          </a:bodyPr>
          <a:lstStyle/>
          <a:p>
            <a:pPr algn="ctr"/>
            <a:r>
              <a:rPr lang="en-US" sz="5400" dirty="0">
                <a:solidFill>
                  <a:schemeClr val="bg1"/>
                </a:solidFill>
                <a:latin typeface="Footlight MT Light" panose="0204060206030A020304" pitchFamily="18" charset="0"/>
              </a:rPr>
              <a:t>The Qur’an tells us that Laylat-al-Qadr is better than a </a:t>
            </a:r>
          </a:p>
          <a:p>
            <a:pPr algn="ctr"/>
            <a:r>
              <a:rPr lang="en-US" sz="8800" dirty="0">
                <a:solidFill>
                  <a:schemeClr val="bg1"/>
                </a:solidFill>
                <a:latin typeface="Footlight MT Light" panose="0204060206030A020304" pitchFamily="18" charset="0"/>
              </a:rPr>
              <a:t>1000 months!</a:t>
            </a:r>
          </a:p>
          <a:p>
            <a:pPr algn="ctr"/>
            <a:r>
              <a:rPr lang="en-US" sz="8800" dirty="0">
                <a:solidFill>
                  <a:schemeClr val="bg1"/>
                </a:solidFill>
                <a:latin typeface="Footlight MT Light" panose="0204060206030A020304" pitchFamily="18" charset="0"/>
              </a:rPr>
              <a:t>Subhan Allah!</a:t>
            </a:r>
            <a:r>
              <a:rPr lang="en-US" sz="7200" dirty="0">
                <a:solidFill>
                  <a:schemeClr val="bg1"/>
                </a:solidFill>
                <a:latin typeface="Footlight MT Light" panose="0204060206030A020304" pitchFamily="18" charset="0"/>
              </a:rPr>
              <a:t> </a:t>
            </a:r>
            <a:endParaRPr lang="en-US" sz="6600" b="1" dirty="0">
              <a:latin typeface="Footlight MT Light" panose="0204060206030A020304" pitchFamily="18" charset="0"/>
            </a:endParaRPr>
          </a:p>
        </p:txBody>
      </p:sp>
    </p:spTree>
    <p:extLst>
      <p:ext uri="{BB962C8B-B14F-4D97-AF65-F5344CB8AC3E}">
        <p14:creationId xmlns:p14="http://schemas.microsoft.com/office/powerpoint/2010/main" val="174692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19125" y="568764"/>
            <a:ext cx="7924800" cy="5324535"/>
          </a:xfrm>
          <a:prstGeom prst="rect">
            <a:avLst/>
          </a:prstGeom>
          <a:noFill/>
        </p:spPr>
        <p:txBody>
          <a:bodyPr wrap="square" rtlCol="0">
            <a:spAutoFit/>
          </a:bodyPr>
          <a:lstStyle/>
          <a:p>
            <a:pPr algn="ctr"/>
            <a:r>
              <a:rPr lang="en-US" sz="4800" dirty="0">
                <a:solidFill>
                  <a:schemeClr val="bg1"/>
                </a:solidFill>
                <a:latin typeface="Footlight MT Light" panose="0204060206030A020304" pitchFamily="18" charset="0"/>
              </a:rPr>
              <a:t>Laylat-al-Qadr is a night when Allah rewards the actions of believers as though they are done for 83 years. </a:t>
            </a:r>
          </a:p>
          <a:p>
            <a:pPr algn="ctr"/>
            <a:endParaRPr lang="en-US" sz="2800" dirty="0">
              <a:solidFill>
                <a:schemeClr val="bg1"/>
              </a:solidFill>
              <a:latin typeface="Footlight MT Light" panose="0204060206030A020304" pitchFamily="18" charset="0"/>
            </a:endParaRPr>
          </a:p>
          <a:p>
            <a:pPr algn="ctr"/>
            <a:endParaRPr lang="en-US" sz="2800" dirty="0">
              <a:solidFill>
                <a:schemeClr val="bg1"/>
              </a:solidFill>
              <a:latin typeface="Footlight MT Light" panose="0204060206030A020304" pitchFamily="18" charset="0"/>
            </a:endParaRPr>
          </a:p>
          <a:p>
            <a:pPr algn="ctr"/>
            <a:r>
              <a:rPr lang="en-US" sz="4800" dirty="0">
                <a:solidFill>
                  <a:schemeClr val="bg1"/>
                </a:solidFill>
                <a:latin typeface="Footlight MT Light" panose="0204060206030A020304" pitchFamily="18" charset="0"/>
              </a:rPr>
              <a:t>Isn’t that amazing!</a:t>
            </a:r>
          </a:p>
          <a:p>
            <a:pPr algn="ctr"/>
            <a:r>
              <a:rPr lang="en-US" sz="4400" dirty="0">
                <a:solidFill>
                  <a:schemeClr val="bg1"/>
                </a:solidFill>
                <a:latin typeface="Maiandra GD" panose="020E0502030308020204" pitchFamily="34" charset="0"/>
              </a:rPr>
              <a:t> </a:t>
            </a:r>
            <a:endParaRPr lang="en-US" sz="4000" b="1" dirty="0">
              <a:latin typeface="Maiandra GD" panose="020E0502030308020204" pitchFamily="34" charset="0"/>
            </a:endParaRPr>
          </a:p>
        </p:txBody>
      </p:sp>
    </p:spTree>
    <p:extLst>
      <p:ext uri="{BB962C8B-B14F-4D97-AF65-F5344CB8AC3E}">
        <p14:creationId xmlns:p14="http://schemas.microsoft.com/office/powerpoint/2010/main" val="80428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81904" y="360945"/>
            <a:ext cx="7761142" cy="5078313"/>
          </a:xfrm>
          <a:prstGeom prst="rect">
            <a:avLst/>
          </a:prstGeom>
          <a:noFill/>
        </p:spPr>
        <p:txBody>
          <a:bodyPr wrap="square" rtlCol="0">
            <a:spAutoFit/>
          </a:bodyPr>
          <a:lstStyle/>
          <a:p>
            <a:pPr algn="ctr"/>
            <a:r>
              <a:rPr lang="en-US" sz="5400" dirty="0">
                <a:solidFill>
                  <a:schemeClr val="bg1"/>
                </a:solidFill>
                <a:latin typeface="Footlight MT Light" panose="0204060206030A020304" pitchFamily="18" charset="0"/>
              </a:rPr>
              <a:t>Do you know how many years are in a 1000 months? </a:t>
            </a:r>
          </a:p>
          <a:p>
            <a:pPr algn="ctr"/>
            <a:r>
              <a:rPr lang="en-US" sz="5400" dirty="0">
                <a:solidFill>
                  <a:schemeClr val="bg1"/>
                </a:solidFill>
                <a:latin typeface="Footlight MT Light" panose="0204060206030A020304" pitchFamily="18" charset="0"/>
              </a:rPr>
              <a:t>Can you estimate?</a:t>
            </a:r>
          </a:p>
          <a:p>
            <a:pPr algn="ctr"/>
            <a:endParaRPr lang="en-US" sz="5400" b="1" dirty="0">
              <a:solidFill>
                <a:schemeClr val="bg1"/>
              </a:solidFill>
              <a:latin typeface="Footlight MT Light" panose="0204060206030A020304" pitchFamily="18" charset="0"/>
            </a:endParaRPr>
          </a:p>
          <a:p>
            <a:pPr algn="ctr"/>
            <a:r>
              <a:rPr lang="en-US" sz="5400" b="1" dirty="0">
                <a:solidFill>
                  <a:schemeClr val="bg1"/>
                </a:solidFill>
                <a:latin typeface="Footlight MT Light" panose="0204060206030A020304" pitchFamily="18" charset="0"/>
              </a:rPr>
              <a:t>1000 ÷ 12 = </a:t>
            </a:r>
            <a:endParaRPr lang="en-US" sz="4000" b="1" dirty="0">
              <a:latin typeface="Footlight MT Light" panose="0204060206030A020304" pitchFamily="18" charset="0"/>
            </a:endParaRPr>
          </a:p>
        </p:txBody>
      </p:sp>
    </p:spTree>
    <p:extLst>
      <p:ext uri="{BB962C8B-B14F-4D97-AF65-F5344CB8AC3E}">
        <p14:creationId xmlns:p14="http://schemas.microsoft.com/office/powerpoint/2010/main" val="2476963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91429" y="374799"/>
            <a:ext cx="7761142" cy="5786199"/>
          </a:xfrm>
          <a:prstGeom prst="rect">
            <a:avLst/>
          </a:prstGeom>
          <a:noFill/>
        </p:spPr>
        <p:txBody>
          <a:bodyPr wrap="square" rtlCol="0">
            <a:spAutoFit/>
          </a:bodyPr>
          <a:lstStyle/>
          <a:p>
            <a:pPr algn="ctr"/>
            <a:r>
              <a:rPr lang="en-US" sz="5400" b="1" dirty="0">
                <a:solidFill>
                  <a:schemeClr val="bg1"/>
                </a:solidFill>
                <a:latin typeface="Footlight MT Light" panose="0204060206030A020304" pitchFamily="18" charset="0"/>
              </a:rPr>
              <a:t>1000 ÷ 12 = 83.33</a:t>
            </a:r>
          </a:p>
          <a:p>
            <a:pPr algn="ctr"/>
            <a:endParaRPr lang="en-US" sz="5400" b="1" dirty="0">
              <a:solidFill>
                <a:schemeClr val="bg1"/>
              </a:solidFill>
              <a:latin typeface="Footlight MT Light" panose="0204060206030A020304" pitchFamily="18" charset="0"/>
            </a:endParaRPr>
          </a:p>
          <a:p>
            <a:pPr algn="ctr"/>
            <a:r>
              <a:rPr lang="en-US" sz="5400" b="1" dirty="0">
                <a:solidFill>
                  <a:schemeClr val="bg1"/>
                </a:solidFill>
                <a:latin typeface="Footlight MT Light" panose="0204060206030A020304" pitchFamily="18" charset="0"/>
              </a:rPr>
              <a:t>There are 83 years and 4 months!</a:t>
            </a:r>
          </a:p>
          <a:p>
            <a:pPr algn="ctr"/>
            <a:r>
              <a:rPr lang="en-US" sz="5400" b="1" dirty="0">
                <a:solidFill>
                  <a:schemeClr val="bg1"/>
                </a:solidFill>
                <a:latin typeface="Footlight MT Light" panose="0204060206030A020304" pitchFamily="18" charset="0"/>
              </a:rPr>
              <a:t>Alhamdulilah!</a:t>
            </a:r>
          </a:p>
          <a:p>
            <a:pPr algn="ctr"/>
            <a:endParaRPr lang="en-US" sz="1600" b="1" dirty="0">
              <a:solidFill>
                <a:schemeClr val="bg1"/>
              </a:solidFill>
              <a:latin typeface="Footlight MT Light" panose="0204060206030A020304" pitchFamily="18" charset="0"/>
            </a:endParaRPr>
          </a:p>
          <a:p>
            <a:pPr algn="ctr"/>
            <a:r>
              <a:rPr lang="en-US" sz="8000" b="1" dirty="0">
                <a:solidFill>
                  <a:schemeClr val="bg1"/>
                </a:solidFill>
                <a:latin typeface="Footlight MT Light" panose="0204060206030A020304" pitchFamily="18" charset="0"/>
              </a:rPr>
              <a:t>That’s a lifetime!</a:t>
            </a:r>
            <a:endParaRPr lang="en-US" sz="6000" b="1" dirty="0">
              <a:latin typeface="Footlight MT Light" panose="0204060206030A020304" pitchFamily="18" charset="0"/>
            </a:endParaRPr>
          </a:p>
        </p:txBody>
      </p:sp>
    </p:spTree>
    <p:extLst>
      <p:ext uri="{BB962C8B-B14F-4D97-AF65-F5344CB8AC3E}">
        <p14:creationId xmlns:p14="http://schemas.microsoft.com/office/powerpoint/2010/main" val="7279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6D8962-035F-428D-B492-DCC74290D5A2}"/>
              </a:ext>
            </a:extLst>
          </p:cNvPr>
          <p:cNvSpPr txBox="1"/>
          <p:nvPr/>
        </p:nvSpPr>
        <p:spPr>
          <a:xfrm>
            <a:off x="471054" y="397401"/>
            <a:ext cx="8201891" cy="5509200"/>
          </a:xfrm>
          <a:prstGeom prst="rect">
            <a:avLst/>
          </a:prstGeom>
          <a:noFill/>
        </p:spPr>
        <p:txBody>
          <a:bodyPr wrap="square" rtlCol="0">
            <a:spAutoFit/>
          </a:bodyPr>
          <a:lstStyle/>
          <a:p>
            <a:pPr algn="ctr"/>
            <a:r>
              <a:rPr lang="en-US" sz="3600" dirty="0">
                <a:latin typeface="Footlight MT Light" panose="0204060206030A020304" pitchFamily="18" charset="0"/>
              </a:rPr>
              <a:t>That means if we say alhamdulilah, subhan Allah, Allahu Akbar, one time we will get the reward as though we had said it for 1000 months!</a:t>
            </a:r>
          </a:p>
          <a:p>
            <a:pPr algn="ctr"/>
            <a:endParaRPr lang="en-US" sz="3600" dirty="0">
              <a:latin typeface="Footlight MT Light" panose="0204060206030A020304" pitchFamily="18" charset="0"/>
            </a:endParaRPr>
          </a:p>
          <a:p>
            <a:pPr algn="ctr"/>
            <a:r>
              <a:rPr lang="en-US" sz="3600" dirty="0">
                <a:latin typeface="Footlight MT Light" panose="0204060206030A020304" pitchFamily="18" charset="0"/>
              </a:rPr>
              <a:t>Laylat-al-Qadr is a huge gift. We should do our best to be awake on the night so that we can get closer to Allah!</a:t>
            </a:r>
          </a:p>
          <a:p>
            <a:pPr algn="ctr"/>
            <a:endParaRPr lang="en-US" sz="3200" dirty="0">
              <a:latin typeface="Maiandra GD" panose="020E0502030308020204" pitchFamily="34" charset="0"/>
            </a:endParaRPr>
          </a:p>
          <a:p>
            <a:pPr algn="ctr"/>
            <a:endParaRPr lang="en-US" sz="3200" dirty="0">
              <a:latin typeface="Maiandra GD" panose="020E0502030308020204" pitchFamily="34" charset="0"/>
            </a:endParaRPr>
          </a:p>
        </p:txBody>
      </p:sp>
      <p:sp>
        <p:nvSpPr>
          <p:cNvPr id="3" name="Heart 2">
            <a:extLst>
              <a:ext uri="{FF2B5EF4-FFF2-40B4-BE49-F238E27FC236}">
                <a16:creationId xmlns:a16="http://schemas.microsoft.com/office/drawing/2014/main" id="{33012051-07F7-4D24-9B69-144424A600F8}"/>
              </a:ext>
            </a:extLst>
          </p:cNvPr>
          <p:cNvSpPr/>
          <p:nvPr/>
        </p:nvSpPr>
        <p:spPr>
          <a:xfrm>
            <a:off x="2909454" y="5612118"/>
            <a:ext cx="1101436" cy="84848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extLst>
              <a:ext uri="{FF2B5EF4-FFF2-40B4-BE49-F238E27FC236}">
                <a16:creationId xmlns:a16="http://schemas.microsoft.com/office/drawing/2014/main" id="{2F122453-8A2F-46B7-BF2A-9D1C528F32D8}"/>
              </a:ext>
            </a:extLst>
          </p:cNvPr>
          <p:cNvSpPr/>
          <p:nvPr/>
        </p:nvSpPr>
        <p:spPr>
          <a:xfrm>
            <a:off x="4350327" y="5612118"/>
            <a:ext cx="1101436" cy="84848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BE88B9CF-4E9E-48D8-8D46-4662C39DFD13}"/>
              </a:ext>
            </a:extLst>
          </p:cNvPr>
          <p:cNvSpPr/>
          <p:nvPr/>
        </p:nvSpPr>
        <p:spPr>
          <a:xfrm>
            <a:off x="5791200" y="5612118"/>
            <a:ext cx="1101436" cy="84848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D746E14D-E300-4887-931A-3B513CEE8D1A}"/>
              </a:ext>
            </a:extLst>
          </p:cNvPr>
          <p:cNvSpPr/>
          <p:nvPr/>
        </p:nvSpPr>
        <p:spPr>
          <a:xfrm>
            <a:off x="7374082" y="5612118"/>
            <a:ext cx="1101436" cy="84848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24EE32F-2C63-4065-8012-21D506A62A64}"/>
              </a:ext>
            </a:extLst>
          </p:cNvPr>
          <p:cNvSpPr/>
          <p:nvPr/>
        </p:nvSpPr>
        <p:spPr>
          <a:xfrm>
            <a:off x="1219200" y="5612118"/>
            <a:ext cx="1101436" cy="84848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65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78641"/>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374073" y="444073"/>
            <a:ext cx="8409709" cy="5724644"/>
          </a:xfrm>
          <a:prstGeom prst="rect">
            <a:avLst/>
          </a:prstGeom>
          <a:noFill/>
        </p:spPr>
        <p:txBody>
          <a:bodyPr wrap="square" rtlCol="0">
            <a:spAutoFit/>
          </a:bodyPr>
          <a:lstStyle/>
          <a:p>
            <a:pPr algn="ctr">
              <a:lnSpc>
                <a:spcPct val="150000"/>
              </a:lnSpc>
            </a:pPr>
            <a:r>
              <a:rPr lang="en-US" sz="2000" dirty="0">
                <a:solidFill>
                  <a:schemeClr val="bg1"/>
                </a:solidFill>
                <a:latin typeface="Footlight MT Light" panose="0204060206030A020304" pitchFamily="18" charset="0"/>
              </a:rPr>
              <a:t>Verse 4: The angels and the Spirit (Angel Gabriel) descend therein by permission of their Lord for every matter.</a:t>
            </a:r>
          </a:p>
          <a:p>
            <a:pPr algn="ctr"/>
            <a:endParaRPr lang="en-US" sz="2800" dirty="0">
              <a:solidFill>
                <a:schemeClr val="bg1"/>
              </a:solidFill>
              <a:latin typeface="Footlight MT Light" panose="0204060206030A020304" pitchFamily="18" charset="0"/>
            </a:endParaRPr>
          </a:p>
          <a:p>
            <a:pPr algn="ctr"/>
            <a:r>
              <a:rPr lang="en-US" sz="4000" dirty="0">
                <a:solidFill>
                  <a:schemeClr val="bg1"/>
                </a:solidFill>
                <a:latin typeface="Footlight MT Light" panose="0204060206030A020304" pitchFamily="18" charset="0"/>
              </a:rPr>
              <a:t>The Qur’an also tells us that angels and Angel Gabriel, come to Earth during Laylat-al-Qadr!</a:t>
            </a:r>
          </a:p>
          <a:p>
            <a:pPr algn="ctr"/>
            <a:endParaRPr lang="en-US" sz="1400" dirty="0">
              <a:solidFill>
                <a:schemeClr val="bg1"/>
              </a:solidFill>
              <a:latin typeface="Footlight MT Light" panose="0204060206030A020304" pitchFamily="18" charset="0"/>
            </a:endParaRPr>
          </a:p>
          <a:p>
            <a:pPr algn="ctr"/>
            <a:r>
              <a:rPr lang="en-US" sz="4800" b="1" dirty="0">
                <a:solidFill>
                  <a:schemeClr val="bg1"/>
                </a:solidFill>
                <a:latin typeface="Footlight MT Light" panose="0204060206030A020304" pitchFamily="18" charset="0"/>
              </a:rPr>
              <a:t>Subhan Allah! </a:t>
            </a:r>
          </a:p>
          <a:p>
            <a:pPr algn="ctr"/>
            <a:r>
              <a:rPr lang="en-US" sz="4800" b="1" dirty="0">
                <a:solidFill>
                  <a:schemeClr val="bg1"/>
                </a:solidFill>
                <a:latin typeface="Footlight MT Light" panose="0204060206030A020304" pitchFamily="18" charset="0"/>
              </a:rPr>
              <a:t>Isn’t that so spectacular!</a:t>
            </a:r>
          </a:p>
          <a:p>
            <a:pPr algn="ctr"/>
            <a:r>
              <a:rPr lang="en-US" sz="4800" b="1" dirty="0">
                <a:solidFill>
                  <a:schemeClr val="bg1"/>
                </a:solidFill>
                <a:latin typeface="Footlight MT Light" panose="0204060206030A020304" pitchFamily="18" charset="0"/>
              </a:rPr>
              <a:t>Alhamdulilah!</a:t>
            </a:r>
          </a:p>
        </p:txBody>
      </p:sp>
    </p:spTree>
    <p:extLst>
      <p:ext uri="{BB962C8B-B14F-4D97-AF65-F5344CB8AC3E}">
        <p14:creationId xmlns:p14="http://schemas.microsoft.com/office/powerpoint/2010/main" val="147182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78641"/>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425161" y="928982"/>
            <a:ext cx="8312727" cy="4985980"/>
          </a:xfrm>
          <a:prstGeom prst="rect">
            <a:avLst/>
          </a:prstGeom>
          <a:noFill/>
        </p:spPr>
        <p:txBody>
          <a:bodyPr wrap="square" rtlCol="0">
            <a:spAutoFit/>
          </a:bodyPr>
          <a:lstStyle/>
          <a:p>
            <a:pPr algn="ctr"/>
            <a:r>
              <a:rPr lang="en-US" sz="5400" dirty="0">
                <a:solidFill>
                  <a:schemeClr val="bg1"/>
                </a:solidFill>
                <a:latin typeface="Footlight MT Light" panose="0204060206030A020304" pitchFamily="18" charset="0"/>
              </a:rPr>
              <a:t>According to a Hadith, more angels than grains of sand come to Earth for Laylat-al-Qadr. They fill every space! They surround us! </a:t>
            </a:r>
          </a:p>
          <a:p>
            <a:pPr algn="ctr"/>
            <a:endParaRPr lang="en-US" sz="4800" dirty="0">
              <a:solidFill>
                <a:schemeClr val="bg1"/>
              </a:solidFill>
              <a:latin typeface="Maiandra GD" panose="020E0502030308020204" pitchFamily="34" charset="0"/>
            </a:endParaRPr>
          </a:p>
        </p:txBody>
      </p:sp>
    </p:spTree>
    <p:extLst>
      <p:ext uri="{BB962C8B-B14F-4D97-AF65-F5344CB8AC3E}">
        <p14:creationId xmlns:p14="http://schemas.microsoft.com/office/powerpoint/2010/main" val="35182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14362" y="291674"/>
            <a:ext cx="7934325" cy="6370975"/>
          </a:xfrm>
          <a:prstGeom prst="rect">
            <a:avLst/>
          </a:prstGeom>
          <a:noFill/>
        </p:spPr>
        <p:txBody>
          <a:bodyPr wrap="square" rtlCol="0">
            <a:spAutoFit/>
          </a:bodyPr>
          <a:lstStyle/>
          <a:p>
            <a:pPr algn="ctr"/>
            <a:r>
              <a:rPr lang="en-US" sz="4800" dirty="0">
                <a:solidFill>
                  <a:schemeClr val="bg1"/>
                </a:solidFill>
                <a:latin typeface="Footlight MT Light" panose="0204060206030A020304" pitchFamily="18" charset="0"/>
              </a:rPr>
              <a:t>Laylat-al-Qadr commemorates the Qur’an. Angel Gabriel brought the Qur’an so it is fitting that Allah sends Gabriel on this night with all the other angels!</a:t>
            </a:r>
          </a:p>
          <a:p>
            <a:pPr algn="ctr"/>
            <a:endParaRPr lang="en-US" sz="4800" dirty="0">
              <a:solidFill>
                <a:schemeClr val="bg1"/>
              </a:solidFill>
              <a:latin typeface="Maiandra GD" panose="020E0502030308020204" pitchFamily="34" charset="0"/>
            </a:endParaRPr>
          </a:p>
          <a:p>
            <a:pPr algn="ctr"/>
            <a:endParaRPr lang="en-US" sz="2800" dirty="0">
              <a:solidFill>
                <a:schemeClr val="bg1"/>
              </a:solidFill>
              <a:latin typeface="Maiandra GD" panose="020E0502030308020204" pitchFamily="34" charset="0"/>
            </a:endParaRPr>
          </a:p>
          <a:p>
            <a:pPr algn="ctr"/>
            <a:r>
              <a:rPr lang="en-US" sz="4400" dirty="0">
                <a:solidFill>
                  <a:schemeClr val="bg1"/>
                </a:solidFill>
                <a:latin typeface="Maiandra GD" panose="020E0502030308020204" pitchFamily="34" charset="0"/>
              </a:rPr>
              <a:t> </a:t>
            </a:r>
            <a:endParaRPr lang="en-US" sz="4000" b="1" dirty="0">
              <a:latin typeface="Maiandra GD" panose="020E0502030308020204" pitchFamily="34" charset="0"/>
            </a:endParaRPr>
          </a:p>
        </p:txBody>
      </p:sp>
      <p:sp>
        <p:nvSpPr>
          <p:cNvPr id="2" name="Heart 1">
            <a:extLst>
              <a:ext uri="{FF2B5EF4-FFF2-40B4-BE49-F238E27FC236}">
                <a16:creationId xmlns:a16="http://schemas.microsoft.com/office/drawing/2014/main" id="{B27C56AE-9882-46ED-B90A-0C9593A20587}"/>
              </a:ext>
            </a:extLst>
          </p:cNvPr>
          <p:cNvSpPr/>
          <p:nvPr/>
        </p:nvSpPr>
        <p:spPr>
          <a:xfrm>
            <a:off x="3678382" y="4963281"/>
            <a:ext cx="1787236" cy="13300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15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C09D2E-C31F-428C-8929-9F9DA6364F80}"/>
              </a:ext>
            </a:extLst>
          </p:cNvPr>
          <p:cNvPicPr>
            <a:picLocks noChangeAspect="1"/>
          </p:cNvPicPr>
          <p:nvPr/>
        </p:nvPicPr>
        <p:blipFill>
          <a:blip r:embed="rId2"/>
          <a:stretch>
            <a:fillRect/>
          </a:stretch>
        </p:blipFill>
        <p:spPr>
          <a:xfrm>
            <a:off x="-19687" y="0"/>
            <a:ext cx="9163687" cy="6858000"/>
          </a:xfrm>
          <a:prstGeom prst="rect">
            <a:avLst/>
          </a:prstGeom>
        </p:spPr>
      </p:pic>
      <p:sp>
        <p:nvSpPr>
          <p:cNvPr id="8" name="TextBox 7">
            <a:extLst>
              <a:ext uri="{FF2B5EF4-FFF2-40B4-BE49-F238E27FC236}">
                <a16:creationId xmlns:a16="http://schemas.microsoft.com/office/drawing/2014/main" id="{CB6B2FB8-0E57-49D2-8368-9C9AB649A438}"/>
              </a:ext>
            </a:extLst>
          </p:cNvPr>
          <p:cNvSpPr txBox="1"/>
          <p:nvPr/>
        </p:nvSpPr>
        <p:spPr>
          <a:xfrm>
            <a:off x="454283" y="450686"/>
            <a:ext cx="8215745" cy="5262979"/>
          </a:xfrm>
          <a:prstGeom prst="rect">
            <a:avLst/>
          </a:prstGeom>
          <a:noFill/>
        </p:spPr>
        <p:txBody>
          <a:bodyPr wrap="square" rtlCol="0">
            <a:spAutoFit/>
          </a:bodyPr>
          <a:lstStyle/>
          <a:p>
            <a:pPr algn="ctr"/>
            <a:r>
              <a:rPr lang="en-US" sz="6600" b="1" dirty="0">
                <a:solidFill>
                  <a:schemeClr val="bg1"/>
                </a:solidFill>
                <a:latin typeface="Goudy Old Style" panose="02020502050305020303" pitchFamily="18" charset="0"/>
                <a:ea typeface="Microsoft Yi Baiti" panose="03000500000000000000" pitchFamily="66" charset="0"/>
              </a:rPr>
              <a:t> </a:t>
            </a:r>
            <a:r>
              <a:rPr lang="en-US" sz="9600" b="1" dirty="0">
                <a:solidFill>
                  <a:schemeClr val="bg1"/>
                </a:solidFill>
                <a:latin typeface="Footlight MT Light" panose="0204060206030A020304" pitchFamily="18" charset="0"/>
                <a:ea typeface="Microsoft Yi Baiti" panose="03000500000000000000" pitchFamily="66" charset="0"/>
              </a:rPr>
              <a:t>Laylat-al-Qadr</a:t>
            </a:r>
            <a:endParaRPr lang="en-US" sz="7200" b="1" dirty="0">
              <a:solidFill>
                <a:schemeClr val="bg1"/>
              </a:solidFill>
              <a:latin typeface="Footlight MT Light" panose="0204060206030A020304" pitchFamily="18" charset="0"/>
              <a:ea typeface="Microsoft Yi Baiti" panose="03000500000000000000" pitchFamily="66" charset="0"/>
            </a:endParaRPr>
          </a:p>
          <a:p>
            <a:pPr algn="ctr"/>
            <a:r>
              <a:rPr lang="en-US" sz="6000" b="1" dirty="0">
                <a:solidFill>
                  <a:schemeClr val="bg1"/>
                </a:solidFill>
                <a:latin typeface="Footlight MT Light" panose="0204060206030A020304" pitchFamily="18" charset="0"/>
                <a:ea typeface="Microsoft Yi Baiti" panose="03000500000000000000" pitchFamily="66" charset="0"/>
              </a:rPr>
              <a:t>is a Ramadan gift from God to humanity!</a:t>
            </a:r>
          </a:p>
          <a:p>
            <a:pPr algn="ctr"/>
            <a:endParaRPr lang="en-US" sz="6000" b="1" dirty="0">
              <a:solidFill>
                <a:schemeClr val="bg1"/>
              </a:solidFill>
              <a:latin typeface="Footlight MT Light" panose="0204060206030A020304" pitchFamily="18" charset="0"/>
              <a:ea typeface="Microsoft Yi Baiti" panose="03000500000000000000" pitchFamily="66" charset="0"/>
            </a:endParaRPr>
          </a:p>
          <a:p>
            <a:pPr algn="ctr"/>
            <a:r>
              <a:rPr lang="en-US" sz="6000" b="1" dirty="0">
                <a:solidFill>
                  <a:schemeClr val="bg1"/>
                </a:solidFill>
                <a:latin typeface="Footlight MT Light" panose="0204060206030A020304" pitchFamily="18" charset="0"/>
                <a:ea typeface="Microsoft Yi Baiti" panose="03000500000000000000" pitchFamily="66" charset="0"/>
              </a:rPr>
              <a:t>It’s AMAZING!!!</a:t>
            </a:r>
          </a:p>
        </p:txBody>
      </p:sp>
    </p:spTree>
    <p:extLst>
      <p:ext uri="{BB962C8B-B14F-4D97-AF65-F5344CB8AC3E}">
        <p14:creationId xmlns:p14="http://schemas.microsoft.com/office/powerpoint/2010/main" val="2127912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886583" y="339090"/>
            <a:ext cx="7370834" cy="5693866"/>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But what does Angel Gabriel and all the other angels do on Laylat-al-Qadr?</a:t>
            </a:r>
          </a:p>
          <a:p>
            <a:pPr algn="ctr"/>
            <a:endParaRPr lang="en-US" sz="2000" dirty="0">
              <a:solidFill>
                <a:schemeClr val="bg1"/>
              </a:solidFill>
              <a:latin typeface="Footlight MT Light" panose="0204060206030A020304" pitchFamily="18" charset="0"/>
            </a:endParaRPr>
          </a:p>
          <a:p>
            <a:pPr algn="ctr"/>
            <a:endParaRPr lang="en-US" sz="2000" dirty="0">
              <a:solidFill>
                <a:schemeClr val="bg1"/>
              </a:solidFill>
              <a:latin typeface="Footlight MT Light" panose="0204060206030A020304" pitchFamily="18" charset="0"/>
            </a:endParaRPr>
          </a:p>
          <a:p>
            <a:pPr algn="ctr"/>
            <a:r>
              <a:rPr lang="en-US" sz="2000" dirty="0">
                <a:solidFill>
                  <a:schemeClr val="bg1"/>
                </a:solidFill>
                <a:latin typeface="Footlight MT Light" panose="0204060206030A020304" pitchFamily="18" charset="0"/>
              </a:rPr>
              <a:t>Verse 4: The angels and the Spirit descend therein by permission of their Lord for every matter.</a:t>
            </a:r>
            <a:endParaRPr lang="en-US" sz="2800" dirty="0">
              <a:solidFill>
                <a:schemeClr val="bg1"/>
              </a:solidFill>
              <a:latin typeface="Footlight MT Light" panose="0204060206030A020304" pitchFamily="18" charset="0"/>
            </a:endParaRPr>
          </a:p>
          <a:p>
            <a:pPr algn="ctr"/>
            <a:endParaRPr lang="en-US" sz="4000" b="1" dirty="0">
              <a:latin typeface="Maiandra GD" panose="020E0502030308020204" pitchFamily="34" charset="0"/>
            </a:endParaRPr>
          </a:p>
        </p:txBody>
      </p:sp>
    </p:spTree>
    <p:extLst>
      <p:ext uri="{BB962C8B-B14F-4D97-AF65-F5344CB8AC3E}">
        <p14:creationId xmlns:p14="http://schemas.microsoft.com/office/powerpoint/2010/main" val="2299281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886583" y="339090"/>
            <a:ext cx="7370834" cy="5693866"/>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But what does Angel Gabriel and all the other angels do on Laylat-al-Qadr?</a:t>
            </a:r>
          </a:p>
          <a:p>
            <a:pPr algn="ctr"/>
            <a:endParaRPr lang="en-US" sz="2000" dirty="0">
              <a:solidFill>
                <a:schemeClr val="bg1"/>
              </a:solidFill>
              <a:latin typeface="Footlight MT Light" panose="0204060206030A020304" pitchFamily="18" charset="0"/>
            </a:endParaRPr>
          </a:p>
          <a:p>
            <a:pPr algn="ctr"/>
            <a:endParaRPr lang="en-US" sz="2000" dirty="0">
              <a:solidFill>
                <a:schemeClr val="bg1"/>
              </a:solidFill>
              <a:latin typeface="Footlight MT Light" panose="0204060206030A020304" pitchFamily="18" charset="0"/>
            </a:endParaRPr>
          </a:p>
          <a:p>
            <a:pPr algn="ctr"/>
            <a:r>
              <a:rPr lang="en-US" sz="2000" dirty="0">
                <a:solidFill>
                  <a:schemeClr val="bg1"/>
                </a:solidFill>
                <a:latin typeface="Footlight MT Light" panose="0204060206030A020304" pitchFamily="18" charset="0"/>
              </a:rPr>
              <a:t>Verse 4: The angels and the Spirit descend therein by permission of their Lord for every matter.</a:t>
            </a:r>
            <a:endParaRPr lang="en-US" sz="2800" dirty="0">
              <a:solidFill>
                <a:schemeClr val="bg1"/>
              </a:solidFill>
              <a:latin typeface="Footlight MT Light" panose="0204060206030A020304" pitchFamily="18" charset="0"/>
            </a:endParaRPr>
          </a:p>
          <a:p>
            <a:pPr algn="ctr"/>
            <a:endParaRPr lang="en-US" sz="4000" b="1" dirty="0">
              <a:latin typeface="Maiandra GD" panose="020E0502030308020204" pitchFamily="34" charset="0"/>
            </a:endParaRPr>
          </a:p>
        </p:txBody>
      </p:sp>
    </p:spTree>
    <p:extLst>
      <p:ext uri="{BB962C8B-B14F-4D97-AF65-F5344CB8AC3E}">
        <p14:creationId xmlns:p14="http://schemas.microsoft.com/office/powerpoint/2010/main" val="396268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0"/>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900545" y="339090"/>
            <a:ext cx="7356872" cy="5478423"/>
          </a:xfrm>
          <a:prstGeom prst="rect">
            <a:avLst/>
          </a:prstGeom>
          <a:noFill/>
        </p:spPr>
        <p:txBody>
          <a:bodyPr wrap="square" rtlCol="0">
            <a:spAutoFit/>
          </a:bodyPr>
          <a:lstStyle/>
          <a:p>
            <a:pPr algn="ctr"/>
            <a:r>
              <a:rPr lang="en-US" sz="5400" dirty="0">
                <a:solidFill>
                  <a:schemeClr val="bg1"/>
                </a:solidFill>
                <a:latin typeface="Footlight MT Light" panose="0204060206030A020304" pitchFamily="18" charset="0"/>
              </a:rPr>
              <a:t>The angels visit those who are remembering Allah and say salaam, and do any job that Allah asks them to do.</a:t>
            </a:r>
          </a:p>
          <a:p>
            <a:pPr algn="ctr"/>
            <a:endParaRPr lang="en-US" sz="2000" dirty="0">
              <a:solidFill>
                <a:schemeClr val="bg1"/>
              </a:solidFill>
              <a:latin typeface="Footlight MT Light" panose="0204060206030A020304" pitchFamily="18" charset="0"/>
            </a:endParaRPr>
          </a:p>
          <a:p>
            <a:pPr algn="ctr"/>
            <a:endParaRPr lang="en-US" sz="2000" dirty="0">
              <a:solidFill>
                <a:schemeClr val="bg1"/>
              </a:solidFill>
              <a:latin typeface="Footlight MT Light" panose="0204060206030A020304" pitchFamily="18" charset="0"/>
            </a:endParaRPr>
          </a:p>
          <a:p>
            <a:pPr algn="ctr"/>
            <a:endParaRPr lang="en-US" sz="4000" b="1" dirty="0">
              <a:latin typeface="Maiandra GD" panose="020E0502030308020204" pitchFamily="34" charset="0"/>
            </a:endParaRPr>
          </a:p>
        </p:txBody>
      </p:sp>
    </p:spTree>
    <p:extLst>
      <p:ext uri="{BB962C8B-B14F-4D97-AF65-F5344CB8AC3E}">
        <p14:creationId xmlns:p14="http://schemas.microsoft.com/office/powerpoint/2010/main" val="258134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053EE4-5218-42C4-A759-25A80D15F1F0}"/>
              </a:ext>
            </a:extLst>
          </p:cNvPr>
          <p:cNvPicPr>
            <a:picLocks noChangeAspect="1"/>
          </p:cNvPicPr>
          <p:nvPr/>
        </p:nvPicPr>
        <p:blipFill>
          <a:blip r:embed="rId2"/>
          <a:stretch>
            <a:fillRect/>
          </a:stretch>
        </p:blipFill>
        <p:spPr>
          <a:xfrm>
            <a:off x="-19687" y="0"/>
            <a:ext cx="9163687" cy="6858000"/>
          </a:xfrm>
          <a:prstGeom prst="rect">
            <a:avLst/>
          </a:prstGeom>
        </p:spPr>
      </p:pic>
      <p:sp>
        <p:nvSpPr>
          <p:cNvPr id="6" name="TextBox 5">
            <a:extLst>
              <a:ext uri="{FF2B5EF4-FFF2-40B4-BE49-F238E27FC236}">
                <a16:creationId xmlns:a16="http://schemas.microsoft.com/office/drawing/2014/main" id="{86AD4D4F-70E8-45DD-8EC6-FF20494167D3}"/>
              </a:ext>
            </a:extLst>
          </p:cNvPr>
          <p:cNvSpPr txBox="1"/>
          <p:nvPr/>
        </p:nvSpPr>
        <p:spPr>
          <a:xfrm>
            <a:off x="592828" y="881760"/>
            <a:ext cx="7938656" cy="4247317"/>
          </a:xfrm>
          <a:prstGeom prst="rect">
            <a:avLst/>
          </a:prstGeom>
          <a:noFill/>
        </p:spPr>
        <p:txBody>
          <a:bodyPr wrap="square" rtlCol="0">
            <a:spAutoFit/>
          </a:bodyPr>
          <a:lstStyle/>
          <a:p>
            <a:pPr algn="ctr"/>
            <a:r>
              <a:rPr lang="en-US" sz="5400" b="1" dirty="0">
                <a:solidFill>
                  <a:schemeClr val="bg1"/>
                </a:solidFill>
                <a:latin typeface="Footlight MT Light" panose="0204060206030A020304" pitchFamily="18" charset="0"/>
              </a:rPr>
              <a:t>With angels filling the Earth, and people remembering Allah, the Qur’an says there is peace until the dawn.</a:t>
            </a:r>
            <a:endParaRPr lang="en-US" sz="4000" b="1" dirty="0">
              <a:latin typeface="Footlight MT Light" panose="0204060206030A020304" pitchFamily="18" charset="0"/>
            </a:endParaRPr>
          </a:p>
        </p:txBody>
      </p:sp>
    </p:spTree>
    <p:extLst>
      <p:ext uri="{BB962C8B-B14F-4D97-AF65-F5344CB8AC3E}">
        <p14:creationId xmlns:p14="http://schemas.microsoft.com/office/powerpoint/2010/main" val="200703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50FA2-E6E0-495F-A360-436EC50E34BD}"/>
              </a:ext>
            </a:extLst>
          </p:cNvPr>
          <p:cNvPicPr>
            <a:picLocks noChangeAspect="1"/>
          </p:cNvPicPr>
          <p:nvPr/>
        </p:nvPicPr>
        <p:blipFill>
          <a:blip r:embed="rId2"/>
          <a:stretch>
            <a:fillRect/>
          </a:stretch>
        </p:blipFill>
        <p:spPr>
          <a:xfrm>
            <a:off x="19050" y="0"/>
            <a:ext cx="9124950" cy="6800850"/>
          </a:xfrm>
          <a:prstGeom prst="rect">
            <a:avLst/>
          </a:prstGeom>
        </p:spPr>
      </p:pic>
      <p:sp>
        <p:nvSpPr>
          <p:cNvPr id="5" name="TextBox 4">
            <a:extLst>
              <a:ext uri="{FF2B5EF4-FFF2-40B4-BE49-F238E27FC236}">
                <a16:creationId xmlns:a16="http://schemas.microsoft.com/office/drawing/2014/main" id="{010239D3-C7F5-487C-B66C-25F88FDAFCAB}"/>
              </a:ext>
            </a:extLst>
          </p:cNvPr>
          <p:cNvSpPr txBox="1"/>
          <p:nvPr/>
        </p:nvSpPr>
        <p:spPr>
          <a:xfrm>
            <a:off x="660689" y="335798"/>
            <a:ext cx="7841672" cy="5447645"/>
          </a:xfrm>
          <a:prstGeom prst="rect">
            <a:avLst/>
          </a:prstGeom>
          <a:noFill/>
        </p:spPr>
        <p:txBody>
          <a:bodyPr wrap="square" rtlCol="0">
            <a:spAutoFit/>
          </a:bodyPr>
          <a:lstStyle/>
          <a:p>
            <a:pPr algn="ctr"/>
            <a:r>
              <a:rPr lang="en-US" sz="5400" b="1" dirty="0">
                <a:solidFill>
                  <a:schemeClr val="bg1"/>
                </a:solidFill>
                <a:latin typeface="Footlight MT Light" panose="0204060206030A020304" pitchFamily="18" charset="0"/>
              </a:rPr>
              <a:t>When is Laylat-al-Qadr?</a:t>
            </a:r>
          </a:p>
          <a:p>
            <a:pPr algn="ctr"/>
            <a:endParaRPr lang="en-US" sz="5400" b="1" dirty="0">
              <a:solidFill>
                <a:schemeClr val="bg1"/>
              </a:solidFill>
              <a:latin typeface="Footlight MT Light" panose="0204060206030A020304" pitchFamily="18" charset="0"/>
            </a:endParaRPr>
          </a:p>
          <a:p>
            <a:pPr algn="ctr"/>
            <a:r>
              <a:rPr lang="en-US" sz="4800" dirty="0">
                <a:solidFill>
                  <a:schemeClr val="bg1"/>
                </a:solidFill>
                <a:latin typeface="Footlight MT Light" panose="0204060206030A020304" pitchFamily="18" charset="0"/>
              </a:rPr>
              <a:t>Laylat-al-Qadr is in one of the last ten days of Ramadan. </a:t>
            </a:r>
          </a:p>
          <a:p>
            <a:pPr algn="ctr"/>
            <a:endParaRPr lang="en-US" sz="4800" b="1" dirty="0">
              <a:solidFill>
                <a:schemeClr val="bg1"/>
              </a:solidFill>
              <a:latin typeface="Footlight MT Light" panose="0204060206030A020304" pitchFamily="18" charset="0"/>
            </a:endParaRPr>
          </a:p>
          <a:p>
            <a:pPr algn="ctr"/>
            <a:r>
              <a:rPr lang="en-US" sz="4800" b="1" dirty="0">
                <a:solidFill>
                  <a:schemeClr val="bg1"/>
                </a:solidFill>
                <a:latin typeface="Footlight MT Light" panose="0204060206030A020304" pitchFamily="18" charset="0"/>
              </a:rPr>
              <a:t>It is said to be on one of the odd nights.</a:t>
            </a:r>
            <a:endParaRPr lang="en-US" sz="3600" b="1" dirty="0">
              <a:latin typeface="Footlight MT Light" panose="0204060206030A020304" pitchFamily="18" charset="0"/>
            </a:endParaRPr>
          </a:p>
        </p:txBody>
      </p:sp>
    </p:spTree>
    <p:extLst>
      <p:ext uri="{BB962C8B-B14F-4D97-AF65-F5344CB8AC3E}">
        <p14:creationId xmlns:p14="http://schemas.microsoft.com/office/powerpoint/2010/main" val="267872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66C6C-93CC-46C5-991C-4117F7DE0174}"/>
              </a:ext>
            </a:extLst>
          </p:cNvPr>
          <p:cNvPicPr>
            <a:picLocks noChangeAspect="1"/>
          </p:cNvPicPr>
          <p:nvPr/>
        </p:nvPicPr>
        <p:blipFill>
          <a:blip r:embed="rId2"/>
          <a:stretch>
            <a:fillRect/>
          </a:stretch>
        </p:blipFill>
        <p:spPr>
          <a:xfrm>
            <a:off x="0" y="-6460"/>
            <a:ext cx="5047194" cy="3553224"/>
          </a:xfrm>
          <a:prstGeom prst="rect">
            <a:avLst/>
          </a:prstGeom>
        </p:spPr>
      </p:pic>
      <p:pic>
        <p:nvPicPr>
          <p:cNvPr id="3" name="Picture 2">
            <a:extLst>
              <a:ext uri="{FF2B5EF4-FFF2-40B4-BE49-F238E27FC236}">
                <a16:creationId xmlns:a16="http://schemas.microsoft.com/office/drawing/2014/main" id="{321DE2FC-A3F2-4060-8996-B532D6C96DB5}"/>
              </a:ext>
            </a:extLst>
          </p:cNvPr>
          <p:cNvPicPr>
            <a:picLocks noChangeAspect="1"/>
          </p:cNvPicPr>
          <p:nvPr/>
        </p:nvPicPr>
        <p:blipFill rotWithShape="1">
          <a:blip r:embed="rId3"/>
          <a:srcRect b="38461"/>
          <a:stretch/>
        </p:blipFill>
        <p:spPr>
          <a:xfrm>
            <a:off x="0" y="3546763"/>
            <a:ext cx="6295902" cy="2840181"/>
          </a:xfrm>
          <a:prstGeom prst="rect">
            <a:avLst/>
          </a:prstGeom>
        </p:spPr>
      </p:pic>
      <p:sp>
        <p:nvSpPr>
          <p:cNvPr id="4" name="TextBox 3">
            <a:extLst>
              <a:ext uri="{FF2B5EF4-FFF2-40B4-BE49-F238E27FC236}">
                <a16:creationId xmlns:a16="http://schemas.microsoft.com/office/drawing/2014/main" id="{B3EB1EF0-43B8-4D0B-ABCC-7728EDD056A7}"/>
              </a:ext>
            </a:extLst>
          </p:cNvPr>
          <p:cNvSpPr txBox="1"/>
          <p:nvPr/>
        </p:nvSpPr>
        <p:spPr>
          <a:xfrm>
            <a:off x="5209309" y="594809"/>
            <a:ext cx="3616036" cy="2862322"/>
          </a:xfrm>
          <a:prstGeom prst="rect">
            <a:avLst/>
          </a:prstGeom>
          <a:noFill/>
        </p:spPr>
        <p:txBody>
          <a:bodyPr wrap="square" rtlCol="0">
            <a:spAutoFit/>
          </a:bodyPr>
          <a:lstStyle/>
          <a:p>
            <a:pPr algn="ctr"/>
            <a:r>
              <a:rPr lang="en-US" sz="3600" dirty="0">
                <a:latin typeface="Footlight MT Light" panose="0204060206030A020304" pitchFamily="18" charset="0"/>
              </a:rPr>
              <a:t>If Ramadan started on March 13, how many days did we fast until today? </a:t>
            </a:r>
          </a:p>
        </p:txBody>
      </p:sp>
      <p:sp>
        <p:nvSpPr>
          <p:cNvPr id="5" name="Oval 4">
            <a:extLst>
              <a:ext uri="{FF2B5EF4-FFF2-40B4-BE49-F238E27FC236}">
                <a16:creationId xmlns:a16="http://schemas.microsoft.com/office/drawing/2014/main" id="{BE1C0329-EC01-4349-975D-2172FDB0BC18}"/>
              </a:ext>
            </a:extLst>
          </p:cNvPr>
          <p:cNvSpPr/>
          <p:nvPr/>
        </p:nvSpPr>
        <p:spPr>
          <a:xfrm>
            <a:off x="7017327" y="4343398"/>
            <a:ext cx="762000" cy="6234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45334E6-0242-4709-8FCC-B6C6C2B0F5F8}"/>
              </a:ext>
            </a:extLst>
          </p:cNvPr>
          <p:cNvSpPr/>
          <p:nvPr/>
        </p:nvSpPr>
        <p:spPr>
          <a:xfrm>
            <a:off x="1343891" y="1773382"/>
            <a:ext cx="734291" cy="637309"/>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8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F3B665-0944-4158-AF30-332A291928F6}"/>
              </a:ext>
            </a:extLst>
          </p:cNvPr>
          <p:cNvSpPr txBox="1"/>
          <p:nvPr/>
        </p:nvSpPr>
        <p:spPr>
          <a:xfrm>
            <a:off x="602672" y="3429000"/>
            <a:ext cx="7938656" cy="707886"/>
          </a:xfrm>
          <a:prstGeom prst="rect">
            <a:avLst/>
          </a:prstGeom>
          <a:noFill/>
        </p:spPr>
        <p:txBody>
          <a:bodyPr wrap="square" rtlCol="0">
            <a:spAutoFit/>
          </a:bodyPr>
          <a:lstStyle/>
          <a:p>
            <a:pPr algn="ctr"/>
            <a:r>
              <a:rPr lang="en-US" sz="4000" b="1" dirty="0">
                <a:solidFill>
                  <a:schemeClr val="bg1"/>
                </a:solidFill>
                <a:latin typeface="Maiandra GD" panose="020E0502030308020204" pitchFamily="34" charset="0"/>
              </a:rPr>
              <a:t>A prayer in Laylat-al-Qadr is </a:t>
            </a:r>
            <a:endParaRPr lang="en-US" sz="2800" b="1" dirty="0">
              <a:latin typeface="Maiandra GD" panose="020E0502030308020204" pitchFamily="34" charset="0"/>
            </a:endParaRPr>
          </a:p>
        </p:txBody>
      </p:sp>
      <p:sp>
        <p:nvSpPr>
          <p:cNvPr id="4" name="TextBox 3">
            <a:extLst>
              <a:ext uri="{FF2B5EF4-FFF2-40B4-BE49-F238E27FC236}">
                <a16:creationId xmlns:a16="http://schemas.microsoft.com/office/drawing/2014/main" id="{80AE426C-3960-4E27-918C-3E168CFF1B20}"/>
              </a:ext>
            </a:extLst>
          </p:cNvPr>
          <p:cNvSpPr txBox="1"/>
          <p:nvPr/>
        </p:nvSpPr>
        <p:spPr>
          <a:xfrm>
            <a:off x="602672" y="1733115"/>
            <a:ext cx="7765473" cy="1938992"/>
          </a:xfrm>
          <a:prstGeom prst="rect">
            <a:avLst/>
          </a:prstGeom>
          <a:noFill/>
        </p:spPr>
        <p:txBody>
          <a:bodyPr wrap="square" rtlCol="0">
            <a:spAutoFit/>
          </a:bodyPr>
          <a:lstStyle/>
          <a:p>
            <a:pPr algn="ctr"/>
            <a:r>
              <a:rPr lang="en-US" sz="6000" dirty="0">
                <a:latin typeface="Footlight MT Light" panose="0204060206030A020304" pitchFamily="18" charset="0"/>
              </a:rPr>
              <a:t>What should we do on Laylat-al-Qadr?</a:t>
            </a:r>
          </a:p>
        </p:txBody>
      </p:sp>
    </p:spTree>
    <p:extLst>
      <p:ext uri="{BB962C8B-B14F-4D97-AF65-F5344CB8AC3E}">
        <p14:creationId xmlns:p14="http://schemas.microsoft.com/office/powerpoint/2010/main" val="520500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0" y="166568"/>
            <a:ext cx="5264727" cy="6524863"/>
          </a:xfrm>
          <a:prstGeom prst="rect">
            <a:avLst/>
          </a:prstGeom>
          <a:noFill/>
        </p:spPr>
        <p:txBody>
          <a:bodyPr wrap="square" rtlCol="0">
            <a:spAutoFit/>
          </a:bodyPr>
          <a:lstStyle/>
          <a:p>
            <a:pPr algn="ctr"/>
            <a:r>
              <a:rPr lang="en-US" sz="4000" dirty="0">
                <a:latin typeface="Footlight MT Light" panose="0204060206030A020304" pitchFamily="18" charset="0"/>
              </a:rPr>
              <a:t>We can make dua. We can pray for many things. </a:t>
            </a:r>
          </a:p>
          <a:p>
            <a:pPr algn="ctr"/>
            <a:r>
              <a:rPr lang="en-US" sz="4000" dirty="0">
                <a:latin typeface="Footlight MT Light" panose="0204060206030A020304" pitchFamily="18" charset="0"/>
              </a:rPr>
              <a:t>We can pray for:</a:t>
            </a:r>
          </a:p>
          <a:p>
            <a:pPr algn="ctr"/>
            <a:endParaRPr lang="en-US" sz="4000" dirty="0">
              <a:latin typeface="Footlight MT Light" panose="0204060206030A020304" pitchFamily="18" charset="0"/>
            </a:endParaRPr>
          </a:p>
          <a:p>
            <a:pPr marL="571500" indent="-571500" algn="ctr">
              <a:buFont typeface="Arial" panose="020B0604020202020204" pitchFamily="34" charset="0"/>
              <a:buChar char="•"/>
            </a:pPr>
            <a:r>
              <a:rPr lang="en-US" sz="4000" dirty="0">
                <a:latin typeface="Footlight MT Light" panose="0204060206030A020304" pitchFamily="18" charset="0"/>
              </a:rPr>
              <a:t>Ourselves</a:t>
            </a:r>
          </a:p>
          <a:p>
            <a:pPr marL="571500" indent="-571500" algn="ctr">
              <a:buFont typeface="Arial" panose="020B0604020202020204" pitchFamily="34" charset="0"/>
              <a:buChar char="•"/>
            </a:pPr>
            <a:r>
              <a:rPr lang="en-US" sz="4000" dirty="0">
                <a:latin typeface="Footlight MT Light" panose="0204060206030A020304" pitchFamily="18" charset="0"/>
              </a:rPr>
              <a:t>Our parents</a:t>
            </a:r>
          </a:p>
          <a:p>
            <a:pPr marL="571500" indent="-571500" algn="ctr">
              <a:buFont typeface="Arial" panose="020B0604020202020204" pitchFamily="34" charset="0"/>
              <a:buChar char="•"/>
            </a:pPr>
            <a:r>
              <a:rPr lang="en-US" sz="4000" dirty="0">
                <a:latin typeface="Footlight MT Light" panose="0204060206030A020304" pitchFamily="18" charset="0"/>
              </a:rPr>
              <a:t>Our families</a:t>
            </a:r>
          </a:p>
          <a:p>
            <a:pPr marL="571500" indent="-571500" algn="ctr">
              <a:buFont typeface="Arial" panose="020B0604020202020204" pitchFamily="34" charset="0"/>
              <a:buChar char="•"/>
            </a:pPr>
            <a:r>
              <a:rPr lang="en-US" sz="4000" dirty="0">
                <a:latin typeface="Footlight MT Light" panose="0204060206030A020304" pitchFamily="18" charset="0"/>
              </a:rPr>
              <a:t>Our community</a:t>
            </a:r>
          </a:p>
          <a:p>
            <a:pPr marL="571500" indent="-571500" algn="ctr">
              <a:buFont typeface="Arial" panose="020B0604020202020204" pitchFamily="34" charset="0"/>
              <a:buChar char="•"/>
            </a:pPr>
            <a:r>
              <a:rPr lang="en-US" sz="4000" dirty="0">
                <a:latin typeface="Footlight MT Light" panose="0204060206030A020304" pitchFamily="18" charset="0"/>
              </a:rPr>
              <a:t>Our world</a:t>
            </a:r>
          </a:p>
          <a:p>
            <a:endParaRPr lang="en-US" dirty="0"/>
          </a:p>
        </p:txBody>
      </p:sp>
      <p:pic>
        <p:nvPicPr>
          <p:cNvPr id="3" name="Picture 2">
            <a:extLst>
              <a:ext uri="{FF2B5EF4-FFF2-40B4-BE49-F238E27FC236}">
                <a16:creationId xmlns:a16="http://schemas.microsoft.com/office/drawing/2014/main" id="{E0420414-CCD4-4E83-9278-FCE0D5DB911F}"/>
              </a:ext>
            </a:extLst>
          </p:cNvPr>
          <p:cNvPicPr>
            <a:picLocks noChangeAspect="1"/>
          </p:cNvPicPr>
          <p:nvPr/>
        </p:nvPicPr>
        <p:blipFill>
          <a:blip r:embed="rId2"/>
          <a:stretch>
            <a:fillRect/>
          </a:stretch>
        </p:blipFill>
        <p:spPr>
          <a:xfrm>
            <a:off x="4955438" y="2771775"/>
            <a:ext cx="3919649" cy="2243570"/>
          </a:xfrm>
          <a:prstGeom prst="rect">
            <a:avLst/>
          </a:prstGeom>
        </p:spPr>
      </p:pic>
    </p:spTree>
    <p:extLst>
      <p:ext uri="{BB962C8B-B14F-4D97-AF65-F5344CB8AC3E}">
        <p14:creationId xmlns:p14="http://schemas.microsoft.com/office/powerpoint/2010/main" val="1827286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942109" y="1835047"/>
            <a:ext cx="4156364" cy="2585323"/>
          </a:xfrm>
          <a:prstGeom prst="rect">
            <a:avLst/>
          </a:prstGeom>
          <a:noFill/>
        </p:spPr>
        <p:txBody>
          <a:bodyPr wrap="square" rtlCol="0">
            <a:spAutoFit/>
          </a:bodyPr>
          <a:lstStyle/>
          <a:p>
            <a:pPr algn="ctr"/>
            <a:r>
              <a:rPr lang="en-US" sz="4800" dirty="0">
                <a:latin typeface="Footlight MT Light" panose="0204060206030A020304" pitchFamily="18" charset="0"/>
              </a:rPr>
              <a:t>We can ask for forgiveness. We can say sorry.</a:t>
            </a:r>
          </a:p>
          <a:p>
            <a:endParaRPr lang="en-US" dirty="0"/>
          </a:p>
        </p:txBody>
      </p:sp>
      <p:pic>
        <p:nvPicPr>
          <p:cNvPr id="4" name="Picture 3">
            <a:extLst>
              <a:ext uri="{FF2B5EF4-FFF2-40B4-BE49-F238E27FC236}">
                <a16:creationId xmlns:a16="http://schemas.microsoft.com/office/drawing/2014/main" id="{C6168E1A-216A-4461-ACFD-4DB96C95A3A4}"/>
              </a:ext>
            </a:extLst>
          </p:cNvPr>
          <p:cNvPicPr>
            <a:picLocks noChangeAspect="1"/>
          </p:cNvPicPr>
          <p:nvPr/>
        </p:nvPicPr>
        <p:blipFill rotWithShape="1">
          <a:blip r:embed="rId2"/>
          <a:srcRect l="9907" t="10422"/>
          <a:stretch/>
        </p:blipFill>
        <p:spPr>
          <a:xfrm>
            <a:off x="6442365" y="3263696"/>
            <a:ext cx="2685085" cy="3559667"/>
          </a:xfrm>
          <a:prstGeom prst="rect">
            <a:avLst/>
          </a:prstGeom>
        </p:spPr>
      </p:pic>
      <p:pic>
        <p:nvPicPr>
          <p:cNvPr id="5" name="Picture 4">
            <a:extLst>
              <a:ext uri="{FF2B5EF4-FFF2-40B4-BE49-F238E27FC236}">
                <a16:creationId xmlns:a16="http://schemas.microsoft.com/office/drawing/2014/main" id="{24032295-B3C4-4A83-8E53-4C2EBC36FF37}"/>
              </a:ext>
            </a:extLst>
          </p:cNvPr>
          <p:cNvPicPr>
            <a:picLocks noChangeAspect="1"/>
          </p:cNvPicPr>
          <p:nvPr/>
        </p:nvPicPr>
        <p:blipFill>
          <a:blip r:embed="rId3"/>
          <a:stretch>
            <a:fillRect/>
          </a:stretch>
        </p:blipFill>
        <p:spPr>
          <a:xfrm>
            <a:off x="6442365" y="0"/>
            <a:ext cx="2701636" cy="3497041"/>
          </a:xfrm>
          <a:prstGeom prst="rect">
            <a:avLst/>
          </a:prstGeom>
        </p:spPr>
      </p:pic>
    </p:spTree>
    <p:extLst>
      <p:ext uri="{BB962C8B-B14F-4D97-AF65-F5344CB8AC3E}">
        <p14:creationId xmlns:p14="http://schemas.microsoft.com/office/powerpoint/2010/main" val="885426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4807528" y="1674283"/>
            <a:ext cx="3714888" cy="1846659"/>
          </a:xfrm>
          <a:prstGeom prst="rect">
            <a:avLst/>
          </a:prstGeom>
          <a:noFill/>
        </p:spPr>
        <p:txBody>
          <a:bodyPr wrap="square" rtlCol="0">
            <a:spAutoFit/>
          </a:bodyPr>
          <a:lstStyle/>
          <a:p>
            <a:pPr algn="ctr"/>
            <a:r>
              <a:rPr lang="en-US" sz="4800" dirty="0">
                <a:latin typeface="Footlight MT Light" panose="0204060206030A020304" pitchFamily="18" charset="0"/>
              </a:rPr>
              <a:t>We can read Qur’an.</a:t>
            </a:r>
          </a:p>
          <a:p>
            <a:endParaRPr lang="en-US" dirty="0"/>
          </a:p>
        </p:txBody>
      </p:sp>
      <p:pic>
        <p:nvPicPr>
          <p:cNvPr id="13" name="Picture 12">
            <a:extLst>
              <a:ext uri="{FF2B5EF4-FFF2-40B4-BE49-F238E27FC236}">
                <a16:creationId xmlns:a16="http://schemas.microsoft.com/office/drawing/2014/main" id="{AAF28142-5BBB-4403-9B48-EFDFE2C20745}"/>
              </a:ext>
            </a:extLst>
          </p:cNvPr>
          <p:cNvPicPr>
            <a:picLocks noChangeAspect="1"/>
          </p:cNvPicPr>
          <p:nvPr/>
        </p:nvPicPr>
        <p:blipFill>
          <a:blip r:embed="rId2"/>
          <a:stretch>
            <a:fillRect/>
          </a:stretch>
        </p:blipFill>
        <p:spPr>
          <a:xfrm>
            <a:off x="0" y="-2923"/>
            <a:ext cx="3962400" cy="3354412"/>
          </a:xfrm>
          <a:prstGeom prst="rect">
            <a:avLst/>
          </a:prstGeom>
        </p:spPr>
      </p:pic>
      <p:pic>
        <p:nvPicPr>
          <p:cNvPr id="14" name="Picture 13">
            <a:extLst>
              <a:ext uri="{FF2B5EF4-FFF2-40B4-BE49-F238E27FC236}">
                <a16:creationId xmlns:a16="http://schemas.microsoft.com/office/drawing/2014/main" id="{5DD018CC-0B2C-4DC7-8EE7-DD0B80A7E822}"/>
              </a:ext>
            </a:extLst>
          </p:cNvPr>
          <p:cNvPicPr>
            <a:picLocks noChangeAspect="1"/>
          </p:cNvPicPr>
          <p:nvPr/>
        </p:nvPicPr>
        <p:blipFill>
          <a:blip r:embed="rId3"/>
          <a:stretch>
            <a:fillRect/>
          </a:stretch>
        </p:blipFill>
        <p:spPr>
          <a:xfrm>
            <a:off x="124690" y="3647750"/>
            <a:ext cx="4087091" cy="3048000"/>
          </a:xfrm>
          <a:prstGeom prst="rect">
            <a:avLst/>
          </a:prstGeom>
        </p:spPr>
      </p:pic>
    </p:spTree>
    <p:extLst>
      <p:ext uri="{BB962C8B-B14F-4D97-AF65-F5344CB8AC3E}">
        <p14:creationId xmlns:p14="http://schemas.microsoft.com/office/powerpoint/2010/main" val="177052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FEF9FA-04CD-415A-9155-9EE1D2BC7CA3}"/>
              </a:ext>
            </a:extLst>
          </p:cNvPr>
          <p:cNvSpPr txBox="1"/>
          <p:nvPr/>
        </p:nvSpPr>
        <p:spPr>
          <a:xfrm>
            <a:off x="1052945" y="615986"/>
            <a:ext cx="7107382" cy="3231654"/>
          </a:xfrm>
          <a:prstGeom prst="rect">
            <a:avLst/>
          </a:prstGeom>
          <a:noFill/>
        </p:spPr>
        <p:txBody>
          <a:bodyPr wrap="square" rtlCol="0">
            <a:spAutoFit/>
          </a:bodyPr>
          <a:lstStyle/>
          <a:p>
            <a:pPr algn="ctr"/>
            <a:r>
              <a:rPr lang="en-US" sz="7200" dirty="0">
                <a:latin typeface="Footlight MT Light" panose="0204060206030A020304" pitchFamily="18" charset="0"/>
              </a:rPr>
              <a:t>So what is </a:t>
            </a:r>
          </a:p>
          <a:p>
            <a:pPr algn="ctr"/>
            <a:r>
              <a:rPr lang="en-US" sz="7200" dirty="0">
                <a:latin typeface="Footlight MT Light" panose="0204060206030A020304" pitchFamily="18" charset="0"/>
              </a:rPr>
              <a:t>Laylat-al-Qadr?</a:t>
            </a:r>
          </a:p>
          <a:p>
            <a:pPr algn="ctr"/>
            <a:endParaRPr lang="en-US" sz="6000" dirty="0">
              <a:solidFill>
                <a:schemeClr val="bg1"/>
              </a:solidFill>
              <a:latin typeface="Maiandra GD" panose="020E0502030308020204" pitchFamily="34" charset="0"/>
            </a:endParaRPr>
          </a:p>
        </p:txBody>
      </p:sp>
      <p:pic>
        <p:nvPicPr>
          <p:cNvPr id="2" name="Picture 1">
            <a:extLst>
              <a:ext uri="{FF2B5EF4-FFF2-40B4-BE49-F238E27FC236}">
                <a16:creationId xmlns:a16="http://schemas.microsoft.com/office/drawing/2014/main" id="{7886ECCA-A6B1-47BC-A2C6-DA59F43E9E45}"/>
              </a:ext>
            </a:extLst>
          </p:cNvPr>
          <p:cNvPicPr>
            <a:picLocks noChangeAspect="1"/>
          </p:cNvPicPr>
          <p:nvPr/>
        </p:nvPicPr>
        <p:blipFill>
          <a:blip r:embed="rId2"/>
          <a:stretch>
            <a:fillRect/>
          </a:stretch>
        </p:blipFill>
        <p:spPr>
          <a:xfrm>
            <a:off x="3107098" y="3429000"/>
            <a:ext cx="2929803" cy="3155982"/>
          </a:xfrm>
          <a:prstGeom prst="rect">
            <a:avLst/>
          </a:prstGeom>
        </p:spPr>
      </p:pic>
    </p:spTree>
    <p:extLst>
      <p:ext uri="{BB962C8B-B14F-4D97-AF65-F5344CB8AC3E}">
        <p14:creationId xmlns:p14="http://schemas.microsoft.com/office/powerpoint/2010/main" val="63603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595745" y="365907"/>
            <a:ext cx="7772400" cy="1846659"/>
          </a:xfrm>
          <a:prstGeom prst="rect">
            <a:avLst/>
          </a:prstGeom>
          <a:noFill/>
        </p:spPr>
        <p:txBody>
          <a:bodyPr wrap="square" rtlCol="0">
            <a:spAutoFit/>
          </a:bodyPr>
          <a:lstStyle/>
          <a:p>
            <a:pPr algn="ctr"/>
            <a:r>
              <a:rPr lang="en-US" sz="4800" dirty="0">
                <a:latin typeface="Footlight MT Light" panose="0204060206030A020304" pitchFamily="18" charset="0"/>
              </a:rPr>
              <a:t>We can do dhikr, remember Allah, by saying these phrases.</a:t>
            </a:r>
          </a:p>
          <a:p>
            <a:endParaRPr lang="en-US" dirty="0"/>
          </a:p>
        </p:txBody>
      </p:sp>
      <p:pic>
        <p:nvPicPr>
          <p:cNvPr id="4" name="Picture 3">
            <a:extLst>
              <a:ext uri="{FF2B5EF4-FFF2-40B4-BE49-F238E27FC236}">
                <a16:creationId xmlns:a16="http://schemas.microsoft.com/office/drawing/2014/main" id="{015317A9-7B51-4844-A968-F3CC08CB882B}"/>
              </a:ext>
            </a:extLst>
          </p:cNvPr>
          <p:cNvPicPr>
            <a:picLocks noChangeAspect="1"/>
          </p:cNvPicPr>
          <p:nvPr/>
        </p:nvPicPr>
        <p:blipFill>
          <a:blip r:embed="rId2"/>
          <a:stretch>
            <a:fillRect/>
          </a:stretch>
        </p:blipFill>
        <p:spPr>
          <a:xfrm>
            <a:off x="442282" y="2753433"/>
            <a:ext cx="2556942" cy="1872919"/>
          </a:xfrm>
          <a:prstGeom prst="rect">
            <a:avLst/>
          </a:prstGeom>
        </p:spPr>
      </p:pic>
      <p:pic>
        <p:nvPicPr>
          <p:cNvPr id="5" name="Picture 4">
            <a:extLst>
              <a:ext uri="{FF2B5EF4-FFF2-40B4-BE49-F238E27FC236}">
                <a16:creationId xmlns:a16="http://schemas.microsoft.com/office/drawing/2014/main" id="{9CEA7C94-7EEC-4D4D-8F46-CD7B30226A9C}"/>
              </a:ext>
            </a:extLst>
          </p:cNvPr>
          <p:cNvPicPr>
            <a:picLocks noChangeAspect="1"/>
          </p:cNvPicPr>
          <p:nvPr/>
        </p:nvPicPr>
        <p:blipFill>
          <a:blip r:embed="rId3"/>
          <a:stretch>
            <a:fillRect/>
          </a:stretch>
        </p:blipFill>
        <p:spPr>
          <a:xfrm>
            <a:off x="249381" y="4846284"/>
            <a:ext cx="2176462" cy="1708109"/>
          </a:xfrm>
          <a:prstGeom prst="rect">
            <a:avLst/>
          </a:prstGeom>
        </p:spPr>
      </p:pic>
      <p:pic>
        <p:nvPicPr>
          <p:cNvPr id="6" name="Picture 5">
            <a:extLst>
              <a:ext uri="{FF2B5EF4-FFF2-40B4-BE49-F238E27FC236}">
                <a16:creationId xmlns:a16="http://schemas.microsoft.com/office/drawing/2014/main" id="{9A0301EB-2F44-43D9-9B8C-D077621B6F05}"/>
              </a:ext>
            </a:extLst>
          </p:cNvPr>
          <p:cNvPicPr>
            <a:picLocks noChangeAspect="1"/>
          </p:cNvPicPr>
          <p:nvPr/>
        </p:nvPicPr>
        <p:blipFill>
          <a:blip r:embed="rId4"/>
          <a:stretch>
            <a:fillRect/>
          </a:stretch>
        </p:blipFill>
        <p:spPr>
          <a:xfrm>
            <a:off x="2604653" y="4846284"/>
            <a:ext cx="3577749" cy="1708109"/>
          </a:xfrm>
          <a:prstGeom prst="rect">
            <a:avLst/>
          </a:prstGeom>
        </p:spPr>
      </p:pic>
      <p:pic>
        <p:nvPicPr>
          <p:cNvPr id="7" name="Picture 6">
            <a:extLst>
              <a:ext uri="{FF2B5EF4-FFF2-40B4-BE49-F238E27FC236}">
                <a16:creationId xmlns:a16="http://schemas.microsoft.com/office/drawing/2014/main" id="{F90E2AD3-CB80-40D0-A74F-5070AC710830}"/>
              </a:ext>
            </a:extLst>
          </p:cNvPr>
          <p:cNvPicPr>
            <a:picLocks noChangeAspect="1"/>
          </p:cNvPicPr>
          <p:nvPr/>
        </p:nvPicPr>
        <p:blipFill>
          <a:blip r:embed="rId5"/>
          <a:stretch>
            <a:fillRect/>
          </a:stretch>
        </p:blipFill>
        <p:spPr>
          <a:xfrm>
            <a:off x="5228386" y="2569117"/>
            <a:ext cx="3473332" cy="2241553"/>
          </a:xfrm>
          <a:prstGeom prst="rect">
            <a:avLst/>
          </a:prstGeom>
        </p:spPr>
      </p:pic>
      <p:pic>
        <p:nvPicPr>
          <p:cNvPr id="8" name="Picture 7">
            <a:extLst>
              <a:ext uri="{FF2B5EF4-FFF2-40B4-BE49-F238E27FC236}">
                <a16:creationId xmlns:a16="http://schemas.microsoft.com/office/drawing/2014/main" id="{673F3945-C99E-4A95-9E27-B2D44288E4C5}"/>
              </a:ext>
            </a:extLst>
          </p:cNvPr>
          <p:cNvPicPr>
            <a:picLocks noChangeAspect="1"/>
          </p:cNvPicPr>
          <p:nvPr/>
        </p:nvPicPr>
        <p:blipFill rotWithShape="1">
          <a:blip r:embed="rId6"/>
          <a:srcRect r="68495"/>
          <a:stretch/>
        </p:blipFill>
        <p:spPr>
          <a:xfrm>
            <a:off x="6361212" y="4883047"/>
            <a:ext cx="1757552" cy="1734187"/>
          </a:xfrm>
          <a:prstGeom prst="rect">
            <a:avLst/>
          </a:prstGeom>
        </p:spPr>
      </p:pic>
    </p:spTree>
    <p:extLst>
      <p:ext uri="{BB962C8B-B14F-4D97-AF65-F5344CB8AC3E}">
        <p14:creationId xmlns:p14="http://schemas.microsoft.com/office/powerpoint/2010/main" val="2277131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4003964" y="316651"/>
            <a:ext cx="4560014" cy="4801314"/>
          </a:xfrm>
          <a:prstGeom prst="rect">
            <a:avLst/>
          </a:prstGeom>
          <a:noFill/>
        </p:spPr>
        <p:txBody>
          <a:bodyPr wrap="square" rtlCol="0">
            <a:spAutoFit/>
          </a:bodyPr>
          <a:lstStyle/>
          <a:p>
            <a:pPr algn="ctr"/>
            <a:r>
              <a:rPr lang="en-US" sz="4800" dirty="0">
                <a:latin typeface="Footlight MT Light" panose="0204060206030A020304" pitchFamily="18" charset="0"/>
              </a:rPr>
              <a:t>We can do itiqaf. That means we stay by ourselves and spend our time praising Allah.</a:t>
            </a:r>
          </a:p>
          <a:p>
            <a:endParaRPr lang="en-US" dirty="0"/>
          </a:p>
        </p:txBody>
      </p:sp>
      <p:pic>
        <p:nvPicPr>
          <p:cNvPr id="5" name="Picture 4">
            <a:extLst>
              <a:ext uri="{FF2B5EF4-FFF2-40B4-BE49-F238E27FC236}">
                <a16:creationId xmlns:a16="http://schemas.microsoft.com/office/drawing/2014/main" id="{72FC4A08-7D08-4F00-9E17-7B20E125C9C5}"/>
              </a:ext>
            </a:extLst>
          </p:cNvPr>
          <p:cNvPicPr>
            <a:picLocks noChangeAspect="1"/>
          </p:cNvPicPr>
          <p:nvPr/>
        </p:nvPicPr>
        <p:blipFill>
          <a:blip r:embed="rId2"/>
          <a:stretch>
            <a:fillRect/>
          </a:stretch>
        </p:blipFill>
        <p:spPr>
          <a:xfrm>
            <a:off x="0" y="0"/>
            <a:ext cx="3244966" cy="4326621"/>
          </a:xfrm>
          <a:prstGeom prst="rect">
            <a:avLst/>
          </a:prstGeom>
        </p:spPr>
      </p:pic>
      <p:pic>
        <p:nvPicPr>
          <p:cNvPr id="3" name="Picture 2">
            <a:extLst>
              <a:ext uri="{FF2B5EF4-FFF2-40B4-BE49-F238E27FC236}">
                <a16:creationId xmlns:a16="http://schemas.microsoft.com/office/drawing/2014/main" id="{631B896F-333B-4242-991E-9F022C4229EF}"/>
              </a:ext>
            </a:extLst>
          </p:cNvPr>
          <p:cNvPicPr>
            <a:picLocks noChangeAspect="1"/>
          </p:cNvPicPr>
          <p:nvPr/>
        </p:nvPicPr>
        <p:blipFill rotWithShape="1">
          <a:blip r:embed="rId3"/>
          <a:srcRect r="30603"/>
          <a:stretch/>
        </p:blipFill>
        <p:spPr>
          <a:xfrm>
            <a:off x="1" y="3740727"/>
            <a:ext cx="3244966" cy="3117273"/>
          </a:xfrm>
          <a:prstGeom prst="rect">
            <a:avLst/>
          </a:prstGeom>
        </p:spPr>
      </p:pic>
    </p:spTree>
    <p:extLst>
      <p:ext uri="{BB962C8B-B14F-4D97-AF65-F5344CB8AC3E}">
        <p14:creationId xmlns:p14="http://schemas.microsoft.com/office/powerpoint/2010/main" val="1277955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5692349" y="2326113"/>
            <a:ext cx="2980597" cy="1846659"/>
          </a:xfrm>
          <a:prstGeom prst="rect">
            <a:avLst/>
          </a:prstGeom>
          <a:noFill/>
        </p:spPr>
        <p:txBody>
          <a:bodyPr wrap="square" rtlCol="0">
            <a:spAutoFit/>
          </a:bodyPr>
          <a:lstStyle/>
          <a:p>
            <a:pPr algn="ctr"/>
            <a:r>
              <a:rPr lang="en-US" sz="4800" dirty="0">
                <a:latin typeface="Footlight MT Light" panose="0204060206030A020304" pitchFamily="18" charset="0"/>
              </a:rPr>
              <a:t>We can do tarawih.</a:t>
            </a:r>
          </a:p>
          <a:p>
            <a:endParaRPr lang="en-US" dirty="0"/>
          </a:p>
        </p:txBody>
      </p:sp>
      <p:pic>
        <p:nvPicPr>
          <p:cNvPr id="10" name="Picture 9">
            <a:extLst>
              <a:ext uri="{FF2B5EF4-FFF2-40B4-BE49-F238E27FC236}">
                <a16:creationId xmlns:a16="http://schemas.microsoft.com/office/drawing/2014/main" id="{3FAE7341-44F1-45FC-9226-86120CA76F22}"/>
              </a:ext>
            </a:extLst>
          </p:cNvPr>
          <p:cNvPicPr>
            <a:picLocks noChangeAspect="1"/>
          </p:cNvPicPr>
          <p:nvPr/>
        </p:nvPicPr>
        <p:blipFill>
          <a:blip r:embed="rId2"/>
          <a:stretch>
            <a:fillRect/>
          </a:stretch>
        </p:blipFill>
        <p:spPr>
          <a:xfrm>
            <a:off x="0" y="4024962"/>
            <a:ext cx="5288465" cy="2815936"/>
          </a:xfrm>
          <a:prstGeom prst="rect">
            <a:avLst/>
          </a:prstGeom>
        </p:spPr>
      </p:pic>
      <p:pic>
        <p:nvPicPr>
          <p:cNvPr id="12" name="Picture 11">
            <a:extLst>
              <a:ext uri="{FF2B5EF4-FFF2-40B4-BE49-F238E27FC236}">
                <a16:creationId xmlns:a16="http://schemas.microsoft.com/office/drawing/2014/main" id="{80C8EEC5-F40E-422F-BF0E-CC86DCF60F7C}"/>
              </a:ext>
            </a:extLst>
          </p:cNvPr>
          <p:cNvPicPr>
            <a:picLocks noChangeAspect="1"/>
          </p:cNvPicPr>
          <p:nvPr/>
        </p:nvPicPr>
        <p:blipFill>
          <a:blip r:embed="rId3"/>
          <a:stretch>
            <a:fillRect/>
          </a:stretch>
        </p:blipFill>
        <p:spPr>
          <a:xfrm>
            <a:off x="81257" y="450057"/>
            <a:ext cx="5207208" cy="2916036"/>
          </a:xfrm>
          <a:prstGeom prst="rect">
            <a:avLst/>
          </a:prstGeom>
        </p:spPr>
      </p:pic>
    </p:spTree>
    <p:extLst>
      <p:ext uri="{BB962C8B-B14F-4D97-AF65-F5344CB8AC3E}">
        <p14:creationId xmlns:p14="http://schemas.microsoft.com/office/powerpoint/2010/main" val="1704146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1156853" y="290945"/>
            <a:ext cx="6830291" cy="2031325"/>
          </a:xfrm>
          <a:prstGeom prst="rect">
            <a:avLst/>
          </a:prstGeom>
          <a:noFill/>
        </p:spPr>
        <p:txBody>
          <a:bodyPr wrap="square" rtlCol="0">
            <a:spAutoFit/>
          </a:bodyPr>
          <a:lstStyle/>
          <a:p>
            <a:pPr algn="ctr"/>
            <a:r>
              <a:rPr lang="en-US" sz="5400" dirty="0">
                <a:latin typeface="Footlight MT Light" panose="0204060206030A020304" pitchFamily="18" charset="0"/>
              </a:rPr>
              <a:t>We can do extra salah.</a:t>
            </a:r>
          </a:p>
          <a:p>
            <a:pPr algn="ctr"/>
            <a:endParaRPr lang="en-US" sz="5400" dirty="0">
              <a:latin typeface="Footlight MT Light" panose="0204060206030A020304" pitchFamily="18" charset="0"/>
            </a:endParaRPr>
          </a:p>
          <a:p>
            <a:endParaRPr lang="en-US" dirty="0"/>
          </a:p>
        </p:txBody>
      </p:sp>
      <p:pic>
        <p:nvPicPr>
          <p:cNvPr id="9" name="Picture 8">
            <a:extLst>
              <a:ext uri="{FF2B5EF4-FFF2-40B4-BE49-F238E27FC236}">
                <a16:creationId xmlns:a16="http://schemas.microsoft.com/office/drawing/2014/main" id="{BCD2BDD0-8DFD-4552-94EB-306028FBE0C0}"/>
              </a:ext>
            </a:extLst>
          </p:cNvPr>
          <p:cNvPicPr>
            <a:picLocks noChangeAspect="1"/>
          </p:cNvPicPr>
          <p:nvPr/>
        </p:nvPicPr>
        <p:blipFill>
          <a:blip r:embed="rId2"/>
          <a:stretch>
            <a:fillRect/>
          </a:stretch>
        </p:blipFill>
        <p:spPr>
          <a:xfrm>
            <a:off x="1156854" y="1555989"/>
            <a:ext cx="6830291" cy="5122719"/>
          </a:xfrm>
          <a:prstGeom prst="rect">
            <a:avLst/>
          </a:prstGeom>
        </p:spPr>
      </p:pic>
    </p:spTree>
    <p:extLst>
      <p:ext uri="{BB962C8B-B14F-4D97-AF65-F5344CB8AC3E}">
        <p14:creationId xmlns:p14="http://schemas.microsoft.com/office/powerpoint/2010/main" val="3063829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845127" y="258208"/>
            <a:ext cx="6830291" cy="2215991"/>
          </a:xfrm>
          <a:prstGeom prst="rect">
            <a:avLst/>
          </a:prstGeom>
          <a:noFill/>
        </p:spPr>
        <p:txBody>
          <a:bodyPr wrap="square" rtlCol="0">
            <a:spAutoFit/>
          </a:bodyPr>
          <a:lstStyle/>
          <a:p>
            <a:pPr algn="ctr"/>
            <a:r>
              <a:rPr lang="en-US" sz="6000" dirty="0">
                <a:latin typeface="Footlight MT Light" panose="0204060206030A020304" pitchFamily="18" charset="0"/>
              </a:rPr>
              <a:t>We can help people around us.</a:t>
            </a:r>
          </a:p>
          <a:p>
            <a:endParaRPr lang="en-US" dirty="0"/>
          </a:p>
        </p:txBody>
      </p:sp>
      <p:pic>
        <p:nvPicPr>
          <p:cNvPr id="3" name="Picture 2">
            <a:extLst>
              <a:ext uri="{FF2B5EF4-FFF2-40B4-BE49-F238E27FC236}">
                <a16:creationId xmlns:a16="http://schemas.microsoft.com/office/drawing/2014/main" id="{0EAE9E5A-7C79-4511-A3AB-CFF661DFCC42}"/>
              </a:ext>
            </a:extLst>
          </p:cNvPr>
          <p:cNvPicPr>
            <a:picLocks noChangeAspect="1"/>
          </p:cNvPicPr>
          <p:nvPr/>
        </p:nvPicPr>
        <p:blipFill>
          <a:blip r:embed="rId2"/>
          <a:stretch>
            <a:fillRect/>
          </a:stretch>
        </p:blipFill>
        <p:spPr>
          <a:xfrm>
            <a:off x="1767320" y="2474199"/>
            <a:ext cx="5409334" cy="3843474"/>
          </a:xfrm>
          <a:prstGeom prst="rect">
            <a:avLst/>
          </a:prstGeom>
        </p:spPr>
      </p:pic>
    </p:spTree>
    <p:extLst>
      <p:ext uri="{BB962C8B-B14F-4D97-AF65-F5344CB8AC3E}">
        <p14:creationId xmlns:p14="http://schemas.microsoft.com/office/powerpoint/2010/main" val="115452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4D39B-F91D-474C-9C22-7A41580E6647}"/>
              </a:ext>
            </a:extLst>
          </p:cNvPr>
          <p:cNvPicPr>
            <a:picLocks noChangeAspect="1"/>
          </p:cNvPicPr>
          <p:nvPr/>
        </p:nvPicPr>
        <p:blipFill>
          <a:blip r:embed="rId2"/>
          <a:stretch>
            <a:fillRect/>
          </a:stretch>
        </p:blipFill>
        <p:spPr>
          <a:xfrm>
            <a:off x="-1" y="-1"/>
            <a:ext cx="9164783" cy="6858001"/>
          </a:xfrm>
          <a:prstGeom prst="rect">
            <a:avLst/>
          </a:prstGeom>
        </p:spPr>
      </p:pic>
      <p:sp>
        <p:nvSpPr>
          <p:cNvPr id="5" name="TextBox 4">
            <a:extLst>
              <a:ext uri="{FF2B5EF4-FFF2-40B4-BE49-F238E27FC236}">
                <a16:creationId xmlns:a16="http://schemas.microsoft.com/office/drawing/2014/main" id="{E1AF6437-D51B-4CBF-8540-8CA3D092779B}"/>
              </a:ext>
            </a:extLst>
          </p:cNvPr>
          <p:cNvSpPr txBox="1"/>
          <p:nvPr/>
        </p:nvSpPr>
        <p:spPr>
          <a:xfrm>
            <a:off x="2736272" y="4287744"/>
            <a:ext cx="3671455" cy="2831544"/>
          </a:xfrm>
          <a:prstGeom prst="rect">
            <a:avLst/>
          </a:prstGeom>
          <a:noFill/>
        </p:spPr>
        <p:txBody>
          <a:bodyPr wrap="square" rtlCol="0">
            <a:spAutoFit/>
          </a:bodyPr>
          <a:lstStyle/>
          <a:p>
            <a:pPr algn="ctr"/>
            <a:r>
              <a:rPr lang="en-US" sz="4000" dirty="0">
                <a:latin typeface="Footlight MT Light" panose="0204060206030A020304" pitchFamily="18" charset="0"/>
              </a:rPr>
              <a:t>We can help the poor by giving charity.</a:t>
            </a:r>
          </a:p>
          <a:p>
            <a:pPr algn="ctr"/>
            <a:endParaRPr lang="en-US" sz="4000" dirty="0">
              <a:latin typeface="Footlight MT Light" panose="0204060206030A020304" pitchFamily="18" charset="0"/>
            </a:endParaRPr>
          </a:p>
          <a:p>
            <a:endParaRPr lang="en-US" dirty="0"/>
          </a:p>
        </p:txBody>
      </p:sp>
    </p:spTree>
    <p:extLst>
      <p:ext uri="{BB962C8B-B14F-4D97-AF65-F5344CB8AC3E}">
        <p14:creationId xmlns:p14="http://schemas.microsoft.com/office/powerpoint/2010/main" val="1187244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D9C1B-86F7-4283-A46A-5070F1A788D4}"/>
              </a:ext>
            </a:extLst>
          </p:cNvPr>
          <p:cNvPicPr>
            <a:picLocks noChangeAspect="1"/>
          </p:cNvPicPr>
          <p:nvPr/>
        </p:nvPicPr>
        <p:blipFill rotWithShape="1">
          <a:blip r:embed="rId2"/>
          <a:srcRect r="8052"/>
          <a:stretch/>
        </p:blipFill>
        <p:spPr>
          <a:xfrm>
            <a:off x="277093" y="3036057"/>
            <a:ext cx="2573700" cy="2223655"/>
          </a:xfrm>
          <a:prstGeom prst="rect">
            <a:avLst/>
          </a:prstGeom>
        </p:spPr>
      </p:pic>
      <p:pic>
        <p:nvPicPr>
          <p:cNvPr id="9" name="Picture 8">
            <a:extLst>
              <a:ext uri="{FF2B5EF4-FFF2-40B4-BE49-F238E27FC236}">
                <a16:creationId xmlns:a16="http://schemas.microsoft.com/office/drawing/2014/main" id="{9BE8E30F-F08B-4570-B34E-7CD9F1F4EA95}"/>
              </a:ext>
            </a:extLst>
          </p:cNvPr>
          <p:cNvPicPr>
            <a:picLocks noChangeAspect="1"/>
          </p:cNvPicPr>
          <p:nvPr/>
        </p:nvPicPr>
        <p:blipFill rotWithShape="1">
          <a:blip r:embed="rId3"/>
          <a:srcRect r="2576"/>
          <a:stretch/>
        </p:blipFill>
        <p:spPr>
          <a:xfrm>
            <a:off x="3303315" y="574963"/>
            <a:ext cx="5762625" cy="5915025"/>
          </a:xfrm>
          <a:prstGeom prst="rect">
            <a:avLst/>
          </a:prstGeom>
        </p:spPr>
      </p:pic>
      <p:sp>
        <p:nvSpPr>
          <p:cNvPr id="11" name="TextBox 10">
            <a:extLst>
              <a:ext uri="{FF2B5EF4-FFF2-40B4-BE49-F238E27FC236}">
                <a16:creationId xmlns:a16="http://schemas.microsoft.com/office/drawing/2014/main" id="{C246C89F-76EF-4E7D-AB3A-7D50663A8A57}"/>
              </a:ext>
            </a:extLst>
          </p:cNvPr>
          <p:cNvSpPr txBox="1"/>
          <p:nvPr/>
        </p:nvSpPr>
        <p:spPr>
          <a:xfrm>
            <a:off x="729616" y="990600"/>
            <a:ext cx="2573699" cy="1200329"/>
          </a:xfrm>
          <a:prstGeom prst="rect">
            <a:avLst/>
          </a:prstGeom>
          <a:noFill/>
        </p:spPr>
        <p:txBody>
          <a:bodyPr wrap="square" rtlCol="0">
            <a:spAutoFit/>
          </a:bodyPr>
          <a:lstStyle/>
          <a:p>
            <a:r>
              <a:rPr lang="en-US" sz="7200" dirty="0">
                <a:latin typeface="Jangkids" pitchFamily="50" charset="0"/>
              </a:rPr>
              <a:t>We can</a:t>
            </a:r>
          </a:p>
        </p:txBody>
      </p:sp>
    </p:spTree>
    <p:extLst>
      <p:ext uri="{BB962C8B-B14F-4D97-AF65-F5344CB8AC3E}">
        <p14:creationId xmlns:p14="http://schemas.microsoft.com/office/powerpoint/2010/main" val="1200134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52AF-FBE0-4DB0-AD7E-9BE1E79D04AC}"/>
              </a:ext>
            </a:extLst>
          </p:cNvPr>
          <p:cNvSpPr txBox="1"/>
          <p:nvPr/>
        </p:nvSpPr>
        <p:spPr>
          <a:xfrm>
            <a:off x="358101" y="3339493"/>
            <a:ext cx="8518233" cy="2369880"/>
          </a:xfrm>
          <a:prstGeom prst="rect">
            <a:avLst/>
          </a:prstGeom>
          <a:noFill/>
        </p:spPr>
        <p:txBody>
          <a:bodyPr wrap="square" rtlCol="0">
            <a:spAutoFit/>
          </a:bodyPr>
          <a:lstStyle/>
          <a:p>
            <a:pPr algn="ctr"/>
            <a:r>
              <a:rPr lang="en-US" sz="6600" dirty="0">
                <a:latin typeface="Footlight MT Light" panose="0204060206030A020304" pitchFamily="18" charset="0"/>
              </a:rPr>
              <a:t>We can say this dua</a:t>
            </a:r>
          </a:p>
          <a:p>
            <a:pPr algn="ctr"/>
            <a:r>
              <a:rPr lang="en-US" sz="3200" dirty="0">
                <a:latin typeface="Footlight MT Light" panose="0204060206030A020304" pitchFamily="18" charset="0"/>
              </a:rPr>
              <a:t>Allahumma inaka afuwwun tuhibbul afwa fa fu annee.</a:t>
            </a:r>
            <a:endParaRPr lang="en-US" sz="4000" dirty="0">
              <a:latin typeface="Footlight MT Light" panose="0204060206030A020304" pitchFamily="18" charset="0"/>
            </a:endParaRPr>
          </a:p>
          <a:p>
            <a:endParaRPr lang="en-US" dirty="0"/>
          </a:p>
        </p:txBody>
      </p:sp>
      <p:pic>
        <p:nvPicPr>
          <p:cNvPr id="9" name="Picture 8">
            <a:extLst>
              <a:ext uri="{FF2B5EF4-FFF2-40B4-BE49-F238E27FC236}">
                <a16:creationId xmlns:a16="http://schemas.microsoft.com/office/drawing/2014/main" id="{CF4C028C-A0ED-4EDF-8054-6A3FB734DBF4}"/>
              </a:ext>
            </a:extLst>
          </p:cNvPr>
          <p:cNvPicPr>
            <a:picLocks noChangeAspect="1"/>
          </p:cNvPicPr>
          <p:nvPr/>
        </p:nvPicPr>
        <p:blipFill>
          <a:blip r:embed="rId2"/>
          <a:stretch>
            <a:fillRect/>
          </a:stretch>
        </p:blipFill>
        <p:spPr>
          <a:xfrm>
            <a:off x="358101" y="642937"/>
            <a:ext cx="8427798" cy="2369880"/>
          </a:xfrm>
          <a:prstGeom prst="rect">
            <a:avLst/>
          </a:prstGeom>
        </p:spPr>
      </p:pic>
    </p:spTree>
    <p:extLst>
      <p:ext uri="{BB962C8B-B14F-4D97-AF65-F5344CB8AC3E}">
        <p14:creationId xmlns:p14="http://schemas.microsoft.com/office/powerpoint/2010/main" val="1364627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B40C8B-8D80-4F7E-BDE7-A4267C070372}"/>
              </a:ext>
            </a:extLst>
          </p:cNvPr>
          <p:cNvPicPr>
            <a:picLocks noChangeAspect="1"/>
          </p:cNvPicPr>
          <p:nvPr/>
        </p:nvPicPr>
        <p:blipFill>
          <a:blip r:embed="rId2"/>
          <a:stretch>
            <a:fillRect/>
          </a:stretch>
        </p:blipFill>
        <p:spPr>
          <a:xfrm>
            <a:off x="0" y="0"/>
            <a:ext cx="9124950" cy="6800850"/>
          </a:xfrm>
          <a:prstGeom prst="rect">
            <a:avLst/>
          </a:prstGeom>
        </p:spPr>
      </p:pic>
      <p:sp>
        <p:nvSpPr>
          <p:cNvPr id="5" name="TextBox 4">
            <a:extLst>
              <a:ext uri="{FF2B5EF4-FFF2-40B4-BE49-F238E27FC236}">
                <a16:creationId xmlns:a16="http://schemas.microsoft.com/office/drawing/2014/main" id="{0C8F6C96-6481-43D2-8250-13FADC8AB534}"/>
              </a:ext>
            </a:extLst>
          </p:cNvPr>
          <p:cNvSpPr txBox="1"/>
          <p:nvPr/>
        </p:nvSpPr>
        <p:spPr>
          <a:xfrm>
            <a:off x="796528" y="487025"/>
            <a:ext cx="7531893" cy="6370975"/>
          </a:xfrm>
          <a:prstGeom prst="rect">
            <a:avLst/>
          </a:prstGeom>
          <a:noFill/>
        </p:spPr>
        <p:txBody>
          <a:bodyPr wrap="square" rtlCol="0">
            <a:spAutoFit/>
          </a:bodyPr>
          <a:lstStyle/>
          <a:p>
            <a:pPr algn="ctr"/>
            <a:r>
              <a:rPr lang="en-US" sz="3600" b="1" dirty="0">
                <a:solidFill>
                  <a:schemeClr val="bg1"/>
                </a:solidFill>
                <a:latin typeface="Footlight MT Light" panose="0204060206030A020304" pitchFamily="18" charset="0"/>
              </a:rPr>
              <a:t>InshAllah, you find Laylat-al-Qadr. It is God’s greatest gift to us all! InshAllah the first night begins on </a:t>
            </a:r>
          </a:p>
          <a:p>
            <a:pPr algn="ctr"/>
            <a:r>
              <a:rPr lang="en-US" sz="3600" b="1" dirty="0">
                <a:solidFill>
                  <a:schemeClr val="bg1"/>
                </a:solidFill>
                <a:latin typeface="Footlight MT Light" panose="0204060206030A020304" pitchFamily="18" charset="0"/>
              </a:rPr>
              <a:t>……. 12:00 Midnight!</a:t>
            </a:r>
            <a:endParaRPr lang="en-US" sz="4400" b="1" dirty="0">
              <a:solidFill>
                <a:schemeClr val="bg1"/>
              </a:solidFill>
              <a:latin typeface="Footlight MT Light" panose="0204060206030A020304" pitchFamily="18" charset="0"/>
            </a:endParaRPr>
          </a:p>
          <a:p>
            <a:pPr algn="ctr"/>
            <a:endParaRPr lang="en-US" sz="4800" b="1" dirty="0">
              <a:solidFill>
                <a:schemeClr val="bg1"/>
              </a:solidFill>
              <a:latin typeface="Footlight MT Light" panose="0204060206030A020304" pitchFamily="18" charset="0"/>
            </a:endParaRPr>
          </a:p>
          <a:p>
            <a:pPr algn="ctr"/>
            <a:r>
              <a:rPr lang="en-US" sz="4800" b="1" dirty="0">
                <a:solidFill>
                  <a:schemeClr val="bg1"/>
                </a:solidFill>
                <a:latin typeface="Footlight MT Light" panose="0204060206030A020304" pitchFamily="18" charset="0"/>
              </a:rPr>
              <a:t>Wishing you all a blessed Laylat-al-Qadr!</a:t>
            </a:r>
          </a:p>
          <a:p>
            <a:pPr algn="ctr"/>
            <a:r>
              <a:rPr lang="en-US" sz="7200" b="1" dirty="0">
                <a:solidFill>
                  <a:schemeClr val="bg1"/>
                </a:solidFill>
                <a:latin typeface="Footlight MT Light" panose="0204060206030A020304" pitchFamily="18" charset="0"/>
              </a:rPr>
              <a:t>Salaam!</a:t>
            </a:r>
          </a:p>
          <a:p>
            <a:pPr algn="ctr"/>
            <a:r>
              <a:rPr lang="en-US" sz="4800" b="1" dirty="0">
                <a:solidFill>
                  <a:schemeClr val="bg1"/>
                </a:solidFill>
                <a:latin typeface="Maiandra GD" panose="020E0502030308020204" pitchFamily="34" charset="0"/>
              </a:rPr>
              <a:t> </a:t>
            </a:r>
          </a:p>
        </p:txBody>
      </p:sp>
    </p:spTree>
    <p:extLst>
      <p:ext uri="{BB962C8B-B14F-4D97-AF65-F5344CB8AC3E}">
        <p14:creationId xmlns:p14="http://schemas.microsoft.com/office/powerpoint/2010/main" val="334659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FEF9FA-04CD-415A-9155-9EE1D2BC7CA3}"/>
              </a:ext>
            </a:extLst>
          </p:cNvPr>
          <p:cNvSpPr txBox="1"/>
          <p:nvPr/>
        </p:nvSpPr>
        <p:spPr>
          <a:xfrm>
            <a:off x="774879" y="4331656"/>
            <a:ext cx="7800110" cy="2123658"/>
          </a:xfrm>
          <a:prstGeom prst="rect">
            <a:avLst/>
          </a:prstGeom>
          <a:noFill/>
        </p:spPr>
        <p:txBody>
          <a:bodyPr wrap="square" rtlCol="0">
            <a:spAutoFit/>
          </a:bodyPr>
          <a:lstStyle/>
          <a:p>
            <a:pPr algn="ctr"/>
            <a:r>
              <a:rPr lang="en-US" sz="4400" dirty="0">
                <a:latin typeface="Footlight MT Light" panose="0204060206030A020304" pitchFamily="18" charset="0"/>
              </a:rPr>
              <a:t>Let’s find out</a:t>
            </a:r>
          </a:p>
          <a:p>
            <a:pPr algn="ctr"/>
            <a:r>
              <a:rPr lang="en-US" sz="4400" dirty="0">
                <a:latin typeface="Footlight MT Light" panose="0204060206030A020304" pitchFamily="18" charset="0"/>
              </a:rPr>
              <a:t>What the Qur’an says about Laylat-al-Qadr.</a:t>
            </a:r>
          </a:p>
        </p:txBody>
      </p:sp>
      <p:pic>
        <p:nvPicPr>
          <p:cNvPr id="2" name="Picture 1">
            <a:extLst>
              <a:ext uri="{FF2B5EF4-FFF2-40B4-BE49-F238E27FC236}">
                <a16:creationId xmlns:a16="http://schemas.microsoft.com/office/drawing/2014/main" id="{FDF4BCEB-78F9-4ACD-9B7B-98E9192CC838}"/>
              </a:ext>
            </a:extLst>
          </p:cNvPr>
          <p:cNvPicPr>
            <a:picLocks noChangeAspect="1"/>
          </p:cNvPicPr>
          <p:nvPr/>
        </p:nvPicPr>
        <p:blipFill>
          <a:blip r:embed="rId2"/>
          <a:stretch>
            <a:fillRect/>
          </a:stretch>
        </p:blipFill>
        <p:spPr>
          <a:xfrm>
            <a:off x="1605179" y="209486"/>
            <a:ext cx="6139511" cy="3567988"/>
          </a:xfrm>
          <a:prstGeom prst="rect">
            <a:avLst/>
          </a:prstGeom>
        </p:spPr>
      </p:pic>
    </p:spTree>
    <p:extLst>
      <p:ext uri="{BB962C8B-B14F-4D97-AF65-F5344CB8AC3E}">
        <p14:creationId xmlns:p14="http://schemas.microsoft.com/office/powerpoint/2010/main" val="29704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29542D-0CBE-48C6-AA57-E0F052E9CD4E}"/>
              </a:ext>
            </a:extLst>
          </p:cNvPr>
          <p:cNvSpPr txBox="1"/>
          <p:nvPr/>
        </p:nvSpPr>
        <p:spPr>
          <a:xfrm>
            <a:off x="961703" y="349616"/>
            <a:ext cx="6996546" cy="954107"/>
          </a:xfrm>
          <a:prstGeom prst="rect">
            <a:avLst/>
          </a:prstGeom>
          <a:noFill/>
        </p:spPr>
        <p:txBody>
          <a:bodyPr wrap="square" rtlCol="0">
            <a:spAutoFit/>
          </a:bodyPr>
          <a:lstStyle/>
          <a:p>
            <a:pPr algn="ctr"/>
            <a:r>
              <a:rPr lang="en-US" sz="2800" b="1" dirty="0">
                <a:latin typeface="Footlight MT Light" panose="0204060206030A020304" pitchFamily="18" charset="0"/>
              </a:rPr>
              <a:t>InshAllah, let’s read Surah Al Qadr </a:t>
            </a:r>
          </a:p>
          <a:p>
            <a:pPr algn="ctr"/>
            <a:r>
              <a:rPr lang="en-US" sz="2800" b="1" dirty="0">
                <a:latin typeface="Footlight MT Light" panose="0204060206030A020304" pitchFamily="18" charset="0"/>
              </a:rPr>
              <a:t>Chapter 97</a:t>
            </a:r>
          </a:p>
        </p:txBody>
      </p:sp>
      <p:pic>
        <p:nvPicPr>
          <p:cNvPr id="2" name="Picture 1">
            <a:extLst>
              <a:ext uri="{FF2B5EF4-FFF2-40B4-BE49-F238E27FC236}">
                <a16:creationId xmlns:a16="http://schemas.microsoft.com/office/drawing/2014/main" id="{F2183284-2126-4FED-978B-75A3A4954EB5}"/>
              </a:ext>
            </a:extLst>
          </p:cNvPr>
          <p:cNvPicPr>
            <a:picLocks noChangeAspect="1"/>
          </p:cNvPicPr>
          <p:nvPr/>
        </p:nvPicPr>
        <p:blipFill>
          <a:blip r:embed="rId2"/>
          <a:stretch>
            <a:fillRect/>
          </a:stretch>
        </p:blipFill>
        <p:spPr>
          <a:xfrm>
            <a:off x="332509" y="2012713"/>
            <a:ext cx="8254935" cy="3833905"/>
          </a:xfrm>
          <a:prstGeom prst="rect">
            <a:avLst/>
          </a:prstGeom>
        </p:spPr>
      </p:pic>
    </p:spTree>
    <p:extLst>
      <p:ext uri="{BB962C8B-B14F-4D97-AF65-F5344CB8AC3E}">
        <p14:creationId xmlns:p14="http://schemas.microsoft.com/office/powerpoint/2010/main" val="217961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29542D-0CBE-48C6-AA57-E0F052E9CD4E}"/>
              </a:ext>
            </a:extLst>
          </p:cNvPr>
          <p:cNvSpPr txBox="1"/>
          <p:nvPr/>
        </p:nvSpPr>
        <p:spPr>
          <a:xfrm>
            <a:off x="131618" y="180109"/>
            <a:ext cx="8880764" cy="523220"/>
          </a:xfrm>
          <a:prstGeom prst="rect">
            <a:avLst/>
          </a:prstGeom>
          <a:noFill/>
        </p:spPr>
        <p:txBody>
          <a:bodyPr wrap="square" rtlCol="0">
            <a:spAutoFit/>
          </a:bodyPr>
          <a:lstStyle/>
          <a:p>
            <a:pPr algn="ctr"/>
            <a:r>
              <a:rPr lang="en-US" sz="2800" b="1" dirty="0">
                <a:latin typeface="Footlight MT Light" panose="0204060206030A020304" pitchFamily="18" charset="0"/>
              </a:rPr>
              <a:t>InshAllah, let’s read the English translation</a:t>
            </a:r>
          </a:p>
        </p:txBody>
      </p:sp>
      <p:sp>
        <p:nvSpPr>
          <p:cNvPr id="4" name="TextBox 3">
            <a:extLst>
              <a:ext uri="{FF2B5EF4-FFF2-40B4-BE49-F238E27FC236}">
                <a16:creationId xmlns:a16="http://schemas.microsoft.com/office/drawing/2014/main" id="{49A9928E-7DE9-469F-BFD0-26A2498371AB}"/>
              </a:ext>
            </a:extLst>
          </p:cNvPr>
          <p:cNvSpPr txBox="1"/>
          <p:nvPr/>
        </p:nvSpPr>
        <p:spPr>
          <a:xfrm>
            <a:off x="484909" y="958309"/>
            <a:ext cx="8492836" cy="4124206"/>
          </a:xfrm>
          <a:prstGeom prst="rect">
            <a:avLst/>
          </a:prstGeom>
          <a:noFill/>
        </p:spPr>
        <p:txBody>
          <a:bodyPr wrap="square" rtlCol="0">
            <a:spAutoFit/>
          </a:bodyPr>
          <a:lstStyle/>
          <a:p>
            <a:pPr algn="ctr"/>
            <a:r>
              <a:rPr lang="en-US" sz="2800" b="1" dirty="0">
                <a:latin typeface="Footlight MT Light" panose="0204060206030A020304" pitchFamily="18" charset="0"/>
              </a:rPr>
              <a:t>In the Name of God Most Gracious Most Merciful</a:t>
            </a:r>
          </a:p>
          <a:p>
            <a:pPr marL="342900" indent="-342900">
              <a:lnSpc>
                <a:spcPct val="150000"/>
              </a:lnSpc>
              <a:buAutoNum type="arabicPeriod"/>
            </a:pPr>
            <a:r>
              <a:rPr lang="en-US" sz="2400" dirty="0">
                <a:latin typeface="Footlight MT Light" panose="0204060206030A020304" pitchFamily="18" charset="0"/>
              </a:rPr>
              <a:t>Indeed We revealed it (the Qur’an) in the Night of Power.</a:t>
            </a:r>
          </a:p>
          <a:p>
            <a:pPr marL="342900" indent="-342900">
              <a:lnSpc>
                <a:spcPct val="150000"/>
              </a:lnSpc>
              <a:buAutoNum type="arabicPeriod"/>
            </a:pPr>
            <a:r>
              <a:rPr lang="en-US" sz="2400" dirty="0">
                <a:latin typeface="Footlight MT Light" panose="0204060206030A020304" pitchFamily="18" charset="0"/>
              </a:rPr>
              <a:t>And what can make you know what the Night of Power is?</a:t>
            </a:r>
          </a:p>
          <a:p>
            <a:pPr marL="342900" indent="-342900">
              <a:lnSpc>
                <a:spcPct val="150000"/>
              </a:lnSpc>
              <a:buAutoNum type="arabicPeriod"/>
            </a:pPr>
            <a:r>
              <a:rPr lang="en-US" sz="2400" dirty="0">
                <a:latin typeface="Footlight MT Light" panose="0204060206030A020304" pitchFamily="18" charset="0"/>
              </a:rPr>
              <a:t>The Night of Power is better than a thousand months.</a:t>
            </a:r>
          </a:p>
          <a:p>
            <a:pPr marL="342900" indent="-342900">
              <a:lnSpc>
                <a:spcPct val="150000"/>
              </a:lnSpc>
              <a:buAutoNum type="arabicPeriod"/>
            </a:pPr>
            <a:r>
              <a:rPr lang="en-US" sz="2400" dirty="0">
                <a:latin typeface="Footlight MT Light" panose="0204060206030A020304" pitchFamily="18" charset="0"/>
              </a:rPr>
              <a:t>The angels and the Spirit descend therein by permission of their Lord for every matter.</a:t>
            </a:r>
          </a:p>
          <a:p>
            <a:pPr marL="342900" indent="-342900">
              <a:lnSpc>
                <a:spcPct val="150000"/>
              </a:lnSpc>
              <a:buAutoNum type="arabicPeriod"/>
            </a:pPr>
            <a:r>
              <a:rPr lang="en-US" sz="2400" dirty="0">
                <a:latin typeface="Footlight MT Light" panose="0204060206030A020304" pitchFamily="18" charset="0"/>
              </a:rPr>
              <a:t>Peace until the coming of dawn.</a:t>
            </a:r>
          </a:p>
          <a:p>
            <a:pPr marL="342900" indent="-342900">
              <a:buAutoNum type="arabicPeriod"/>
            </a:pPr>
            <a:endParaRPr lang="en-US" dirty="0">
              <a:latin typeface="Maiandra GD" panose="020E0502030308020204" pitchFamily="34" charset="0"/>
            </a:endParaRPr>
          </a:p>
        </p:txBody>
      </p:sp>
      <p:sp>
        <p:nvSpPr>
          <p:cNvPr id="3" name="Star: 5 Points 2">
            <a:extLst>
              <a:ext uri="{FF2B5EF4-FFF2-40B4-BE49-F238E27FC236}">
                <a16:creationId xmlns:a16="http://schemas.microsoft.com/office/drawing/2014/main" id="{7B43C6DB-E01F-4C65-AD8A-694381DDFF94}"/>
              </a:ext>
            </a:extLst>
          </p:cNvPr>
          <p:cNvSpPr/>
          <p:nvPr/>
        </p:nvSpPr>
        <p:spPr>
          <a:xfrm>
            <a:off x="166255" y="4921858"/>
            <a:ext cx="983673" cy="831273"/>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EF93246-2976-444A-A340-724D5E27FB71}"/>
              </a:ext>
            </a:extLst>
          </p:cNvPr>
          <p:cNvSpPr/>
          <p:nvPr/>
        </p:nvSpPr>
        <p:spPr>
          <a:xfrm>
            <a:off x="3224645" y="5995380"/>
            <a:ext cx="623455" cy="59703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D9AC64E-9779-4A04-A57A-AA58DDF886DA}"/>
              </a:ext>
            </a:extLst>
          </p:cNvPr>
          <p:cNvSpPr/>
          <p:nvPr/>
        </p:nvSpPr>
        <p:spPr>
          <a:xfrm>
            <a:off x="876300" y="5945837"/>
            <a:ext cx="547255" cy="484909"/>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13C0E906-378F-484D-8A20-CC553141BE04}"/>
              </a:ext>
            </a:extLst>
          </p:cNvPr>
          <p:cNvSpPr/>
          <p:nvPr/>
        </p:nvSpPr>
        <p:spPr>
          <a:xfrm>
            <a:off x="1842655" y="5846618"/>
            <a:ext cx="841662" cy="69272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34D947A7-745A-4106-8530-2398C512A721}"/>
              </a:ext>
            </a:extLst>
          </p:cNvPr>
          <p:cNvSpPr/>
          <p:nvPr/>
        </p:nvSpPr>
        <p:spPr>
          <a:xfrm>
            <a:off x="4388428" y="5696861"/>
            <a:ext cx="623455" cy="59703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9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C0BF9-9E1B-462D-8A03-EA8B8D619F55}"/>
              </a:ext>
            </a:extLst>
          </p:cNvPr>
          <p:cNvPicPr>
            <a:picLocks noChangeAspect="1"/>
          </p:cNvPicPr>
          <p:nvPr/>
        </p:nvPicPr>
        <p:blipFill>
          <a:blip r:embed="rId2"/>
          <a:stretch>
            <a:fillRect/>
          </a:stretch>
        </p:blipFill>
        <p:spPr>
          <a:xfrm>
            <a:off x="19050" y="-78641"/>
            <a:ext cx="9124950" cy="6800850"/>
          </a:xfrm>
          <a:prstGeom prst="rect">
            <a:avLst/>
          </a:prstGeom>
        </p:spPr>
      </p:pic>
      <p:sp>
        <p:nvSpPr>
          <p:cNvPr id="7" name="TextBox 6">
            <a:extLst>
              <a:ext uri="{FF2B5EF4-FFF2-40B4-BE49-F238E27FC236}">
                <a16:creationId xmlns:a16="http://schemas.microsoft.com/office/drawing/2014/main" id="{C3330F16-346A-4D75-8505-3D0252FE0930}"/>
              </a:ext>
            </a:extLst>
          </p:cNvPr>
          <p:cNvSpPr txBox="1"/>
          <p:nvPr/>
        </p:nvSpPr>
        <p:spPr>
          <a:xfrm>
            <a:off x="691429" y="452500"/>
            <a:ext cx="7761142" cy="3046988"/>
          </a:xfrm>
          <a:prstGeom prst="rect">
            <a:avLst/>
          </a:prstGeom>
          <a:noFill/>
        </p:spPr>
        <p:txBody>
          <a:bodyPr wrap="square" rtlCol="0">
            <a:spAutoFit/>
          </a:bodyPr>
          <a:lstStyle/>
          <a:p>
            <a:pPr algn="ctr"/>
            <a:r>
              <a:rPr lang="en-US" sz="4800" dirty="0">
                <a:solidFill>
                  <a:schemeClr val="bg1"/>
                </a:solidFill>
                <a:latin typeface="Footlight MT Light" panose="0204060206030A020304" pitchFamily="18" charset="0"/>
              </a:rPr>
              <a:t>We are told that the  Qur’an was revealed during Laylat-al-Qadr. In English we call it the Night of Power.</a:t>
            </a:r>
            <a:endParaRPr lang="en-US" sz="3600" b="1" dirty="0">
              <a:latin typeface="Footlight MT Light" panose="0204060206030A020304" pitchFamily="18" charset="0"/>
            </a:endParaRPr>
          </a:p>
        </p:txBody>
      </p:sp>
      <p:sp>
        <p:nvSpPr>
          <p:cNvPr id="2" name="TextBox 1">
            <a:extLst>
              <a:ext uri="{FF2B5EF4-FFF2-40B4-BE49-F238E27FC236}">
                <a16:creationId xmlns:a16="http://schemas.microsoft.com/office/drawing/2014/main" id="{32AE7ADB-08AB-4348-95FA-E5673E53B6A6}"/>
              </a:ext>
            </a:extLst>
          </p:cNvPr>
          <p:cNvSpPr txBox="1"/>
          <p:nvPr/>
        </p:nvSpPr>
        <p:spPr>
          <a:xfrm>
            <a:off x="515215" y="4466508"/>
            <a:ext cx="8132619" cy="1938992"/>
          </a:xfrm>
          <a:prstGeom prst="rect">
            <a:avLst/>
          </a:prstGeom>
          <a:noFill/>
        </p:spPr>
        <p:txBody>
          <a:bodyPr wrap="square" rtlCol="0">
            <a:spAutoFit/>
          </a:bodyPr>
          <a:lstStyle/>
          <a:p>
            <a:pPr algn="ctr"/>
            <a:r>
              <a:rPr lang="en-US" sz="2400" b="1" dirty="0">
                <a:solidFill>
                  <a:schemeClr val="bg1"/>
                </a:solidFill>
                <a:latin typeface="Footlight MT Light" panose="0204060206030A020304" pitchFamily="18" charset="0"/>
              </a:rPr>
              <a:t>The Qur’an was revealed over a period of 23 years. Can you remember the name of the angel who brought the first verses of the Qur’an to Prophet Muhammad, peace be upon him, when he was on the Mountain of Light </a:t>
            </a:r>
          </a:p>
          <a:p>
            <a:pPr algn="ctr"/>
            <a:r>
              <a:rPr lang="en-US" sz="2400" b="1" dirty="0">
                <a:solidFill>
                  <a:schemeClr val="bg1"/>
                </a:solidFill>
                <a:latin typeface="Footlight MT Light" panose="0204060206030A020304" pitchFamily="18" charset="0"/>
              </a:rPr>
              <a:t>(Jabal Al Noor)? </a:t>
            </a:r>
          </a:p>
        </p:txBody>
      </p:sp>
    </p:spTree>
    <p:extLst>
      <p:ext uri="{BB962C8B-B14F-4D97-AF65-F5344CB8AC3E}">
        <p14:creationId xmlns:p14="http://schemas.microsoft.com/office/powerpoint/2010/main" val="78038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330F16-346A-4D75-8505-3D0252FE0930}"/>
              </a:ext>
            </a:extLst>
          </p:cNvPr>
          <p:cNvSpPr txBox="1"/>
          <p:nvPr/>
        </p:nvSpPr>
        <p:spPr>
          <a:xfrm>
            <a:off x="166251" y="4950594"/>
            <a:ext cx="8811491" cy="1754326"/>
          </a:xfrm>
          <a:prstGeom prst="rect">
            <a:avLst/>
          </a:prstGeom>
          <a:noFill/>
        </p:spPr>
        <p:txBody>
          <a:bodyPr wrap="square" rtlCol="0">
            <a:spAutoFit/>
          </a:bodyPr>
          <a:lstStyle/>
          <a:p>
            <a:pPr algn="ctr"/>
            <a:r>
              <a:rPr lang="en-US" sz="3600" dirty="0">
                <a:latin typeface="Footlight MT Light" panose="0204060206030A020304" pitchFamily="18" charset="0"/>
              </a:rPr>
              <a:t>Angel Gabriel, peace be upon him,  brought the Qur’an’s first verses on </a:t>
            </a:r>
          </a:p>
          <a:p>
            <a:pPr algn="ctr"/>
            <a:r>
              <a:rPr lang="en-US" sz="3600" dirty="0">
                <a:latin typeface="Footlight MT Light" panose="0204060206030A020304" pitchFamily="18" charset="0"/>
              </a:rPr>
              <a:t>Laylat-al-Qadr.</a:t>
            </a:r>
            <a:r>
              <a:rPr lang="en-US" sz="2800" dirty="0">
                <a:latin typeface="Footlight MT Light" panose="0204060206030A020304" pitchFamily="18" charset="0"/>
              </a:rPr>
              <a:t> </a:t>
            </a:r>
            <a:endParaRPr lang="en-US" sz="2400" b="1" dirty="0">
              <a:latin typeface="Footlight MT Light" panose="0204060206030A020304" pitchFamily="18" charset="0"/>
            </a:endParaRPr>
          </a:p>
        </p:txBody>
      </p:sp>
      <p:pic>
        <p:nvPicPr>
          <p:cNvPr id="2" name="Picture 1">
            <a:extLst>
              <a:ext uri="{FF2B5EF4-FFF2-40B4-BE49-F238E27FC236}">
                <a16:creationId xmlns:a16="http://schemas.microsoft.com/office/drawing/2014/main" id="{2ACA1532-F980-4ED6-9C77-C695D2506DBB}"/>
              </a:ext>
            </a:extLst>
          </p:cNvPr>
          <p:cNvPicPr>
            <a:picLocks noChangeAspect="1"/>
          </p:cNvPicPr>
          <p:nvPr/>
        </p:nvPicPr>
        <p:blipFill>
          <a:blip r:embed="rId2"/>
          <a:stretch>
            <a:fillRect/>
          </a:stretch>
        </p:blipFill>
        <p:spPr>
          <a:xfrm>
            <a:off x="0" y="0"/>
            <a:ext cx="6449292" cy="4572447"/>
          </a:xfrm>
          <a:prstGeom prst="rect">
            <a:avLst/>
          </a:prstGeom>
        </p:spPr>
      </p:pic>
      <p:sp>
        <p:nvSpPr>
          <p:cNvPr id="8" name="TextBox 7">
            <a:extLst>
              <a:ext uri="{FF2B5EF4-FFF2-40B4-BE49-F238E27FC236}">
                <a16:creationId xmlns:a16="http://schemas.microsoft.com/office/drawing/2014/main" id="{8DD4A272-2B9A-4A99-9B94-283865892501}"/>
              </a:ext>
            </a:extLst>
          </p:cNvPr>
          <p:cNvSpPr txBox="1"/>
          <p:nvPr/>
        </p:nvSpPr>
        <p:spPr>
          <a:xfrm>
            <a:off x="6601691" y="199246"/>
            <a:ext cx="2126672" cy="3785652"/>
          </a:xfrm>
          <a:prstGeom prst="rect">
            <a:avLst/>
          </a:prstGeom>
          <a:noFill/>
        </p:spPr>
        <p:txBody>
          <a:bodyPr wrap="square" rtlCol="0">
            <a:spAutoFit/>
          </a:bodyPr>
          <a:lstStyle/>
          <a:p>
            <a:pPr algn="ctr"/>
            <a:r>
              <a:rPr lang="en-US" sz="2400" dirty="0">
                <a:latin typeface="Footlight MT Light" panose="0204060206030A020304" pitchFamily="18" charset="0"/>
              </a:rPr>
              <a:t>This is the Mountain of Light or Jabal An Nour. It is in Mecca. Angel Gabriel visited Prophet Muhammad here for the first time.</a:t>
            </a:r>
          </a:p>
        </p:txBody>
      </p:sp>
    </p:spTree>
    <p:extLst>
      <p:ext uri="{BB962C8B-B14F-4D97-AF65-F5344CB8AC3E}">
        <p14:creationId xmlns:p14="http://schemas.microsoft.com/office/powerpoint/2010/main" val="388702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C6411-E6FD-4BA2-BBB0-4D968A1F8E1B}"/>
              </a:ext>
            </a:extLst>
          </p:cNvPr>
          <p:cNvSpPr txBox="1"/>
          <p:nvPr/>
        </p:nvSpPr>
        <p:spPr>
          <a:xfrm>
            <a:off x="5140036" y="1072639"/>
            <a:ext cx="3402588" cy="4401205"/>
          </a:xfrm>
          <a:prstGeom prst="rect">
            <a:avLst/>
          </a:prstGeom>
          <a:noFill/>
        </p:spPr>
        <p:txBody>
          <a:bodyPr wrap="square" rtlCol="0">
            <a:spAutoFit/>
          </a:bodyPr>
          <a:lstStyle/>
          <a:p>
            <a:pPr algn="ctr"/>
            <a:r>
              <a:rPr lang="en-US" sz="4000" dirty="0">
                <a:latin typeface="Footlight MT Light" panose="0204060206030A020304" pitchFamily="18" charset="0"/>
              </a:rPr>
              <a:t>Do you know what the first word was that  Angel Gabriel said to the Prophet, peace be upon him?</a:t>
            </a:r>
          </a:p>
        </p:txBody>
      </p:sp>
      <p:pic>
        <p:nvPicPr>
          <p:cNvPr id="2" name="Picture 1">
            <a:extLst>
              <a:ext uri="{FF2B5EF4-FFF2-40B4-BE49-F238E27FC236}">
                <a16:creationId xmlns:a16="http://schemas.microsoft.com/office/drawing/2014/main" id="{F41D33BC-8049-412A-8845-1392CBB05ECE}"/>
              </a:ext>
            </a:extLst>
          </p:cNvPr>
          <p:cNvPicPr>
            <a:picLocks noChangeAspect="1"/>
          </p:cNvPicPr>
          <p:nvPr/>
        </p:nvPicPr>
        <p:blipFill>
          <a:blip r:embed="rId2"/>
          <a:stretch>
            <a:fillRect/>
          </a:stretch>
        </p:blipFill>
        <p:spPr>
          <a:xfrm>
            <a:off x="318654" y="852054"/>
            <a:ext cx="4535424" cy="5153891"/>
          </a:xfrm>
          <a:prstGeom prst="rect">
            <a:avLst/>
          </a:prstGeom>
        </p:spPr>
      </p:pic>
    </p:spTree>
    <p:extLst>
      <p:ext uri="{BB962C8B-B14F-4D97-AF65-F5344CB8AC3E}">
        <p14:creationId xmlns:p14="http://schemas.microsoft.com/office/powerpoint/2010/main" val="25449923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1695</TotalTime>
  <Words>834</Words>
  <Application>Microsoft Office PowerPoint</Application>
  <PresentationFormat>On-screen Show (4:3)</PresentationFormat>
  <Paragraphs>110</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Fawzia Gilani-Williams</dc:creator>
  <cp:lastModifiedBy>aalichowdhury@googlemail.com</cp:lastModifiedBy>
  <cp:revision>82</cp:revision>
  <dcterms:created xsi:type="dcterms:W3CDTF">2021-04-27T06:05:27Z</dcterms:created>
  <dcterms:modified xsi:type="dcterms:W3CDTF">2021-05-02T23:16:50Z</dcterms:modified>
</cp:coreProperties>
</file>