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2" r:id="rId10"/>
    <p:sldId id="265" r:id="rId11"/>
    <p:sldId id="267" r:id="rId12"/>
    <p:sldId id="266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Helvetica Rounded LT Std Black" panose="020F0804030503020204" pitchFamily="34" charset="0"/>
      <p:bold r:id="rId21"/>
      <p:italic r:id="rId22"/>
      <p:boldItalic r:id="rId23"/>
    </p:embeddedFont>
    <p:embeddedFont>
      <p:font typeface="noorehira" panose="02000500000000020004" pitchFamily="2" charset="-78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3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9"/>
    <p:restoredTop sz="84687"/>
  </p:normalViewPr>
  <p:slideViewPr>
    <p:cSldViewPr snapToGrid="0" snapToObjects="1">
      <p:cViewPr varScale="1">
        <p:scale>
          <a:sx n="110" d="100"/>
          <a:sy n="110" d="100"/>
        </p:scale>
        <p:origin x="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E920A-E336-CA43-AD13-66A11865C7EE}" type="datetimeFigureOut">
              <a:rPr lang="en-US" smtClean="0"/>
              <a:t>12/8/18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7E296-9A77-E24B-9358-457F251E9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2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in some detail about each of these people in relation to Isa (AS)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7E296-9A77-E24B-9358-457F251E9D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3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Name three things you know about Jerusalem</a:t>
            </a:r>
          </a:p>
          <a:p>
            <a:pPr marL="171450" indent="-171450">
              <a:buFontTx/>
              <a:buChar char="-"/>
            </a:pPr>
            <a:r>
              <a:rPr lang="en-US" dirty="0"/>
              <a:t>Masjid al-Aqsa is located here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Mi’raj</a:t>
            </a:r>
            <a:r>
              <a:rPr lang="en-US" dirty="0"/>
              <a:t> happened from here</a:t>
            </a:r>
          </a:p>
          <a:p>
            <a:pPr marL="171450" indent="-171450">
              <a:buFontTx/>
              <a:buChar char="-"/>
            </a:pPr>
            <a:r>
              <a:rPr lang="en-US" dirty="0"/>
              <a:t>Prophet (SAW) led all the prophets in salah here</a:t>
            </a:r>
          </a:p>
          <a:p>
            <a:pPr marL="171450" indent="-171450">
              <a:buFontTx/>
              <a:buChar char="-"/>
            </a:pPr>
            <a:r>
              <a:rPr lang="en-US" dirty="0"/>
              <a:t>Jerusalem is the capital of Palestine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7E296-9A77-E24B-9358-457F251E9D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0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Rounded LT Std Black" panose="020F0804030503020204" pitchFamily="34" charset="0"/>
              </a:rPr>
              <a:t>Which surah is named after ‘Isa’s </a:t>
            </a:r>
            <a:r>
              <a:rPr lang="ar-S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Diwan Thuluth" pitchFamily="2" charset="-78"/>
                <a:cs typeface="Diwan Thuluth" pitchFamily="2" charset="-78"/>
              </a:rPr>
              <a:t>عَلَيْهِ السّلَام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Rounded LT Std Black" panose="020F0804030503020204" pitchFamily="34" charset="0"/>
              </a:rPr>
              <a:t> mother?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Rounded LT Std Black" panose="020F0804030503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Rounded LT Std Black" panose="020F0804030503020204" pitchFamily="34" charset="0"/>
              </a:rPr>
              <a:t>- Surah Maryam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Helvetica Rounded LT Std Black" panose="020F08040305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Rounded LT Std Black" panose="020F0804030503020204" pitchFamily="34" charset="0"/>
              </a:rPr>
              <a:t>How many times is ‘Isa </a:t>
            </a:r>
            <a:r>
              <a:rPr lang="ar-S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Diwan Thuluth" pitchFamily="2" charset="-78"/>
                <a:cs typeface="Diwan Thuluth" pitchFamily="2" charset="-78"/>
              </a:rPr>
              <a:t>عَلَيْهِ السّلَام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Rounded LT Std Black" panose="020F0804030503020204" pitchFamily="34" charset="0"/>
              </a:rPr>
              <a:t> mentioned in the Qur’an?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Rounded LT Std Black" panose="020F0804030503020204" pitchFamily="34" charset="0"/>
              </a:rPr>
              <a:t>- 25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7E296-9A77-E24B-9358-457F251E9D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1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0A9F-4DDE-C542-8A16-5B212BA4D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45D2BB-3E4A-9948-913A-3945E021C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552B8-1A40-AB44-8A8C-8B07C146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D619-1644-7641-9B25-CF625F69F91D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0318D-216A-9C4B-B2E2-FE6BA65A6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1F73D-B07D-8742-9F75-14075E00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6232-2BEF-9F4A-83A4-4A3672FCD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6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AE65A-E381-F14F-8CFE-4BEB15AD8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356090-34B1-834E-A957-FE8356E73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B4D36-C472-3C4E-B36F-E1A866873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D619-1644-7641-9B25-CF625F69F91D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D501F-6FE7-E740-B14B-0D85A71F3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8EAC7-5082-0C45-9A38-572714D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6232-2BEF-9F4A-83A4-4A3672FCD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6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B17553-5B27-6E4E-9C7E-B0EB47B374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C75ADF-CC9A-8540-BF19-E4E430129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6DC8B-81B0-764C-803C-A2ECDA0B4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D619-1644-7641-9B25-CF625F69F91D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216A6-3EA9-3E46-AEFD-F47E4EB3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37E30-1AA6-3B48-8346-5C81D9DFF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6232-2BEF-9F4A-83A4-4A3672FCD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1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F006C-1A43-3A4F-81B0-203C6E3B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50370-5F4B-BD49-8A44-F183578BE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9F2CA-D3A5-E44D-8D65-2949BEF4A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D619-1644-7641-9B25-CF625F69F91D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2BC68-B33C-684A-92FB-9AF970F8B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6B4C8-FD13-BD47-875E-7677375B4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6232-2BEF-9F4A-83A4-4A3672FCD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4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45D32-32C7-4A45-A18F-CF7BDE980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19D07-FFFF-F941-BD01-56CEA6BD2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C1A17-2CB2-8B4D-BF28-18A266139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D619-1644-7641-9B25-CF625F69F91D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1A431-F3F1-ED45-BEE6-DC2000A8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61A99-2DD2-B94A-A7C7-D12ED20F5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6232-2BEF-9F4A-83A4-4A3672FCD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4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E241-025B-EE43-A0B4-F139973B7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CD8FA-445F-2348-9B16-EF34E1FE5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D5C0AE-5841-0145-9774-FE63CBE21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34D94-5D9E-2445-BDF1-C6934E624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D619-1644-7641-9B25-CF625F69F91D}" type="datetimeFigureOut">
              <a:rPr lang="en-US" smtClean="0"/>
              <a:t>12/8/18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2BCCB-1F3B-4641-ADF0-F289850CF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1B9FB-03D5-184E-95C8-16F37F886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6232-2BEF-9F4A-83A4-4A3672FCD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2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1BE2-F8F1-3248-9FDE-01292BBB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FA767-408E-9040-A43A-80224ADF9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B1924-F96D-1F4C-A536-5EE1B4691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7C8FFE-7CE9-E947-B68A-9FD471653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A6BBD-C3AE-364D-B9AE-B74692D6CC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07F672-5385-384F-92A6-B272ED61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D619-1644-7641-9B25-CF625F69F91D}" type="datetimeFigureOut">
              <a:rPr lang="en-US" smtClean="0"/>
              <a:t>12/8/18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D01C82-BD00-B640-8C96-3146030D1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81D14A-CE91-3D46-89C4-99E65DA2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6232-2BEF-9F4A-83A4-4A3672FCD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0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FC41-13DD-F944-847B-A7989F734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5497C-563E-DD46-8F03-1CCE7A576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D619-1644-7641-9B25-CF625F69F91D}" type="datetimeFigureOut">
              <a:rPr lang="en-US" smtClean="0"/>
              <a:t>12/8/18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B8D88-AC7F-834F-8683-951FCF68D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8D76F-84BD-9049-9C10-FC614F8B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6232-2BEF-9F4A-83A4-4A3672FCD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9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BBA141-3E34-A946-A70C-A10ADDB8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D619-1644-7641-9B25-CF625F69F91D}" type="datetimeFigureOut">
              <a:rPr lang="en-US" smtClean="0"/>
              <a:t>12/8/18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958B8C-32D2-E24A-922F-4757652B4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C2A8E-6595-2343-9A84-87F2E1A1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6232-2BEF-9F4A-83A4-4A3672FCD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6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3B127-3ED1-CB48-8D15-888F2FA43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F9998-224A-BB4B-B147-81C45EAC9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FCF8F-8B62-6843-B7D7-B97E060B1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86D72-235A-B34E-9F9B-59A58BBA1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D619-1644-7641-9B25-CF625F69F91D}" type="datetimeFigureOut">
              <a:rPr lang="en-US" smtClean="0"/>
              <a:t>12/8/18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F1480-7906-7E4C-AE98-D0252B244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C4ADA-7A82-4B4F-8EF4-46BCD038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6232-2BEF-9F4A-83A4-4A3672FCD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1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AA8A6-5382-024B-B544-BD0503E41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51935A-EB18-7B47-8534-2E82DCAB1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0FDF9-64E4-2746-BEC5-588E3E3F0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0198E-0DF6-EC4F-A952-4E3AF8321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D619-1644-7641-9B25-CF625F69F91D}" type="datetimeFigureOut">
              <a:rPr lang="en-US" smtClean="0"/>
              <a:t>12/8/18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51AAB-F427-B040-84CD-81C1B5160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25B2EA-EED4-1042-90B5-A437E04F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6232-2BEF-9F4A-83A4-4A3672FCD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7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C2D504-E456-894C-A410-60287106A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0AC34-143A-DC41-AFD9-7E6A4173A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6D325-EF26-A044-B4A0-486CC980C9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FD619-1644-7641-9B25-CF625F69F91D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F245-2B26-9943-B272-92C23A36C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986CA-03F2-CC42-AECC-028AD0FF7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66232-2BEF-9F4A-83A4-4A3672FCDC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C8CEE33-A16B-674C-866B-18E22463A1EF}"/>
              </a:ext>
            </a:extLst>
          </p:cNvPr>
          <p:cNvSpPr txBox="1">
            <a:spLocks/>
          </p:cNvSpPr>
          <p:nvPr userDrawn="1"/>
        </p:nvSpPr>
        <p:spPr>
          <a:xfrm>
            <a:off x="96827" y="5925779"/>
            <a:ext cx="5764042" cy="8244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0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an-</a:t>
            </a:r>
            <a:r>
              <a:rPr lang="en-US" sz="1000" b="1" dirty="0" err="1">
                <a:solidFill>
                  <a:schemeClr val="bg1"/>
                </a:solidFill>
                <a:latin typeface="Helvetica Rounded LT Std Black" panose="020F0804030503020204" pitchFamily="34" charset="0"/>
              </a:rPr>
              <a:t>nasihah.com</a:t>
            </a:r>
            <a:endParaRPr lang="en-US" sz="1000" b="1" dirty="0">
              <a:solidFill>
                <a:schemeClr val="bg1"/>
              </a:solidFill>
              <a:latin typeface="Helvetica Rounded LT Std Black" panose="020F080403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6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F81FCE-19C2-464A-85D0-101B586B7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400"/>
            <a:ext cx="948657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6A65E1-F098-F848-AFBA-B499B73B9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35037"/>
            <a:ext cx="9144000" cy="2387600"/>
          </a:xfrm>
        </p:spPr>
        <p:txBody>
          <a:bodyPr>
            <a:normAutofit/>
          </a:bodyPr>
          <a:lstStyle/>
          <a:p>
            <a:r>
              <a:rPr lang="en-US" sz="1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Rounded LT Std Black" panose="020F0804030503020204" pitchFamily="34" charset="0"/>
              </a:rPr>
              <a:t>‘Isa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51AEE-1D1A-4D46-B6EF-9C6685684E21}"/>
              </a:ext>
            </a:extLst>
          </p:cNvPr>
          <p:cNvSpPr txBox="1"/>
          <p:nvPr/>
        </p:nvSpPr>
        <p:spPr>
          <a:xfrm>
            <a:off x="2836069" y="3109624"/>
            <a:ext cx="3471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ar-SA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Diwan Thuluth" pitchFamily="2" charset="-78"/>
                <a:cs typeface="Diwan Thuluth" pitchFamily="2" charset="-78"/>
              </a:rPr>
              <a:t>عَلَيْهِ السّلَام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  <a:latin typeface="Diwan Thuluth" pitchFamily="2" charset="-78"/>
              <a:cs typeface="Diwan Thuluth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B3D8DC-9B7B-AC47-8A97-A75B270C0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758810" y="4857750"/>
            <a:ext cx="5950590" cy="180402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7645816-E87B-044F-B49F-A24BE63AD804}"/>
              </a:ext>
            </a:extLst>
          </p:cNvPr>
          <p:cNvSpPr txBox="1">
            <a:spLocks/>
          </p:cNvSpPr>
          <p:nvPr/>
        </p:nvSpPr>
        <p:spPr>
          <a:xfrm>
            <a:off x="5853108" y="4829175"/>
            <a:ext cx="2721769" cy="659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Helvetica Rounded LT Std Black" panose="020F0804030503020204" pitchFamily="34" charset="0"/>
              </a:rPr>
              <a:t>Key words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1905897-09B1-1944-9F3F-CA28F3759EA8}"/>
              </a:ext>
            </a:extLst>
          </p:cNvPr>
          <p:cNvSpPr txBox="1">
            <a:spLocks/>
          </p:cNvSpPr>
          <p:nvPr/>
        </p:nvSpPr>
        <p:spPr>
          <a:xfrm>
            <a:off x="5981700" y="5646113"/>
            <a:ext cx="5764042" cy="8244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Prophet    Miracle    Disciples    Imran</a:t>
            </a:r>
          </a:p>
          <a:p>
            <a:pPr algn="l"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    Bani </a:t>
            </a:r>
            <a:r>
              <a:rPr lang="en-US" sz="2000" b="1" dirty="0" err="1">
                <a:solidFill>
                  <a:schemeClr val="bg1"/>
                </a:solidFill>
                <a:latin typeface="Helvetica Rounded LT Std Black" panose="020F0804030503020204" pitchFamily="34" charset="0"/>
              </a:rPr>
              <a:t>Israeel</a:t>
            </a:r>
            <a:r>
              <a:rPr lang="en-US" sz="20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      </a:t>
            </a:r>
            <a:r>
              <a:rPr lang="en-US" sz="2000" b="1" dirty="0" err="1">
                <a:solidFill>
                  <a:schemeClr val="bg1"/>
                </a:solidFill>
                <a:latin typeface="Helvetica Rounded LT Std Black" panose="020F0804030503020204" pitchFamily="34" charset="0"/>
              </a:rPr>
              <a:t>Injeel</a:t>
            </a:r>
            <a:r>
              <a:rPr lang="en-US" sz="20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      Maryam</a:t>
            </a:r>
          </a:p>
          <a:p>
            <a:pPr algn="l"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Zakariya    Jerusalem    Al Aqsa    Baby</a:t>
            </a:r>
          </a:p>
        </p:txBody>
      </p:sp>
    </p:spTree>
    <p:extLst>
      <p:ext uri="{BB962C8B-B14F-4D97-AF65-F5344CB8AC3E}">
        <p14:creationId xmlns:p14="http://schemas.microsoft.com/office/powerpoint/2010/main" val="3053445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AAE0-0D28-424A-AA5A-DCDFAD373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Our beliefs</a:t>
            </a:r>
            <a:endParaRPr lang="en-US" b="1" dirty="0">
              <a:solidFill>
                <a:schemeClr val="bg1"/>
              </a:solidFill>
              <a:latin typeface="Helvetica Rounded LT Std Black" panose="020F0804030503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FD06380-A384-584F-B6AC-FC9A3C9EF1BA}"/>
              </a:ext>
            </a:extLst>
          </p:cNvPr>
          <p:cNvGrpSpPr/>
          <p:nvPr/>
        </p:nvGrpSpPr>
        <p:grpSpPr>
          <a:xfrm>
            <a:off x="2034070" y="1445161"/>
            <a:ext cx="7369697" cy="1250065"/>
            <a:chOff x="2034070" y="1445161"/>
            <a:chExt cx="7369697" cy="12500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167741A-A074-6B49-8B4E-71B6E4FB355B}"/>
                </a:ext>
              </a:extLst>
            </p:cNvPr>
            <p:cNvGrpSpPr/>
            <p:nvPr/>
          </p:nvGrpSpPr>
          <p:grpSpPr>
            <a:xfrm>
              <a:off x="2034070" y="1445161"/>
              <a:ext cx="7369697" cy="1250065"/>
              <a:chOff x="648182" y="1507225"/>
              <a:chExt cx="7369697" cy="1250065"/>
            </a:xfrm>
          </p:grpSpPr>
          <p:sp>
            <p:nvSpPr>
              <p:cNvPr id="3" name="Pentagon 2">
                <a:extLst>
                  <a:ext uri="{FF2B5EF4-FFF2-40B4-BE49-F238E27FC236}">
                    <a16:creationId xmlns:a16="http://schemas.microsoft.com/office/drawing/2014/main" id="{E7C151D0-0C6D-CD4C-AA5A-8FAF2FF671BC}"/>
                  </a:ext>
                </a:extLst>
              </p:cNvPr>
              <p:cNvSpPr/>
              <p:nvPr/>
            </p:nvSpPr>
            <p:spPr>
              <a:xfrm>
                <a:off x="1177241" y="1721357"/>
                <a:ext cx="6840638" cy="821802"/>
              </a:xfrm>
              <a:prstGeom prst="homePlat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EE29088-6573-0248-A9B0-213CCD9BA0F6}"/>
                  </a:ext>
                </a:extLst>
              </p:cNvPr>
              <p:cNvSpPr/>
              <p:nvPr/>
            </p:nvSpPr>
            <p:spPr>
              <a:xfrm>
                <a:off x="648182" y="1507225"/>
                <a:ext cx="1250065" cy="1250065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Graphic 5" descr="Checkmark">
                <a:extLst>
                  <a:ext uri="{FF2B5EF4-FFF2-40B4-BE49-F238E27FC236}">
                    <a16:creationId xmlns:a16="http://schemas.microsoft.com/office/drawing/2014/main" id="{38447D65-1346-2242-A768-E527DC07FB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73166" y="1780129"/>
                <a:ext cx="755611" cy="755611"/>
              </a:xfrm>
              <a:prstGeom prst="rect">
                <a:avLst/>
              </a:prstGeom>
            </p:spPr>
          </p:pic>
        </p:grp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3FD73FB6-3BC9-8F4E-9FA3-5A8A54081F1C}"/>
                </a:ext>
              </a:extLst>
            </p:cNvPr>
            <p:cNvSpPr txBox="1">
              <a:spLocks/>
            </p:cNvSpPr>
            <p:nvPr/>
          </p:nvSpPr>
          <p:spPr>
            <a:xfrm>
              <a:off x="3647773" y="1855318"/>
              <a:ext cx="5267628" cy="4811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500" b="1" dirty="0">
                  <a:solidFill>
                    <a:schemeClr val="bg1"/>
                  </a:solidFill>
                  <a:latin typeface="Helvetica Rounded LT Std Black" panose="020F0804030503020204" pitchFamily="34" charset="0"/>
                </a:rPr>
                <a:t>He was born without a father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10D0A33-747B-1E40-8335-9A1197682162}"/>
              </a:ext>
            </a:extLst>
          </p:cNvPr>
          <p:cNvGrpSpPr/>
          <p:nvPr/>
        </p:nvGrpSpPr>
        <p:grpSpPr>
          <a:xfrm>
            <a:off x="3014665" y="2400423"/>
            <a:ext cx="7369697" cy="1250065"/>
            <a:chOff x="3014665" y="2400423"/>
            <a:chExt cx="7369697" cy="125006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66874AA-5920-CA4B-A59E-C6418E841B6A}"/>
                </a:ext>
              </a:extLst>
            </p:cNvPr>
            <p:cNvGrpSpPr/>
            <p:nvPr/>
          </p:nvGrpSpPr>
          <p:grpSpPr>
            <a:xfrm>
              <a:off x="3014665" y="2400423"/>
              <a:ext cx="7369697" cy="1250065"/>
              <a:chOff x="648182" y="1507225"/>
              <a:chExt cx="7369697" cy="1250065"/>
            </a:xfrm>
          </p:grpSpPr>
          <p:sp>
            <p:nvSpPr>
              <p:cNvPr id="11" name="Pentagon 10">
                <a:extLst>
                  <a:ext uri="{FF2B5EF4-FFF2-40B4-BE49-F238E27FC236}">
                    <a16:creationId xmlns:a16="http://schemas.microsoft.com/office/drawing/2014/main" id="{BBA2C209-E059-F442-A881-D81C45B2DCC2}"/>
                  </a:ext>
                </a:extLst>
              </p:cNvPr>
              <p:cNvSpPr/>
              <p:nvPr/>
            </p:nvSpPr>
            <p:spPr>
              <a:xfrm>
                <a:off x="1177241" y="1721357"/>
                <a:ext cx="6840638" cy="821802"/>
              </a:xfrm>
              <a:prstGeom prst="homePlat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C8D0529-4A8D-9E46-857C-BA3D18AFB9BC}"/>
                  </a:ext>
                </a:extLst>
              </p:cNvPr>
              <p:cNvSpPr/>
              <p:nvPr/>
            </p:nvSpPr>
            <p:spPr>
              <a:xfrm>
                <a:off x="648182" y="1507225"/>
                <a:ext cx="1250065" cy="1250065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Graphic 12" descr="Checkmark">
                <a:extLst>
                  <a:ext uri="{FF2B5EF4-FFF2-40B4-BE49-F238E27FC236}">
                    <a16:creationId xmlns:a16="http://schemas.microsoft.com/office/drawing/2014/main" id="{D4F25108-6722-574E-A10A-50C46431D7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73166" y="1780129"/>
                <a:ext cx="755611" cy="755611"/>
              </a:xfrm>
              <a:prstGeom prst="rect">
                <a:avLst/>
              </a:prstGeom>
            </p:spPr>
          </p:pic>
        </p:grp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E7CC4282-5117-C344-842F-C191C86B5D5A}"/>
                </a:ext>
              </a:extLst>
            </p:cNvPr>
            <p:cNvSpPr txBox="1">
              <a:spLocks/>
            </p:cNvSpPr>
            <p:nvPr/>
          </p:nvSpPr>
          <p:spPr>
            <a:xfrm>
              <a:off x="4628368" y="2695226"/>
              <a:ext cx="5358595" cy="7337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500" b="1" dirty="0">
                  <a:solidFill>
                    <a:schemeClr val="bg1"/>
                  </a:solidFill>
                  <a:latin typeface="Helvetica Rounded LT Std Black" panose="020F0804030503020204" pitchFamily="34" charset="0"/>
                </a:rPr>
                <a:t>We believe all the miracles he performed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C2F8B9-8BA1-034D-B9A4-B6B2F1290437}"/>
              </a:ext>
            </a:extLst>
          </p:cNvPr>
          <p:cNvGrpSpPr/>
          <p:nvPr/>
        </p:nvGrpSpPr>
        <p:grpSpPr>
          <a:xfrm>
            <a:off x="2034070" y="3366936"/>
            <a:ext cx="7369697" cy="1250065"/>
            <a:chOff x="2034070" y="3366936"/>
            <a:chExt cx="7369697" cy="125006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031EA91-A83D-B142-A6D1-C0A8098FF497}"/>
                </a:ext>
              </a:extLst>
            </p:cNvPr>
            <p:cNvGrpSpPr/>
            <p:nvPr/>
          </p:nvGrpSpPr>
          <p:grpSpPr>
            <a:xfrm>
              <a:off x="2034070" y="3366936"/>
              <a:ext cx="7369697" cy="1250065"/>
              <a:chOff x="648182" y="1507225"/>
              <a:chExt cx="7369697" cy="1250065"/>
            </a:xfrm>
          </p:grpSpPr>
          <p:sp>
            <p:nvSpPr>
              <p:cNvPr id="17" name="Pentagon 16">
                <a:extLst>
                  <a:ext uri="{FF2B5EF4-FFF2-40B4-BE49-F238E27FC236}">
                    <a16:creationId xmlns:a16="http://schemas.microsoft.com/office/drawing/2014/main" id="{B31B99A2-F171-3C45-9302-8F4299BA99C4}"/>
                  </a:ext>
                </a:extLst>
              </p:cNvPr>
              <p:cNvSpPr/>
              <p:nvPr/>
            </p:nvSpPr>
            <p:spPr>
              <a:xfrm>
                <a:off x="1177241" y="1721357"/>
                <a:ext cx="6840638" cy="821802"/>
              </a:xfrm>
              <a:prstGeom prst="homePlat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CF02A2F-C216-C34B-88E6-CAD28CBD48D3}"/>
                  </a:ext>
                </a:extLst>
              </p:cNvPr>
              <p:cNvSpPr/>
              <p:nvPr/>
            </p:nvSpPr>
            <p:spPr>
              <a:xfrm>
                <a:off x="648182" y="1507225"/>
                <a:ext cx="1250065" cy="1250065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Graphic 18" descr="Checkmark">
                <a:extLst>
                  <a:ext uri="{FF2B5EF4-FFF2-40B4-BE49-F238E27FC236}">
                    <a16:creationId xmlns:a16="http://schemas.microsoft.com/office/drawing/2014/main" id="{AB680623-A959-5644-A33F-8CD4FDFCF2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73166" y="1780129"/>
                <a:ext cx="755611" cy="755611"/>
              </a:xfrm>
              <a:prstGeom prst="rect">
                <a:avLst/>
              </a:prstGeom>
            </p:spPr>
          </p:pic>
        </p:grp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EEF1F74D-51C8-8D4A-BB46-0D6DF98E8DD2}"/>
                </a:ext>
              </a:extLst>
            </p:cNvPr>
            <p:cNvSpPr txBox="1">
              <a:spLocks/>
            </p:cNvSpPr>
            <p:nvPr/>
          </p:nvSpPr>
          <p:spPr>
            <a:xfrm>
              <a:off x="3647773" y="3777093"/>
              <a:ext cx="4671349" cy="4811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500" b="1" dirty="0">
                  <a:solidFill>
                    <a:schemeClr val="bg1"/>
                  </a:solidFill>
                  <a:latin typeface="Helvetica Rounded LT Std Black" panose="020F0804030503020204" pitchFamily="34" charset="0"/>
                </a:rPr>
                <a:t>He was a prophet of Allah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1581B9A-A949-C745-9D2E-CBD7C71E9B59}"/>
              </a:ext>
            </a:extLst>
          </p:cNvPr>
          <p:cNvGrpSpPr/>
          <p:nvPr/>
        </p:nvGrpSpPr>
        <p:grpSpPr>
          <a:xfrm>
            <a:off x="3014665" y="4333449"/>
            <a:ext cx="7369697" cy="1250065"/>
            <a:chOff x="3014665" y="4333449"/>
            <a:chExt cx="7369697" cy="125006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DF34FED-0B6F-554E-BC2B-C3B68EC1C5D0}"/>
                </a:ext>
              </a:extLst>
            </p:cNvPr>
            <p:cNvGrpSpPr/>
            <p:nvPr/>
          </p:nvGrpSpPr>
          <p:grpSpPr>
            <a:xfrm>
              <a:off x="3014665" y="4333449"/>
              <a:ext cx="7369697" cy="1250065"/>
              <a:chOff x="648182" y="1507225"/>
              <a:chExt cx="7369697" cy="1250065"/>
            </a:xfrm>
          </p:grpSpPr>
          <p:sp>
            <p:nvSpPr>
              <p:cNvPr id="22" name="Pentagon 21">
                <a:extLst>
                  <a:ext uri="{FF2B5EF4-FFF2-40B4-BE49-F238E27FC236}">
                    <a16:creationId xmlns:a16="http://schemas.microsoft.com/office/drawing/2014/main" id="{EE9BCF94-DC9E-394D-AF55-799C830F723B}"/>
                  </a:ext>
                </a:extLst>
              </p:cNvPr>
              <p:cNvSpPr/>
              <p:nvPr/>
            </p:nvSpPr>
            <p:spPr>
              <a:xfrm>
                <a:off x="1177241" y="1721357"/>
                <a:ext cx="6840638" cy="821802"/>
              </a:xfrm>
              <a:prstGeom prst="homePlat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ECC8CCB-8AA8-0B40-B135-C827D4564C42}"/>
                  </a:ext>
                </a:extLst>
              </p:cNvPr>
              <p:cNvSpPr/>
              <p:nvPr/>
            </p:nvSpPr>
            <p:spPr>
              <a:xfrm>
                <a:off x="648182" y="1507225"/>
                <a:ext cx="1250065" cy="1250065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Graphic 23" descr="Checkmark">
                <a:extLst>
                  <a:ext uri="{FF2B5EF4-FFF2-40B4-BE49-F238E27FC236}">
                    <a16:creationId xmlns:a16="http://schemas.microsoft.com/office/drawing/2014/main" id="{E6A7F162-2659-D447-9370-80F1BEAB27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73166" y="1780129"/>
                <a:ext cx="755611" cy="755611"/>
              </a:xfrm>
              <a:prstGeom prst="rect">
                <a:avLst/>
              </a:prstGeom>
            </p:spPr>
          </p:pic>
        </p:grpSp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6DE0CF4C-AA27-3341-8605-70E47B25DE8E}"/>
                </a:ext>
              </a:extLst>
            </p:cNvPr>
            <p:cNvSpPr txBox="1">
              <a:spLocks/>
            </p:cNvSpPr>
            <p:nvPr/>
          </p:nvSpPr>
          <p:spPr>
            <a:xfrm>
              <a:off x="4628368" y="4555000"/>
              <a:ext cx="4671349" cy="82180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500" b="1" dirty="0">
                  <a:solidFill>
                    <a:schemeClr val="bg1"/>
                  </a:solidFill>
                  <a:latin typeface="Helvetica Rounded LT Std Black" panose="020F0804030503020204" pitchFamily="34" charset="0"/>
                </a:rPr>
                <a:t>He was not crucified, </a:t>
              </a:r>
            </a:p>
            <a:p>
              <a:r>
                <a:rPr lang="en-GB" sz="2500" b="1" dirty="0">
                  <a:solidFill>
                    <a:schemeClr val="bg1"/>
                  </a:solidFill>
                  <a:latin typeface="Helvetica Rounded LT Std Black" panose="020F0804030503020204" pitchFamily="34" charset="0"/>
                </a:rPr>
                <a:t>he is alive in the heavens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73DC927-3DB6-AE47-8DEA-0677A12A373B}"/>
              </a:ext>
            </a:extLst>
          </p:cNvPr>
          <p:cNvGrpSpPr/>
          <p:nvPr/>
        </p:nvGrpSpPr>
        <p:grpSpPr>
          <a:xfrm>
            <a:off x="2034070" y="5299962"/>
            <a:ext cx="7369697" cy="1250065"/>
            <a:chOff x="2034070" y="5299962"/>
            <a:chExt cx="7369697" cy="125006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53B2F9C-B272-9048-AC7F-52CF2F3FBC4A}"/>
                </a:ext>
              </a:extLst>
            </p:cNvPr>
            <p:cNvGrpSpPr/>
            <p:nvPr/>
          </p:nvGrpSpPr>
          <p:grpSpPr>
            <a:xfrm>
              <a:off x="2034070" y="5299962"/>
              <a:ext cx="7369697" cy="1250065"/>
              <a:chOff x="648182" y="1507225"/>
              <a:chExt cx="7369697" cy="1250065"/>
            </a:xfrm>
          </p:grpSpPr>
          <p:sp>
            <p:nvSpPr>
              <p:cNvPr id="27" name="Pentagon 26">
                <a:extLst>
                  <a:ext uri="{FF2B5EF4-FFF2-40B4-BE49-F238E27FC236}">
                    <a16:creationId xmlns:a16="http://schemas.microsoft.com/office/drawing/2014/main" id="{0857B8B0-8359-7C4F-9FDF-E65D44E01829}"/>
                  </a:ext>
                </a:extLst>
              </p:cNvPr>
              <p:cNvSpPr/>
              <p:nvPr/>
            </p:nvSpPr>
            <p:spPr>
              <a:xfrm>
                <a:off x="1177241" y="1721357"/>
                <a:ext cx="6840638" cy="821802"/>
              </a:xfrm>
              <a:prstGeom prst="homePlat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3344549-F5A1-554A-A674-3905F1825E27}"/>
                  </a:ext>
                </a:extLst>
              </p:cNvPr>
              <p:cNvSpPr/>
              <p:nvPr/>
            </p:nvSpPr>
            <p:spPr>
              <a:xfrm>
                <a:off x="648182" y="1507225"/>
                <a:ext cx="1250065" cy="1250065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Graphic 28" descr="Checkmark">
                <a:extLst>
                  <a:ext uri="{FF2B5EF4-FFF2-40B4-BE49-F238E27FC236}">
                    <a16:creationId xmlns:a16="http://schemas.microsoft.com/office/drawing/2014/main" id="{D75C0544-2845-4A42-9B44-CC815C2347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73166" y="1780129"/>
                <a:ext cx="755611" cy="755611"/>
              </a:xfrm>
              <a:prstGeom prst="rect">
                <a:avLst/>
              </a:prstGeom>
            </p:spPr>
          </p:pic>
        </p:grpSp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5A97D215-4D9B-7342-9F4E-2880921D1F74}"/>
                </a:ext>
              </a:extLst>
            </p:cNvPr>
            <p:cNvSpPr txBox="1">
              <a:spLocks/>
            </p:cNvSpPr>
            <p:nvPr/>
          </p:nvSpPr>
          <p:spPr>
            <a:xfrm>
              <a:off x="3647773" y="5710119"/>
              <a:ext cx="5267628" cy="4811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500" b="1" dirty="0">
                  <a:solidFill>
                    <a:schemeClr val="bg1"/>
                  </a:solidFill>
                  <a:latin typeface="Helvetica Rounded LT Std Black" panose="020F0804030503020204" pitchFamily="34" charset="0"/>
                </a:rPr>
                <a:t>He will return before </a:t>
              </a:r>
              <a:r>
                <a:rPr lang="en-GB" sz="2500" b="1" dirty="0" err="1">
                  <a:solidFill>
                    <a:schemeClr val="bg1"/>
                  </a:solidFill>
                  <a:latin typeface="Helvetica Rounded LT Std Black" panose="020F0804030503020204" pitchFamily="34" charset="0"/>
                </a:rPr>
                <a:t>Qiyaamah</a:t>
              </a:r>
              <a:endParaRPr lang="en-GB" sz="2500" b="1" dirty="0">
                <a:solidFill>
                  <a:schemeClr val="bg1"/>
                </a:solidFill>
                <a:latin typeface="Helvetica Rounded LT Std Black" panose="020F08040305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012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22030464-52FE-984D-BE3A-1D07FD18DE11}"/>
              </a:ext>
            </a:extLst>
          </p:cNvPr>
          <p:cNvGrpSpPr/>
          <p:nvPr/>
        </p:nvGrpSpPr>
        <p:grpSpPr>
          <a:xfrm>
            <a:off x="600582" y="592213"/>
            <a:ext cx="6388193" cy="1793800"/>
            <a:chOff x="600582" y="592213"/>
            <a:chExt cx="6388193" cy="179380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A97AAC57-5C96-3740-914E-A0530426A031}"/>
                </a:ext>
              </a:extLst>
            </p:cNvPr>
            <p:cNvSpPr/>
            <p:nvPr/>
          </p:nvSpPr>
          <p:spPr>
            <a:xfrm>
              <a:off x="859824" y="992706"/>
              <a:ext cx="6128951" cy="139330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6436A53-6988-C842-931D-6671B045F7A9}"/>
                </a:ext>
              </a:extLst>
            </p:cNvPr>
            <p:cNvSpPr txBox="1"/>
            <p:nvPr/>
          </p:nvSpPr>
          <p:spPr>
            <a:xfrm>
              <a:off x="1109421" y="1285140"/>
              <a:ext cx="577803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ounded LT Std Black" panose="020F0804030503020204" pitchFamily="34" charset="0"/>
                </a:rPr>
                <a:t>Tell me three miracles of</a:t>
              </a:r>
            </a:p>
            <a:p>
              <a:pPr algn="ctr"/>
              <a:r>
                <a:rPr lang="en-GB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ounded LT Std Black" panose="020F0804030503020204" pitchFamily="34" charset="0"/>
                </a:rPr>
                <a:t> ‘Isa </a:t>
              </a:r>
              <a:r>
                <a:rPr lang="ar-SA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wan Thuluth" pitchFamily="2" charset="-78"/>
                  <a:cs typeface="Diwan Thuluth" pitchFamily="2" charset="-78"/>
                </a:rPr>
                <a:t>عَلَيْهِ السّلَام</a:t>
              </a:r>
              <a:endParaRPr lang="en-GB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Rounded LT Std Black" panose="020F0804030503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DC7413A-18AE-7447-954A-145953AC17D9}"/>
                </a:ext>
              </a:extLst>
            </p:cNvPr>
            <p:cNvSpPr/>
            <p:nvPr/>
          </p:nvSpPr>
          <p:spPr>
            <a:xfrm>
              <a:off x="600582" y="601015"/>
              <a:ext cx="815044" cy="81504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82D186-CB0D-0A43-A9EF-787B0916344B}"/>
                </a:ext>
              </a:extLst>
            </p:cNvPr>
            <p:cNvSpPr txBox="1"/>
            <p:nvPr/>
          </p:nvSpPr>
          <p:spPr>
            <a:xfrm rot="767481">
              <a:off x="725428" y="592213"/>
              <a:ext cx="64641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000" b="1" dirty="0">
                  <a:solidFill>
                    <a:srgbClr val="C00000"/>
                  </a:solidFill>
                  <a:latin typeface="Helvetica Rounded LT Std Black" panose="020F0804030503020204" pitchFamily="34" charset="0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0B8F79-2615-8447-BDE3-F8D9678C6C57}"/>
              </a:ext>
            </a:extLst>
          </p:cNvPr>
          <p:cNvGrpSpPr/>
          <p:nvPr/>
        </p:nvGrpSpPr>
        <p:grpSpPr>
          <a:xfrm>
            <a:off x="5023550" y="3489865"/>
            <a:ext cx="6389479" cy="1824196"/>
            <a:chOff x="5023550" y="3489865"/>
            <a:chExt cx="6389479" cy="1824196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395FD904-8668-0543-AF0F-D28F288ABB5F}"/>
                </a:ext>
              </a:extLst>
            </p:cNvPr>
            <p:cNvSpPr/>
            <p:nvPr/>
          </p:nvSpPr>
          <p:spPr>
            <a:xfrm>
              <a:off x="5023550" y="3920754"/>
              <a:ext cx="6128951" cy="139330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C5EBEC2-D7AA-A643-B786-7D216D25A652}"/>
                </a:ext>
              </a:extLst>
            </p:cNvPr>
            <p:cNvSpPr/>
            <p:nvPr/>
          </p:nvSpPr>
          <p:spPr>
            <a:xfrm>
              <a:off x="10597985" y="3498667"/>
              <a:ext cx="815044" cy="81504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4391277-5F6C-2349-81D9-3E3E4D57C57E}"/>
                </a:ext>
              </a:extLst>
            </p:cNvPr>
            <p:cNvSpPr txBox="1"/>
            <p:nvPr/>
          </p:nvSpPr>
          <p:spPr>
            <a:xfrm rot="767481">
              <a:off x="10722831" y="3489865"/>
              <a:ext cx="64641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000" b="1" dirty="0">
                  <a:solidFill>
                    <a:srgbClr val="C00000"/>
                  </a:solidFill>
                  <a:latin typeface="Helvetica Rounded LT Std Black" panose="020F0804030503020204" pitchFamily="34" charset="0"/>
                </a:rPr>
                <a:t>?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12BE6D-E626-4D4B-8D1C-32AC82623DE1}"/>
                </a:ext>
              </a:extLst>
            </p:cNvPr>
            <p:cNvSpPr txBox="1"/>
            <p:nvPr/>
          </p:nvSpPr>
          <p:spPr>
            <a:xfrm>
              <a:off x="5199006" y="4163436"/>
              <a:ext cx="5778037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ounded LT Std Black" panose="020F0804030503020204" pitchFamily="34" charset="0"/>
                </a:rPr>
                <a:t>Mention three beliefs that we have about ‘Isa </a:t>
              </a:r>
              <a:r>
                <a:rPr lang="ar-SA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wan Thuluth" pitchFamily="2" charset="-78"/>
                  <a:cs typeface="Diwan Thuluth" pitchFamily="2" charset="-78"/>
                </a:rPr>
                <a:t>عَلَيْهِ السّلَام</a:t>
              </a:r>
              <a:endParaRPr lang="en-GB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Rounded LT Std Black" panose="020F0804030503020204" pitchFamily="34" charset="0"/>
              </a:endParaRPr>
            </a:p>
          </p:txBody>
        </p:sp>
      </p:grpSp>
      <p:pic>
        <p:nvPicPr>
          <p:cNvPr id="28" name="Graphic 27" descr="Thought bubble">
            <a:extLst>
              <a:ext uri="{FF2B5EF4-FFF2-40B4-BE49-F238E27FC236}">
                <a16:creationId xmlns:a16="http://schemas.microsoft.com/office/drawing/2014/main" id="{3216C240-19A1-C148-822A-CB5C9313C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3176" y="-71362"/>
            <a:ext cx="3823448" cy="382344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D40E3FC-E664-A04B-8E12-7C74705580D0}"/>
              </a:ext>
            </a:extLst>
          </p:cNvPr>
          <p:cNvSpPr txBox="1"/>
          <p:nvPr/>
        </p:nvSpPr>
        <p:spPr>
          <a:xfrm rot="767481">
            <a:off x="9702828" y="1107954"/>
            <a:ext cx="6464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dirty="0">
                <a:solidFill>
                  <a:srgbClr val="C00000"/>
                </a:solidFill>
                <a:latin typeface="Helvetica Rounded LT Std Black" panose="020F0804030503020204" pitchFamily="34" charset="0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354B44-2023-3E45-9706-285A44B25D27}"/>
              </a:ext>
            </a:extLst>
          </p:cNvPr>
          <p:cNvSpPr txBox="1"/>
          <p:nvPr/>
        </p:nvSpPr>
        <p:spPr>
          <a:xfrm rot="20903269">
            <a:off x="9277624" y="982936"/>
            <a:ext cx="6464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dirty="0">
                <a:solidFill>
                  <a:srgbClr val="C00000"/>
                </a:solidFill>
                <a:latin typeface="Helvetica Rounded LT Std Black" panose="020F0804030503020204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F5B4EB-28F3-BB4F-8901-553966D2CB5F}"/>
              </a:ext>
            </a:extLst>
          </p:cNvPr>
          <p:cNvSpPr txBox="1"/>
          <p:nvPr/>
        </p:nvSpPr>
        <p:spPr>
          <a:xfrm rot="611448">
            <a:off x="8730133" y="1097475"/>
            <a:ext cx="6464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dirty="0">
                <a:solidFill>
                  <a:srgbClr val="C00000"/>
                </a:solidFill>
                <a:latin typeface="Helvetica Rounded LT Std Black" panose="020F0804030503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263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AAE0-0D28-424A-AA5A-DCDFAD373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His return</a:t>
            </a:r>
            <a:endParaRPr lang="en-US" b="1" dirty="0">
              <a:solidFill>
                <a:schemeClr val="bg1"/>
              </a:solidFill>
              <a:latin typeface="Helvetica Rounded LT Std Black" panose="020F0804030503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FD73FB6-3BC9-8F4E-9FA3-5A8A54081F1C}"/>
              </a:ext>
            </a:extLst>
          </p:cNvPr>
          <p:cNvSpPr txBox="1">
            <a:spLocks/>
          </p:cNvSpPr>
          <p:nvPr/>
        </p:nvSpPr>
        <p:spPr>
          <a:xfrm>
            <a:off x="838200" y="1544467"/>
            <a:ext cx="8514806" cy="44905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He will return to the Earth before the day of </a:t>
            </a:r>
            <a:r>
              <a:rPr lang="en-GB" sz="2500" b="1" dirty="0" err="1">
                <a:solidFill>
                  <a:schemeClr val="bg1"/>
                </a:solidFill>
                <a:latin typeface="Helvetica Rounded LT Std Black" panose="020F0804030503020204" pitchFamily="34" charset="0"/>
              </a:rPr>
              <a:t>Qiyaamah</a:t>
            </a:r>
            <a:r>
              <a:rPr lang="en-GB" sz="25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He will descend from the heavens in Damascus on a white minaret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He will come as a follower of Muhammad </a:t>
            </a:r>
            <a:r>
              <a:rPr lang="ur-PK" sz="35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ﷺ</a:t>
            </a:r>
            <a:endParaRPr lang="en-GB" sz="3500" b="1" dirty="0">
              <a:solidFill>
                <a:schemeClr val="bg1"/>
              </a:solidFill>
              <a:latin typeface="Helvetica Rounded LT Std Black" panose="020F0804030503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He will rule with justice and fairness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He will destroy the Dajjal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He will live for as long as Allah has wished for him to live</a:t>
            </a:r>
          </a:p>
        </p:txBody>
      </p:sp>
    </p:spTree>
    <p:extLst>
      <p:ext uri="{BB962C8B-B14F-4D97-AF65-F5344CB8AC3E}">
        <p14:creationId xmlns:p14="http://schemas.microsoft.com/office/powerpoint/2010/main" val="82043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AAE0-0D28-424A-AA5A-DCDFAD373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Rounded LT Std Black" panose="020F0804030503020204" pitchFamily="34" charset="0"/>
              </a:rPr>
              <a:t>Who was ‘Isa</a:t>
            </a:r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  <a:latin typeface="Diwan Thuluth" pitchFamily="2" charset="-78"/>
                <a:cs typeface="Diwan Thuluth" pitchFamily="2" charset="-78"/>
              </a:rPr>
              <a:t>عَلَيْهِ السّلَام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Diwan Thuluth" pitchFamily="2" charset="-78"/>
                <a:cs typeface="Diwan Thuluth" pitchFamily="2" charset="-78"/>
              </a:rPr>
              <a:t>   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Rounded LT Std Black" panose="020F0804030503020204" pitchFamily="34" charset="0"/>
              </a:rPr>
              <a:t>?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E0DC58-F5C9-5E44-AADE-88B51DA5188B}"/>
              </a:ext>
            </a:extLst>
          </p:cNvPr>
          <p:cNvGrpSpPr/>
          <p:nvPr/>
        </p:nvGrpSpPr>
        <p:grpSpPr>
          <a:xfrm>
            <a:off x="557213" y="1726215"/>
            <a:ext cx="2357436" cy="2357436"/>
            <a:chOff x="557213" y="1726215"/>
            <a:chExt cx="2357436" cy="235743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CF1E73E-82F8-404F-8668-FFC1000C312C}"/>
                </a:ext>
              </a:extLst>
            </p:cNvPr>
            <p:cNvSpPr/>
            <p:nvPr/>
          </p:nvSpPr>
          <p:spPr>
            <a:xfrm>
              <a:off x="557213" y="1726215"/>
              <a:ext cx="2357436" cy="2357436"/>
            </a:xfrm>
            <a:prstGeom prst="ellipse">
              <a:avLst/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8406EE49-07D3-A94F-B1FB-2593BA8321D1}"/>
                </a:ext>
              </a:extLst>
            </p:cNvPr>
            <p:cNvSpPr txBox="1">
              <a:spLocks/>
            </p:cNvSpPr>
            <p:nvPr/>
          </p:nvSpPr>
          <p:spPr>
            <a:xfrm>
              <a:off x="767856" y="2250281"/>
              <a:ext cx="1936149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ounded LT Std Black" panose="020F0804030503020204" pitchFamily="34" charset="0"/>
                </a:rPr>
                <a:t>He was a prophet</a:t>
              </a:r>
              <a:endPara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Rounded LT Std Black" panose="020F0804030503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4CAB84-71B5-9F46-8364-923C83524BE0}"/>
              </a:ext>
            </a:extLst>
          </p:cNvPr>
          <p:cNvGrpSpPr/>
          <p:nvPr/>
        </p:nvGrpSpPr>
        <p:grpSpPr>
          <a:xfrm>
            <a:off x="1735931" y="4083650"/>
            <a:ext cx="2745586" cy="2409224"/>
            <a:chOff x="1735931" y="4083650"/>
            <a:chExt cx="2745586" cy="240922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4F455CC-AA4F-6D47-B725-65EA0F5083EA}"/>
                </a:ext>
              </a:extLst>
            </p:cNvPr>
            <p:cNvSpPr/>
            <p:nvPr/>
          </p:nvSpPr>
          <p:spPr>
            <a:xfrm>
              <a:off x="2124080" y="4135437"/>
              <a:ext cx="2357437" cy="2357437"/>
            </a:xfrm>
            <a:prstGeom prst="ellipse">
              <a:avLst/>
            </a:prstGeom>
            <a:ln w="25400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37BD1BEC-1CCC-F04F-9F29-36C1CD11E3A3}"/>
                </a:ext>
              </a:extLst>
            </p:cNvPr>
            <p:cNvSpPr txBox="1">
              <a:spLocks/>
            </p:cNvSpPr>
            <p:nvPr/>
          </p:nvSpPr>
          <p:spPr>
            <a:xfrm>
              <a:off x="2263688" y="4695030"/>
              <a:ext cx="1936149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ounded LT Std Black" panose="020F0804030503020204" pitchFamily="34" charset="0"/>
                </a:rPr>
                <a:t>He was the son of Maryam</a:t>
              </a:r>
            </a:p>
            <a:p>
              <a:pPr algn="ctr"/>
              <a:r>
                <a:rPr lang="ar-SA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wan Thuluth" pitchFamily="2" charset="-78"/>
                  <a:cs typeface="Diwan Thuluth" pitchFamily="2" charset="-78"/>
                </a:rPr>
                <a:t>عَلَيْهَا السّلَام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Rounded LT Std Black" panose="020F0804030503020204" pitchFamily="34" charset="0"/>
              </a:endParaRPr>
            </a:p>
          </p:txBody>
        </p: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318A51E5-009B-FF4A-B7E2-E107E6DAA3A0}"/>
                </a:ext>
              </a:extLst>
            </p:cNvPr>
            <p:cNvCxnSpPr>
              <a:stCxn id="4" idx="4"/>
              <a:endCxn id="5" idx="2"/>
            </p:cNvCxnSpPr>
            <p:nvPr/>
          </p:nvCxnSpPr>
          <p:spPr>
            <a:xfrm rot="16200000" flipH="1">
              <a:off x="1314753" y="4504828"/>
              <a:ext cx="1230505" cy="388149"/>
            </a:xfrm>
            <a:prstGeom prst="curvedConnector2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0731E6-D269-7A45-A616-F178143A8185}"/>
              </a:ext>
            </a:extLst>
          </p:cNvPr>
          <p:cNvGrpSpPr/>
          <p:nvPr/>
        </p:nvGrpSpPr>
        <p:grpSpPr>
          <a:xfrm>
            <a:off x="4056459" y="1726215"/>
            <a:ext cx="2357437" cy="3587941"/>
            <a:chOff x="4056459" y="1726215"/>
            <a:chExt cx="2357437" cy="358794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90EBE96-F5CD-A443-94F7-9D4223C24DBB}"/>
                </a:ext>
              </a:extLst>
            </p:cNvPr>
            <p:cNvSpPr/>
            <p:nvPr/>
          </p:nvSpPr>
          <p:spPr>
            <a:xfrm>
              <a:off x="4056459" y="1726215"/>
              <a:ext cx="2357437" cy="2357437"/>
            </a:xfrm>
            <a:prstGeom prst="ellipse">
              <a:avLst/>
            </a:prstGeom>
            <a:ln w="2540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220B2773-515F-2140-8A8F-14CB25AEE771}"/>
                </a:ext>
              </a:extLst>
            </p:cNvPr>
            <p:cNvSpPr txBox="1">
              <a:spLocks/>
            </p:cNvSpPr>
            <p:nvPr/>
          </p:nvSpPr>
          <p:spPr>
            <a:xfrm>
              <a:off x="4056459" y="1897062"/>
              <a:ext cx="2357437" cy="18716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ounded LT Std Black" panose="020F0804030503020204" pitchFamily="34" charset="0"/>
                </a:rPr>
                <a:t>He was </a:t>
              </a:r>
            </a:p>
            <a:p>
              <a:pPr algn="ctr"/>
              <a:r>
                <a:rPr lang="en-GB" sz="2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ounded LT Std Black" panose="020F0804030503020204" pitchFamily="34" charset="0"/>
                </a:rPr>
                <a:t>sent to the Bani </a:t>
              </a:r>
              <a:r>
                <a:rPr lang="en-GB" sz="23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ounded LT Std Black" panose="020F0804030503020204" pitchFamily="34" charset="0"/>
                </a:rPr>
                <a:t>Israeel</a:t>
              </a:r>
              <a:endPara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Rounded LT Std Black" panose="020F0804030503020204" pitchFamily="34" charset="0"/>
              </a:endParaRP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CC417417-C80C-294B-A434-21069201397D}"/>
                </a:ext>
              </a:extLst>
            </p:cNvPr>
            <p:cNvCxnSpPr>
              <a:stCxn id="5" idx="6"/>
              <a:endCxn id="6" idx="4"/>
            </p:cNvCxnSpPr>
            <p:nvPr/>
          </p:nvCxnSpPr>
          <p:spPr>
            <a:xfrm flipV="1">
              <a:off x="4481517" y="4083652"/>
              <a:ext cx="753661" cy="1230504"/>
            </a:xfrm>
            <a:prstGeom prst="curvedConnector2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AB265D-C3A5-B541-85F4-27769A0D531F}"/>
              </a:ext>
            </a:extLst>
          </p:cNvPr>
          <p:cNvGrpSpPr/>
          <p:nvPr/>
        </p:nvGrpSpPr>
        <p:grpSpPr>
          <a:xfrm>
            <a:off x="5817395" y="2832894"/>
            <a:ext cx="2357438" cy="3659981"/>
            <a:chOff x="5817395" y="2832894"/>
            <a:chExt cx="2357438" cy="365998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8753EC3-4745-F249-BF01-3BBC13DD37E6}"/>
                </a:ext>
              </a:extLst>
            </p:cNvPr>
            <p:cNvSpPr/>
            <p:nvPr/>
          </p:nvSpPr>
          <p:spPr>
            <a:xfrm>
              <a:off x="5817396" y="4135438"/>
              <a:ext cx="2357437" cy="2357437"/>
            </a:xfrm>
            <a:prstGeom prst="ellipse">
              <a:avLst/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25BEF5EE-E9DF-2143-8B6C-45D11A1E2559}"/>
                </a:ext>
              </a:extLst>
            </p:cNvPr>
            <p:cNvSpPr txBox="1">
              <a:spLocks/>
            </p:cNvSpPr>
            <p:nvPr/>
          </p:nvSpPr>
          <p:spPr>
            <a:xfrm>
              <a:off x="5817395" y="4357687"/>
              <a:ext cx="2357437" cy="18716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ounded LT Std Black" panose="020F0804030503020204" pitchFamily="34" charset="0"/>
                </a:rPr>
                <a:t>He was given the book </a:t>
              </a:r>
              <a:r>
                <a:rPr lang="en-GB" sz="2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ounded LT Std Black" panose="020F0804030503020204" pitchFamily="34" charset="0"/>
                </a:rPr>
                <a:t>Injeel</a:t>
              </a:r>
              <a:endPara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Rounded LT Std Black" panose="020F0804030503020204" pitchFamily="34" charset="0"/>
              </a:endParaRPr>
            </a:p>
          </p:txBody>
        </p: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9847E65C-748C-C446-AF00-792AFE78D012}"/>
                </a:ext>
              </a:extLst>
            </p:cNvPr>
            <p:cNvCxnSpPr>
              <a:stCxn id="12" idx="3"/>
              <a:endCxn id="7" idx="0"/>
            </p:cNvCxnSpPr>
            <p:nvPr/>
          </p:nvCxnSpPr>
          <p:spPr>
            <a:xfrm>
              <a:off x="6413896" y="2832894"/>
              <a:ext cx="582219" cy="1302544"/>
            </a:xfrm>
            <a:prstGeom prst="curvedConnector2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7B8D26-0D61-AD4C-A575-0DB6E75ADC06}"/>
              </a:ext>
            </a:extLst>
          </p:cNvPr>
          <p:cNvGrpSpPr/>
          <p:nvPr/>
        </p:nvGrpSpPr>
        <p:grpSpPr>
          <a:xfrm>
            <a:off x="7555705" y="1729587"/>
            <a:ext cx="2357438" cy="3584570"/>
            <a:chOff x="7555705" y="1729587"/>
            <a:chExt cx="2357438" cy="358457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955CBE8-5227-8143-A145-F5208376FFE8}"/>
                </a:ext>
              </a:extLst>
            </p:cNvPr>
            <p:cNvSpPr/>
            <p:nvPr/>
          </p:nvSpPr>
          <p:spPr>
            <a:xfrm>
              <a:off x="7555706" y="1729587"/>
              <a:ext cx="2357437" cy="2357437"/>
            </a:xfrm>
            <a:prstGeom prst="ellipse">
              <a:avLst/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339AE6BB-1423-5142-8BBB-41F9472C5DC4}"/>
                </a:ext>
              </a:extLst>
            </p:cNvPr>
            <p:cNvSpPr txBox="1">
              <a:spLocks/>
            </p:cNvSpPr>
            <p:nvPr/>
          </p:nvSpPr>
          <p:spPr>
            <a:xfrm>
              <a:off x="7555705" y="2149097"/>
              <a:ext cx="2357437" cy="18716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ounded LT Std Black" panose="020F0804030503020204" pitchFamily="34" charset="0"/>
                </a:rPr>
                <a:t>He was the </a:t>
              </a:r>
            </a:p>
            <a:p>
              <a:pPr algn="ctr"/>
              <a:r>
                <a:rPr lang="en-GB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ounded LT Std Black" panose="020F0804030503020204" pitchFamily="34" charset="0"/>
                </a:rPr>
                <a:t>last prophet before Muhammad</a:t>
              </a:r>
            </a:p>
            <a:p>
              <a:pPr algn="ctr"/>
              <a:r>
                <a:rPr lang="ur-PK" dirty="0"/>
                <a:t>ﷺ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Rounded LT Std Black" panose="020F0804030503020204" pitchFamily="34" charset="0"/>
              </a:endParaRPr>
            </a:p>
          </p:txBody>
        </p: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FB930B29-37FD-0348-A3C4-F0FEA6B55166}"/>
                </a:ext>
              </a:extLst>
            </p:cNvPr>
            <p:cNvCxnSpPr>
              <a:stCxn id="7" idx="6"/>
              <a:endCxn id="8" idx="4"/>
            </p:cNvCxnSpPr>
            <p:nvPr/>
          </p:nvCxnSpPr>
          <p:spPr>
            <a:xfrm flipV="1">
              <a:off x="8174833" y="4087024"/>
              <a:ext cx="559592" cy="1227133"/>
            </a:xfrm>
            <a:prstGeom prst="curvedConnector2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A6E269-90DB-7F47-94D7-16C2AFE68822}"/>
              </a:ext>
            </a:extLst>
          </p:cNvPr>
          <p:cNvGrpSpPr/>
          <p:nvPr/>
        </p:nvGrpSpPr>
        <p:grpSpPr>
          <a:xfrm>
            <a:off x="9510712" y="2908306"/>
            <a:ext cx="2357437" cy="3584569"/>
            <a:chOff x="9510712" y="2908306"/>
            <a:chExt cx="2357437" cy="358456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3B6EC0A-B4EE-9344-9912-0BE5788A2A6B}"/>
                </a:ext>
              </a:extLst>
            </p:cNvPr>
            <p:cNvSpPr/>
            <p:nvPr/>
          </p:nvSpPr>
          <p:spPr>
            <a:xfrm>
              <a:off x="9510712" y="4135438"/>
              <a:ext cx="2357437" cy="2357437"/>
            </a:xfrm>
            <a:prstGeom prst="ellipse">
              <a:avLst/>
            </a:prstGeom>
            <a:ln w="254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D4A286A5-EC48-1741-A456-F2E2114C79EB}"/>
                </a:ext>
              </a:extLst>
            </p:cNvPr>
            <p:cNvSpPr txBox="1">
              <a:spLocks/>
            </p:cNvSpPr>
            <p:nvPr/>
          </p:nvSpPr>
          <p:spPr>
            <a:xfrm>
              <a:off x="9510712" y="4357686"/>
              <a:ext cx="2357437" cy="18716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ounded LT Std Black" panose="020F0804030503020204" pitchFamily="34" charset="0"/>
                </a:rPr>
                <a:t>He was given many miracles</a:t>
              </a:r>
              <a:endPara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Rounded LT Std Black" panose="020F0804030503020204" pitchFamily="34" charset="0"/>
              </a:endParaRPr>
            </a:p>
          </p:txBody>
        </p:sp>
        <p:cxnSp>
          <p:nvCxnSpPr>
            <p:cNvPr id="28" name="Curved Connector 27">
              <a:extLst>
                <a:ext uri="{FF2B5EF4-FFF2-40B4-BE49-F238E27FC236}">
                  <a16:creationId xmlns:a16="http://schemas.microsoft.com/office/drawing/2014/main" id="{DB7B475C-62F6-F344-964F-15FCF0CEAEB6}"/>
                </a:ext>
              </a:extLst>
            </p:cNvPr>
            <p:cNvCxnSpPr>
              <a:stCxn id="8" idx="6"/>
              <a:endCxn id="9" idx="0"/>
            </p:cNvCxnSpPr>
            <p:nvPr/>
          </p:nvCxnSpPr>
          <p:spPr>
            <a:xfrm>
              <a:off x="9913143" y="2908306"/>
              <a:ext cx="776288" cy="1227132"/>
            </a:xfrm>
            <a:prstGeom prst="curvedConnector2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332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AAE0-0D28-424A-AA5A-DCDFAD373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His family</a:t>
            </a:r>
            <a:endParaRPr lang="en-US" b="1" dirty="0">
              <a:solidFill>
                <a:schemeClr val="bg1"/>
              </a:solidFill>
              <a:latin typeface="Helvetica Rounded LT Std Black" panose="020F0804030503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926482-5F8E-CE4B-B63A-821C264F3D2E}"/>
              </a:ext>
            </a:extLst>
          </p:cNvPr>
          <p:cNvGrpSpPr/>
          <p:nvPr/>
        </p:nvGrpSpPr>
        <p:grpSpPr>
          <a:xfrm>
            <a:off x="9286438" y="2465361"/>
            <a:ext cx="2405577" cy="2539220"/>
            <a:chOff x="9286438" y="2465361"/>
            <a:chExt cx="2405577" cy="2539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AF65F9D-62DA-3947-8794-951AB19A7D05}"/>
                </a:ext>
              </a:extLst>
            </p:cNvPr>
            <p:cNvSpPr/>
            <p:nvPr/>
          </p:nvSpPr>
          <p:spPr>
            <a:xfrm>
              <a:off x="9286439" y="2599005"/>
              <a:ext cx="2405576" cy="2405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Rounded LT Std Black" panose="020F0804030503020204" pitchFamily="34" charset="0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2489D93E-924A-B845-A875-950F3D50EB40}"/>
                </a:ext>
              </a:extLst>
            </p:cNvPr>
            <p:cNvSpPr/>
            <p:nvPr/>
          </p:nvSpPr>
          <p:spPr>
            <a:xfrm>
              <a:off x="9286439" y="2465361"/>
              <a:ext cx="2405575" cy="604911"/>
            </a:xfrm>
            <a:prstGeom prst="roundRect">
              <a:avLst/>
            </a:prstGeom>
            <a:solidFill>
              <a:srgbClr val="E03C3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Helvetica Rounded LT Std Black" panose="020F0804030503020204" pitchFamily="34" charset="0"/>
                </a:rPr>
                <a:t>Mother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92B1CC-32FC-3345-87EF-382B805E6C8D}"/>
                </a:ext>
              </a:extLst>
            </p:cNvPr>
            <p:cNvSpPr txBox="1"/>
            <p:nvPr/>
          </p:nvSpPr>
          <p:spPr>
            <a:xfrm>
              <a:off x="9286438" y="3496770"/>
              <a:ext cx="2405576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ounded LT Std Black" panose="020F0804030503020204" pitchFamily="34" charset="0"/>
                </a:rPr>
                <a:t>Maryam</a:t>
              </a:r>
            </a:p>
            <a:p>
              <a:pPr algn="ctr"/>
              <a:r>
                <a:rPr lang="ar-SA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wan Thuluth" pitchFamily="2" charset="-78"/>
                  <a:cs typeface="Diwan Thuluth" pitchFamily="2" charset="-78"/>
                </a:rPr>
                <a:t>عَلَيْهَا السّلَام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Rounded LT Std Black" panose="020F0804030503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2544CF0-CA6B-D442-9478-1089671C4AFA}"/>
              </a:ext>
            </a:extLst>
          </p:cNvPr>
          <p:cNvGrpSpPr/>
          <p:nvPr/>
        </p:nvGrpSpPr>
        <p:grpSpPr>
          <a:xfrm>
            <a:off x="3474718" y="2465361"/>
            <a:ext cx="2405577" cy="2539220"/>
            <a:chOff x="3474718" y="2465361"/>
            <a:chExt cx="2405577" cy="253922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99C1285-F7BA-B94E-A809-A4B149A75F46}"/>
                </a:ext>
              </a:extLst>
            </p:cNvPr>
            <p:cNvSpPr/>
            <p:nvPr/>
          </p:nvSpPr>
          <p:spPr>
            <a:xfrm>
              <a:off x="3474719" y="2599005"/>
              <a:ext cx="2405576" cy="2405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Rounded LT Std Black" panose="020F0804030503020204" pitchFamily="34" charset="0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00805756-3EC3-FD42-8BAC-F8E168D7CFC6}"/>
                </a:ext>
              </a:extLst>
            </p:cNvPr>
            <p:cNvSpPr/>
            <p:nvPr/>
          </p:nvSpPr>
          <p:spPr>
            <a:xfrm>
              <a:off x="3474719" y="2465361"/>
              <a:ext cx="2405575" cy="604911"/>
            </a:xfrm>
            <a:prstGeom prst="roundRect">
              <a:avLst/>
            </a:prstGeom>
            <a:solidFill>
              <a:srgbClr val="E03C3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Helvetica Rounded LT Std Black" panose="020F0804030503020204" pitchFamily="34" charset="0"/>
                </a:rPr>
                <a:t>Grandfather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D35D027-B6E0-1A4B-B6FD-460DB44E10F9}"/>
                </a:ext>
              </a:extLst>
            </p:cNvPr>
            <p:cNvSpPr txBox="1"/>
            <p:nvPr/>
          </p:nvSpPr>
          <p:spPr>
            <a:xfrm>
              <a:off x="3474718" y="3496770"/>
              <a:ext cx="240557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ounded LT Std Black" panose="020F0804030503020204" pitchFamily="34" charset="0"/>
                </a:rPr>
                <a:t>Imran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076D1EE-F8E1-9B4E-B77B-7ED9ED9E6F7A}"/>
              </a:ext>
            </a:extLst>
          </p:cNvPr>
          <p:cNvGrpSpPr/>
          <p:nvPr/>
        </p:nvGrpSpPr>
        <p:grpSpPr>
          <a:xfrm>
            <a:off x="6380578" y="2465361"/>
            <a:ext cx="2405577" cy="2539220"/>
            <a:chOff x="6380578" y="2465361"/>
            <a:chExt cx="2405577" cy="253922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6784B69-9BF2-B54C-A478-EA6F28C2686E}"/>
                </a:ext>
              </a:extLst>
            </p:cNvPr>
            <p:cNvSpPr/>
            <p:nvPr/>
          </p:nvSpPr>
          <p:spPr>
            <a:xfrm>
              <a:off x="6380579" y="2599005"/>
              <a:ext cx="2405576" cy="2405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Rounded LT Std Black" panose="020F0804030503020204" pitchFamily="34" charset="0"/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3D260068-CF3A-8340-B600-BD7C1CE4375F}"/>
                </a:ext>
              </a:extLst>
            </p:cNvPr>
            <p:cNvSpPr/>
            <p:nvPr/>
          </p:nvSpPr>
          <p:spPr>
            <a:xfrm>
              <a:off x="6380579" y="2465361"/>
              <a:ext cx="2405575" cy="604911"/>
            </a:xfrm>
            <a:prstGeom prst="roundRect">
              <a:avLst/>
            </a:prstGeom>
            <a:solidFill>
              <a:srgbClr val="E03C3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Helvetica Rounded LT Std Black" panose="020F0804030503020204" pitchFamily="34" charset="0"/>
                </a:rPr>
                <a:t>Grandmother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0EC0092-5E22-5B4B-A2FF-2D3FD2AAB96C}"/>
                </a:ext>
              </a:extLst>
            </p:cNvPr>
            <p:cNvSpPr txBox="1"/>
            <p:nvPr/>
          </p:nvSpPr>
          <p:spPr>
            <a:xfrm>
              <a:off x="6380578" y="3496770"/>
              <a:ext cx="240557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ounded LT Std Black" panose="020F0804030503020204" pitchFamily="34" charset="0"/>
                </a:rPr>
                <a:t>Hannah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25EB3-6EC3-D040-9CAD-94C3E0D817B6}"/>
              </a:ext>
            </a:extLst>
          </p:cNvPr>
          <p:cNvGrpSpPr/>
          <p:nvPr/>
        </p:nvGrpSpPr>
        <p:grpSpPr>
          <a:xfrm>
            <a:off x="568858" y="2465361"/>
            <a:ext cx="2405577" cy="2539220"/>
            <a:chOff x="568858" y="2465361"/>
            <a:chExt cx="2405577" cy="253922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0D784DF-6574-F048-BB35-DDB19E424827}"/>
                </a:ext>
              </a:extLst>
            </p:cNvPr>
            <p:cNvSpPr/>
            <p:nvPr/>
          </p:nvSpPr>
          <p:spPr>
            <a:xfrm>
              <a:off x="568859" y="2599005"/>
              <a:ext cx="2405576" cy="2405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Rounded LT Std Black" panose="020F0804030503020204" pitchFamily="34" charset="0"/>
              </a:endParaRP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89FC66AD-C3A3-1644-80D2-121788955430}"/>
                </a:ext>
              </a:extLst>
            </p:cNvPr>
            <p:cNvSpPr/>
            <p:nvPr/>
          </p:nvSpPr>
          <p:spPr>
            <a:xfrm>
              <a:off x="568859" y="2465361"/>
              <a:ext cx="2405575" cy="604911"/>
            </a:xfrm>
            <a:prstGeom prst="roundRect">
              <a:avLst/>
            </a:prstGeom>
            <a:solidFill>
              <a:srgbClr val="E03C3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Helvetica Rounded LT Std Black" panose="020F0804030503020204" pitchFamily="34" charset="0"/>
                </a:rPr>
                <a:t>Uncle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38A8085-906A-A640-A19D-16636699E943}"/>
                </a:ext>
              </a:extLst>
            </p:cNvPr>
            <p:cNvSpPr txBox="1"/>
            <p:nvPr/>
          </p:nvSpPr>
          <p:spPr>
            <a:xfrm>
              <a:off x="568858" y="3496770"/>
              <a:ext cx="2405576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ounded LT Std Black" panose="020F0804030503020204" pitchFamily="34" charset="0"/>
                </a:rPr>
                <a:t>Zakariyya</a:t>
              </a:r>
              <a:endPara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Rounded LT Std Black" panose="020F0804030503020204" pitchFamily="34" charset="0"/>
              </a:endParaRPr>
            </a:p>
            <a:p>
              <a:pPr algn="ctr"/>
              <a:r>
                <a:rPr lang="ar-SA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wan Thuluth" pitchFamily="2" charset="-78"/>
                  <a:cs typeface="Diwan Thuluth" pitchFamily="2" charset="-78"/>
                </a:rPr>
                <a:t>عَلَيْهِ السّلَام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Rounded LT Std Black" panose="020F08040305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873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AAE0-0D28-424A-AA5A-DCDFAD373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His birth</a:t>
            </a:r>
            <a:endParaRPr lang="en-US" b="1" dirty="0">
              <a:solidFill>
                <a:schemeClr val="bg1"/>
              </a:solidFill>
              <a:latin typeface="Helvetica Rounded LT Std Black" panose="020F0804030503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FD73FB6-3BC9-8F4E-9FA3-5A8A54081F1C}"/>
              </a:ext>
            </a:extLst>
          </p:cNvPr>
          <p:cNvSpPr txBox="1">
            <a:spLocks/>
          </p:cNvSpPr>
          <p:nvPr/>
        </p:nvSpPr>
        <p:spPr>
          <a:xfrm>
            <a:off x="838200" y="1544467"/>
            <a:ext cx="8577263" cy="45277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He was born a miraculous birth.</a:t>
            </a:r>
            <a:endParaRPr lang="en-US" sz="2500" b="1" dirty="0">
              <a:solidFill>
                <a:schemeClr val="bg1"/>
              </a:solidFill>
              <a:latin typeface="Helvetica Rounded LT Std Black" panose="020F0804030503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He was born without a father.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His soul was put into his mother by Allah.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When he was born, people insulted his mother.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This is when Allah gave him the power to speak whilst he was still a baby.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He was born in a place now known as Bethlehem near Jerusalem, where Masjid </a:t>
            </a:r>
            <a:br>
              <a:rPr lang="en-US" sz="25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</a:br>
            <a:r>
              <a:rPr lang="en-US" sz="25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al-Aqsa is located.</a:t>
            </a:r>
          </a:p>
        </p:txBody>
      </p:sp>
      <p:pic>
        <p:nvPicPr>
          <p:cNvPr id="4" name="Graphic 3" descr="Palm tree">
            <a:extLst>
              <a:ext uri="{FF2B5EF4-FFF2-40B4-BE49-F238E27FC236}">
                <a16:creationId xmlns:a16="http://schemas.microsoft.com/office/drawing/2014/main" id="{46AEC910-93B9-6448-A4C4-C8F51E674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658229" y="2887662"/>
            <a:ext cx="4319587" cy="43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9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EB471D-9148-4544-BC66-0F67FEE41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44" y="0"/>
            <a:ext cx="2407478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ACF5281-AC5C-AE4B-A669-CD86A7CB15B2}"/>
              </a:ext>
            </a:extLst>
          </p:cNvPr>
          <p:cNvSpPr/>
          <p:nvPr/>
        </p:nvSpPr>
        <p:spPr>
          <a:xfrm>
            <a:off x="2236763" y="3010486"/>
            <a:ext cx="92575" cy="925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A521EBD-F275-9F4E-A7D2-B9DCE21DDF0B}"/>
              </a:ext>
            </a:extLst>
          </p:cNvPr>
          <p:cNvSpPr/>
          <p:nvPr/>
        </p:nvSpPr>
        <p:spPr>
          <a:xfrm>
            <a:off x="2214071" y="3180584"/>
            <a:ext cx="46363" cy="463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550375B-8C0C-7042-8194-325EC00293FF}"/>
              </a:ext>
            </a:extLst>
          </p:cNvPr>
          <p:cNvSpPr/>
          <p:nvPr/>
        </p:nvSpPr>
        <p:spPr>
          <a:xfrm>
            <a:off x="1963713" y="2830011"/>
            <a:ext cx="546100" cy="5461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3A8352-7818-1F4D-91AF-938876E7B791}"/>
              </a:ext>
            </a:extLst>
          </p:cNvPr>
          <p:cNvCxnSpPr>
            <a:stCxn id="5" idx="0"/>
          </p:cNvCxnSpPr>
          <p:nvPr/>
        </p:nvCxnSpPr>
        <p:spPr>
          <a:xfrm flipV="1">
            <a:off x="2236763" y="1690688"/>
            <a:ext cx="5078437" cy="11393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EA8096-2A70-034B-B9EB-16FFEE6313CC}"/>
              </a:ext>
            </a:extLst>
          </p:cNvPr>
          <p:cNvCxnSpPr>
            <a:cxnSpLocks/>
          </p:cNvCxnSpPr>
          <p:nvPr/>
        </p:nvCxnSpPr>
        <p:spPr>
          <a:xfrm>
            <a:off x="2214071" y="3376112"/>
            <a:ext cx="5266229" cy="5932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519DA54-2F16-3D42-ACF6-77BA9027E2DF}"/>
              </a:ext>
            </a:extLst>
          </p:cNvPr>
          <p:cNvSpPr/>
          <p:nvPr/>
        </p:nvSpPr>
        <p:spPr>
          <a:xfrm flipH="1">
            <a:off x="7487396" y="2610667"/>
            <a:ext cx="219344" cy="2193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CC404AF-16A2-9D43-973B-A0E3C1D21DB5}"/>
              </a:ext>
            </a:extLst>
          </p:cNvPr>
          <p:cNvSpPr/>
          <p:nvPr/>
        </p:nvSpPr>
        <p:spPr>
          <a:xfrm>
            <a:off x="7435323" y="3016917"/>
            <a:ext cx="104146" cy="1041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0D3D271-7D73-454D-8CB2-2CF13FD46BDE}"/>
              </a:ext>
            </a:extLst>
          </p:cNvPr>
          <p:cNvSpPr/>
          <p:nvPr/>
        </p:nvSpPr>
        <p:spPr>
          <a:xfrm>
            <a:off x="6434586" y="1650432"/>
            <a:ext cx="2318901" cy="231890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289353-C3D5-2E41-94F1-0AA90E0E3EFB}"/>
              </a:ext>
            </a:extLst>
          </p:cNvPr>
          <p:cNvGrpSpPr/>
          <p:nvPr/>
        </p:nvGrpSpPr>
        <p:grpSpPr>
          <a:xfrm>
            <a:off x="7597068" y="1650432"/>
            <a:ext cx="2869106" cy="960235"/>
            <a:chOff x="7597068" y="1650432"/>
            <a:chExt cx="2869106" cy="960235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054EE19-99D4-ED42-8BC5-DCE4E197D8E2}"/>
                </a:ext>
              </a:extLst>
            </p:cNvPr>
            <p:cNvSpPr/>
            <p:nvPr/>
          </p:nvSpPr>
          <p:spPr>
            <a:xfrm>
              <a:off x="8625018" y="1650432"/>
              <a:ext cx="1841156" cy="46257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FAB085-7608-0A48-85FF-9BCAEA15C217}"/>
                </a:ext>
              </a:extLst>
            </p:cNvPr>
            <p:cNvSpPr txBox="1"/>
            <p:nvPr/>
          </p:nvSpPr>
          <p:spPr>
            <a:xfrm>
              <a:off x="8699158" y="1706351"/>
              <a:ext cx="1692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ounded LT Std Black" panose="020F0804030503020204" pitchFamily="34" charset="0"/>
                </a:rPr>
                <a:t>Jerusalem</a:t>
              </a:r>
            </a:p>
          </p:txBody>
        </p: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DFAD2712-1518-9F41-951A-F75781EF8DFE}"/>
                </a:ext>
              </a:extLst>
            </p:cNvPr>
            <p:cNvCxnSpPr>
              <a:stCxn id="17" idx="1"/>
              <a:endCxn id="13" idx="0"/>
            </p:cNvCxnSpPr>
            <p:nvPr/>
          </p:nvCxnSpPr>
          <p:spPr>
            <a:xfrm rot="10800000" flipV="1">
              <a:off x="7597068" y="1881719"/>
              <a:ext cx="1027950" cy="728948"/>
            </a:xfrm>
            <a:prstGeom prst="curvedConnector2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228ADC-2F55-904C-996C-AF2B78BF2402}"/>
              </a:ext>
            </a:extLst>
          </p:cNvPr>
          <p:cNvGrpSpPr/>
          <p:nvPr/>
        </p:nvGrpSpPr>
        <p:grpSpPr>
          <a:xfrm>
            <a:off x="7487397" y="3121064"/>
            <a:ext cx="2731488" cy="1253066"/>
            <a:chOff x="7487397" y="3121064"/>
            <a:chExt cx="2731488" cy="1253066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E356CD1F-326D-9E4E-B451-5D4F2B3D634C}"/>
                </a:ext>
              </a:extLst>
            </p:cNvPr>
            <p:cNvSpPr/>
            <p:nvPr/>
          </p:nvSpPr>
          <p:spPr>
            <a:xfrm>
              <a:off x="8377729" y="3911557"/>
              <a:ext cx="1841156" cy="46257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451E38D-7166-C648-876D-34CF272C79C7}"/>
                </a:ext>
              </a:extLst>
            </p:cNvPr>
            <p:cNvSpPr txBox="1"/>
            <p:nvPr/>
          </p:nvSpPr>
          <p:spPr>
            <a:xfrm>
              <a:off x="8451869" y="3967476"/>
              <a:ext cx="1692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ounded LT Std Black" panose="020F0804030503020204" pitchFamily="34" charset="0"/>
                </a:rPr>
                <a:t>Bethlehem</a:t>
              </a:r>
            </a:p>
          </p:txBody>
        </p: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6291BFCA-C4A5-8942-A056-696C86E50DFC}"/>
                </a:ext>
              </a:extLst>
            </p:cNvPr>
            <p:cNvCxnSpPr>
              <a:cxnSpLocks/>
              <a:stCxn id="20" idx="1"/>
              <a:endCxn id="14" idx="4"/>
            </p:cNvCxnSpPr>
            <p:nvPr/>
          </p:nvCxnSpPr>
          <p:spPr>
            <a:xfrm rot="10800000">
              <a:off x="7487397" y="3121064"/>
              <a:ext cx="890333" cy="1021781"/>
            </a:xfrm>
            <a:prstGeom prst="curvedConnector2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EACC865-7D09-AB4D-8601-2DCEE0F5ABD0}"/>
              </a:ext>
            </a:extLst>
          </p:cNvPr>
          <p:cNvGrpSpPr/>
          <p:nvPr/>
        </p:nvGrpSpPr>
        <p:grpSpPr>
          <a:xfrm>
            <a:off x="3917342" y="4607000"/>
            <a:ext cx="6388193" cy="1793800"/>
            <a:chOff x="3917342" y="4607000"/>
            <a:chExt cx="6388193" cy="1793800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414EF885-C89A-2242-87BB-CB62E74C03F0}"/>
                </a:ext>
              </a:extLst>
            </p:cNvPr>
            <p:cNvSpPr/>
            <p:nvPr/>
          </p:nvSpPr>
          <p:spPr>
            <a:xfrm>
              <a:off x="4176584" y="5007493"/>
              <a:ext cx="6128951" cy="139330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73F5CB-9AF8-3443-AFD1-0B462CC219B9}"/>
                </a:ext>
              </a:extLst>
            </p:cNvPr>
            <p:cNvSpPr txBox="1"/>
            <p:nvPr/>
          </p:nvSpPr>
          <p:spPr>
            <a:xfrm>
              <a:off x="4426181" y="5299927"/>
              <a:ext cx="577803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ounded LT Std Black" panose="020F0804030503020204" pitchFamily="34" charset="0"/>
                </a:rPr>
                <a:t>Tell me three things you know about Jerusalem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E8157E1-4F79-C74E-BE7C-19354B3AF599}"/>
                </a:ext>
              </a:extLst>
            </p:cNvPr>
            <p:cNvSpPr/>
            <p:nvPr/>
          </p:nvSpPr>
          <p:spPr>
            <a:xfrm>
              <a:off x="3917342" y="4615802"/>
              <a:ext cx="815044" cy="81504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824EF4C-7A40-9442-A4FE-C3324FC44A57}"/>
                </a:ext>
              </a:extLst>
            </p:cNvPr>
            <p:cNvSpPr txBox="1"/>
            <p:nvPr/>
          </p:nvSpPr>
          <p:spPr>
            <a:xfrm rot="767481">
              <a:off x="4042188" y="4607000"/>
              <a:ext cx="64641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000" b="1" dirty="0">
                  <a:solidFill>
                    <a:srgbClr val="C00000"/>
                  </a:solidFill>
                  <a:latin typeface="Helvetica Rounded LT Std Black" panose="020F0804030503020204" pitchFamily="34" charset="0"/>
                </a:rPr>
                <a:t>?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C29A5C9-069C-DF40-B626-8DE5D701C2A6}"/>
              </a:ext>
            </a:extLst>
          </p:cNvPr>
          <p:cNvSpPr/>
          <p:nvPr/>
        </p:nvSpPr>
        <p:spPr>
          <a:xfrm rot="16366479">
            <a:off x="-399075" y="3242670"/>
            <a:ext cx="39995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Rounded LT Std Black" panose="020F0804030503020204" pitchFamily="34" charset="0"/>
              </a:rPr>
              <a:t>Palestine</a:t>
            </a:r>
          </a:p>
        </p:txBody>
      </p:sp>
    </p:spTree>
    <p:extLst>
      <p:ext uri="{BB962C8B-B14F-4D97-AF65-F5344CB8AC3E}">
        <p14:creationId xmlns:p14="http://schemas.microsoft.com/office/powerpoint/2010/main" val="74128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AAE0-0D28-424A-AA5A-DCDFAD373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His birth</a:t>
            </a:r>
            <a:endParaRPr lang="en-US" b="1" dirty="0">
              <a:solidFill>
                <a:schemeClr val="bg1"/>
              </a:solidFill>
              <a:latin typeface="Helvetica Rounded LT Std Black" panose="020F0804030503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FD73FB6-3BC9-8F4E-9FA3-5A8A54081F1C}"/>
              </a:ext>
            </a:extLst>
          </p:cNvPr>
          <p:cNvSpPr txBox="1">
            <a:spLocks/>
          </p:cNvSpPr>
          <p:nvPr/>
        </p:nvSpPr>
        <p:spPr>
          <a:xfrm>
            <a:off x="838200" y="4304713"/>
            <a:ext cx="10515600" cy="23693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He spoke (the baby), “Verily I am the servant of Allah. He has given me the Book, and made me a prophet, (30) And He has made me a blessed one wherever I be, and has enjoined Salah and </a:t>
            </a:r>
            <a:r>
              <a:rPr lang="en-GB" sz="2200" b="1" dirty="0" err="1">
                <a:solidFill>
                  <a:schemeClr val="bg1"/>
                </a:solidFill>
                <a:latin typeface="Helvetica Rounded LT Std Black" panose="020F0804030503020204" pitchFamily="34" charset="0"/>
              </a:rPr>
              <a:t>Zakah</a:t>
            </a:r>
            <a:r>
              <a:rPr lang="en-GB" sz="22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 upon me as long as I am alive, (31) And (He has made me) good to my mother, and he did not make me oppressive (or) ill-fated. (32) And peace is upon me the day I was born, the day I shall die, and the day I shall be raised alive again.” (33)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A0DCA5C-DAEB-1E47-89F8-066CEEDC77FA}"/>
              </a:ext>
            </a:extLst>
          </p:cNvPr>
          <p:cNvSpPr txBox="1">
            <a:spLocks/>
          </p:cNvSpPr>
          <p:nvPr/>
        </p:nvSpPr>
        <p:spPr>
          <a:xfrm>
            <a:off x="838200" y="1575581"/>
            <a:ext cx="10515600" cy="25492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r-PK" dirty="0">
                <a:solidFill>
                  <a:schemeClr val="bg1"/>
                </a:solidFill>
                <a:latin typeface="noorehira" panose="02000500000000020004" pitchFamily="2" charset="-78"/>
                <a:cs typeface="noorehira" panose="02000500000000020004" pitchFamily="2" charset="-78"/>
              </a:rPr>
              <a:t>قَالَ اِنِّیۡ عَبۡدُ اللّٰہِ ۟ؕ اٰتٰنِیَ الۡکِتٰبَ وَ جَعَلَنِیۡ  نَبِیًّا ﴿ۙ۳۰﴾ </a:t>
            </a:r>
          </a:p>
          <a:p>
            <a:pPr algn="ctr"/>
            <a:endParaRPr lang="ur-PK" dirty="0">
              <a:solidFill>
                <a:schemeClr val="bg1"/>
              </a:solidFill>
              <a:latin typeface="noorehira" panose="02000500000000020004" pitchFamily="2" charset="-78"/>
              <a:cs typeface="noorehira" panose="02000500000000020004" pitchFamily="2" charset="-78"/>
            </a:endParaRPr>
          </a:p>
          <a:p>
            <a:pPr algn="ctr"/>
            <a:r>
              <a:rPr lang="ur-PK" dirty="0">
                <a:solidFill>
                  <a:schemeClr val="bg1"/>
                </a:solidFill>
                <a:latin typeface="noorehira" panose="02000500000000020004" pitchFamily="2" charset="-78"/>
                <a:cs typeface="noorehira" panose="02000500000000020004" pitchFamily="2" charset="-78"/>
              </a:rPr>
              <a:t>وَّ جَعَلَنِیۡ مُبٰرَکًا اَیۡنَ مَا کُنۡتُ ۪ وَ اَوۡصٰنِیۡ بِالصَّلٰوۃِ  وَ الزَّکٰوۃِ مَا دُمۡتُ  حَیًّا ﴿۪ۖ۳۱﴾</a:t>
            </a:r>
          </a:p>
          <a:p>
            <a:pPr algn="ctr"/>
            <a:endParaRPr lang="ur-PK" dirty="0">
              <a:solidFill>
                <a:schemeClr val="bg1"/>
              </a:solidFill>
              <a:latin typeface="noorehira" panose="02000500000000020004" pitchFamily="2" charset="-78"/>
              <a:cs typeface="noorehira" panose="02000500000000020004" pitchFamily="2" charset="-78"/>
            </a:endParaRPr>
          </a:p>
          <a:p>
            <a:pPr algn="ctr"/>
            <a:r>
              <a:rPr lang="ur-PK" dirty="0">
                <a:solidFill>
                  <a:schemeClr val="bg1"/>
                </a:solidFill>
                <a:latin typeface="noorehira" panose="02000500000000020004" pitchFamily="2" charset="-78"/>
                <a:cs typeface="noorehira" panose="02000500000000020004" pitchFamily="2" charset="-78"/>
              </a:rPr>
              <a:t>وَّ بَرًّۢا بِوَالِدَتِیۡ ۫ وَ لَمۡ  یَجۡعَلۡنِیۡ جَبَّارًا شَقِیًّا ﴿۳۲﴾ </a:t>
            </a:r>
          </a:p>
          <a:p>
            <a:pPr algn="ctr"/>
            <a:endParaRPr lang="ur-PK" dirty="0">
              <a:solidFill>
                <a:schemeClr val="bg1"/>
              </a:solidFill>
              <a:latin typeface="noorehira" panose="02000500000000020004" pitchFamily="2" charset="-78"/>
              <a:cs typeface="noorehira" panose="02000500000000020004" pitchFamily="2" charset="-78"/>
            </a:endParaRPr>
          </a:p>
          <a:p>
            <a:pPr algn="ctr"/>
            <a:r>
              <a:rPr lang="ur-PK" dirty="0">
                <a:solidFill>
                  <a:schemeClr val="bg1"/>
                </a:solidFill>
                <a:latin typeface="noorehira" panose="02000500000000020004" pitchFamily="2" charset="-78"/>
                <a:cs typeface="noorehira" panose="02000500000000020004" pitchFamily="2" charset="-78"/>
              </a:rPr>
              <a:t>وَ السَّلٰمُ عَلَیَّ یَوۡمَ وُلِدۡتُّ وَ یَوۡمَ اَمُوۡتُ  وَ  یَوۡمَ  اُبۡعَثُ  حَیًّا ﴿۳۳﴾ </a:t>
            </a:r>
          </a:p>
          <a:p>
            <a:pPr algn="ctr"/>
            <a:endParaRPr lang="ur-PK" dirty="0">
              <a:solidFill>
                <a:schemeClr val="bg1"/>
              </a:solidFill>
              <a:latin typeface="noorehira" panose="02000500000000020004" pitchFamily="2" charset="-78"/>
              <a:cs typeface="noorehira" panose="02000500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779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67753C5-38DB-1E43-A7DA-8F48971B97B1}"/>
              </a:ext>
            </a:extLst>
          </p:cNvPr>
          <p:cNvGrpSpPr/>
          <p:nvPr/>
        </p:nvGrpSpPr>
        <p:grpSpPr>
          <a:xfrm>
            <a:off x="838200" y="759487"/>
            <a:ext cx="6388193" cy="1793800"/>
            <a:chOff x="838200" y="759487"/>
            <a:chExt cx="6388193" cy="179380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6073CEA-830F-9B46-88D0-173478F4C79B}"/>
                </a:ext>
              </a:extLst>
            </p:cNvPr>
            <p:cNvSpPr/>
            <p:nvPr/>
          </p:nvSpPr>
          <p:spPr>
            <a:xfrm>
              <a:off x="1097442" y="1159980"/>
              <a:ext cx="6128951" cy="139330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1DE3498-E80C-A84C-9A80-44A7C17EBF0A}"/>
                </a:ext>
              </a:extLst>
            </p:cNvPr>
            <p:cNvSpPr/>
            <p:nvPr/>
          </p:nvSpPr>
          <p:spPr>
            <a:xfrm>
              <a:off x="838200" y="768289"/>
              <a:ext cx="815044" cy="81504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79EAD2-729A-754F-9E18-96A2436B4FC7}"/>
                </a:ext>
              </a:extLst>
            </p:cNvPr>
            <p:cNvSpPr txBox="1"/>
            <p:nvPr/>
          </p:nvSpPr>
          <p:spPr>
            <a:xfrm rot="767481">
              <a:off x="963046" y="759487"/>
              <a:ext cx="64641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000" b="1" dirty="0">
                  <a:solidFill>
                    <a:srgbClr val="C00000"/>
                  </a:solidFill>
                  <a:latin typeface="Helvetica Rounded LT Std Black" panose="020F0804030503020204" pitchFamily="34" charset="0"/>
                </a:rPr>
                <a:t>?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617295-21AB-7541-80B0-0DE36DA9B790}"/>
                </a:ext>
              </a:extLst>
            </p:cNvPr>
            <p:cNvSpPr txBox="1"/>
            <p:nvPr/>
          </p:nvSpPr>
          <p:spPr>
            <a:xfrm>
              <a:off x="1272898" y="1402662"/>
              <a:ext cx="5778037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ounded LT Std Black" panose="020F0804030503020204" pitchFamily="34" charset="0"/>
                </a:rPr>
                <a:t>Which surah is named after ‘Isa’s </a:t>
              </a:r>
              <a:r>
                <a:rPr lang="ar-SA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wan Thuluth" pitchFamily="2" charset="-78"/>
                  <a:cs typeface="Diwan Thuluth" pitchFamily="2" charset="-78"/>
                </a:rPr>
                <a:t>عَلَيْهِ السّلَام</a:t>
              </a:r>
              <a:r>
                <a:rPr lang="en-GB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ounded LT Std Black" panose="020F0804030503020204" pitchFamily="34" charset="0"/>
                </a:rPr>
                <a:t> mother?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E62EDA3-2E30-FA4A-A9F9-03092242569E}"/>
              </a:ext>
            </a:extLst>
          </p:cNvPr>
          <p:cNvGrpSpPr/>
          <p:nvPr/>
        </p:nvGrpSpPr>
        <p:grpSpPr>
          <a:xfrm>
            <a:off x="4594925" y="3631142"/>
            <a:ext cx="6389479" cy="1824196"/>
            <a:chOff x="4594925" y="3631142"/>
            <a:chExt cx="6389479" cy="182419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B280CB5E-8BE4-EF4E-98B2-0AE5C43D8A46}"/>
                </a:ext>
              </a:extLst>
            </p:cNvPr>
            <p:cNvSpPr/>
            <p:nvPr/>
          </p:nvSpPr>
          <p:spPr>
            <a:xfrm>
              <a:off x="4594925" y="4062031"/>
              <a:ext cx="6128951" cy="139330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AC6B6AD-7F11-B048-8BDE-3F8E8D6B6A92}"/>
                </a:ext>
              </a:extLst>
            </p:cNvPr>
            <p:cNvSpPr/>
            <p:nvPr/>
          </p:nvSpPr>
          <p:spPr>
            <a:xfrm>
              <a:off x="10169360" y="3639944"/>
              <a:ext cx="815044" cy="81504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E8B255-1873-D047-9D14-31D82DECC68A}"/>
                </a:ext>
              </a:extLst>
            </p:cNvPr>
            <p:cNvSpPr txBox="1"/>
            <p:nvPr/>
          </p:nvSpPr>
          <p:spPr>
            <a:xfrm rot="767481">
              <a:off x="10294206" y="3631142"/>
              <a:ext cx="64641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000" b="1" dirty="0">
                  <a:solidFill>
                    <a:srgbClr val="C00000"/>
                  </a:solidFill>
                  <a:latin typeface="Helvetica Rounded LT Std Black" panose="020F0804030503020204" pitchFamily="34" charset="0"/>
                </a:rPr>
                <a:t>?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179415-F1A5-1F4D-AC79-249959A96AA4}"/>
                </a:ext>
              </a:extLst>
            </p:cNvPr>
            <p:cNvSpPr txBox="1"/>
            <p:nvPr/>
          </p:nvSpPr>
          <p:spPr>
            <a:xfrm>
              <a:off x="4770381" y="4304713"/>
              <a:ext cx="5778037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ounded LT Std Black" panose="020F0804030503020204" pitchFamily="34" charset="0"/>
                </a:rPr>
                <a:t>How many times is ‘Isa </a:t>
              </a:r>
              <a:r>
                <a:rPr lang="ar-SA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wan Thuluth" pitchFamily="2" charset="-78"/>
                  <a:cs typeface="Diwan Thuluth" pitchFamily="2" charset="-78"/>
                </a:rPr>
                <a:t>عَلَيْهِ السّلَام</a:t>
              </a:r>
              <a:r>
                <a:rPr lang="en-GB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ounded LT Std Black" panose="020F0804030503020204" pitchFamily="34" charset="0"/>
                </a:rPr>
                <a:t> mentioned in the Qur’an?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269A9A3-44E0-F741-A8FA-B6770AE73AD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78467" y="4895609"/>
            <a:ext cx="2293710" cy="16055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6FE108-4B28-0547-A422-ED3DFA53D8C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353923" y="3013778"/>
            <a:ext cx="2011852" cy="202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AAE0-0D28-424A-AA5A-DCDFAD373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His life</a:t>
            </a:r>
            <a:endParaRPr lang="en-US" b="1" dirty="0">
              <a:solidFill>
                <a:schemeClr val="bg1"/>
              </a:solidFill>
              <a:latin typeface="Helvetica Rounded LT Std Black" panose="020F0804030503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FD73FB6-3BC9-8F4E-9FA3-5A8A54081F1C}"/>
              </a:ext>
            </a:extLst>
          </p:cNvPr>
          <p:cNvSpPr txBox="1">
            <a:spLocks/>
          </p:cNvSpPr>
          <p:nvPr/>
        </p:nvSpPr>
        <p:spPr>
          <a:xfrm>
            <a:off x="838200" y="1544467"/>
            <a:ext cx="10515600" cy="43722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He is known by many names; We, the Muslims call him Isa, the Qur’an also refers to him as Maseeh, </a:t>
            </a:r>
            <a:r>
              <a:rPr lang="en-GB" sz="2500" b="1" dirty="0" err="1">
                <a:solidFill>
                  <a:schemeClr val="bg1"/>
                </a:solidFill>
                <a:latin typeface="Helvetica Rounded LT Std Black" panose="020F0804030503020204" pitchFamily="34" charset="0"/>
              </a:rPr>
              <a:t>Rooh</a:t>
            </a:r>
            <a:r>
              <a:rPr lang="en-GB" sz="25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 (Soul), </a:t>
            </a:r>
            <a:r>
              <a:rPr lang="en-GB" sz="2500" b="1" dirty="0" err="1">
                <a:solidFill>
                  <a:schemeClr val="bg1"/>
                </a:solidFill>
                <a:latin typeface="Helvetica Rounded LT Std Black" panose="020F0804030503020204" pitchFamily="34" charset="0"/>
              </a:rPr>
              <a:t>Kalimah</a:t>
            </a:r>
            <a:r>
              <a:rPr lang="en-GB" sz="25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 (Word) and </a:t>
            </a:r>
            <a:r>
              <a:rPr lang="en-GB" sz="2500" b="1" dirty="0" err="1">
                <a:solidFill>
                  <a:schemeClr val="bg1"/>
                </a:solidFill>
                <a:latin typeface="Helvetica Rounded LT Std Black" panose="020F0804030503020204" pitchFamily="34" charset="0"/>
              </a:rPr>
              <a:t>Ibnu</a:t>
            </a:r>
            <a:r>
              <a:rPr lang="en-GB" sz="25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 Maryam (Son of Maryam).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Christians know him as Jesus and some Jews refer to him as </a:t>
            </a:r>
            <a:r>
              <a:rPr lang="en-GB" sz="2500" b="1" dirty="0" err="1">
                <a:solidFill>
                  <a:schemeClr val="bg1"/>
                </a:solidFill>
                <a:latin typeface="Helvetica Rounded LT Std Black" panose="020F0804030503020204" pitchFamily="34" charset="0"/>
              </a:rPr>
              <a:t>Yeshu</a:t>
            </a:r>
            <a:r>
              <a:rPr lang="en-GB" sz="25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He was sent as prophet by Allah to the Bani </a:t>
            </a:r>
            <a:r>
              <a:rPr lang="en-GB" sz="2500" b="1" dirty="0" err="1">
                <a:solidFill>
                  <a:schemeClr val="bg1"/>
                </a:solidFill>
                <a:latin typeface="Helvetica Rounded LT Std Black" panose="020F0804030503020204" pitchFamily="34" charset="0"/>
              </a:rPr>
              <a:t>Israeel</a:t>
            </a:r>
            <a:r>
              <a:rPr lang="en-GB" sz="25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The book </a:t>
            </a:r>
            <a:r>
              <a:rPr lang="en-GB" sz="2500" b="1" dirty="0" err="1">
                <a:solidFill>
                  <a:schemeClr val="bg1"/>
                </a:solidFill>
                <a:latin typeface="Helvetica Rounded LT Std Black" panose="020F0804030503020204" pitchFamily="34" charset="0"/>
              </a:rPr>
              <a:t>Injeel</a:t>
            </a:r>
            <a:r>
              <a:rPr lang="en-GB" sz="25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 was revealed to him as guidance.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He called towards the worship of Allah alone.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A small number of people followed him and they were known as his disciples.</a:t>
            </a:r>
          </a:p>
        </p:txBody>
      </p:sp>
    </p:spTree>
    <p:extLst>
      <p:ext uri="{BB962C8B-B14F-4D97-AF65-F5344CB8AC3E}">
        <p14:creationId xmlns:p14="http://schemas.microsoft.com/office/powerpoint/2010/main" val="33254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AAE0-0D28-424A-AA5A-DCDFAD373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Helvetica Rounded LT Std Black" panose="020F0804030503020204" pitchFamily="34" charset="0"/>
              </a:rPr>
              <a:t>His miracles</a:t>
            </a:r>
            <a:endParaRPr lang="en-US" b="1" dirty="0">
              <a:solidFill>
                <a:schemeClr val="bg1"/>
              </a:solidFill>
              <a:latin typeface="Helvetica Rounded LT Std Black" panose="020F0804030503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42BF27-F66A-D440-A20B-853791D1302D}"/>
              </a:ext>
            </a:extLst>
          </p:cNvPr>
          <p:cNvGrpSpPr/>
          <p:nvPr/>
        </p:nvGrpSpPr>
        <p:grpSpPr>
          <a:xfrm>
            <a:off x="812232" y="403609"/>
            <a:ext cx="1533439" cy="1523035"/>
            <a:chOff x="812232" y="403609"/>
            <a:chExt cx="1533439" cy="152303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0E0F447-4207-5846-85C9-C3B21C91BA4D}"/>
                </a:ext>
              </a:extLst>
            </p:cNvPr>
            <p:cNvSpPr/>
            <p:nvPr/>
          </p:nvSpPr>
          <p:spPr>
            <a:xfrm>
              <a:off x="822636" y="403609"/>
              <a:ext cx="1523035" cy="1523035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78A3396-1157-AA4A-A216-42282AC8E2F0}"/>
                </a:ext>
              </a:extLst>
            </p:cNvPr>
            <p:cNvSpPr/>
            <p:nvPr/>
          </p:nvSpPr>
          <p:spPr>
            <a:xfrm>
              <a:off x="812232" y="734239"/>
              <a:ext cx="1533439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ounded LT Std Black" panose="020F0804030503020204" pitchFamily="34" charset="0"/>
                </a:rPr>
                <a:t>His birth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8B80FFC-5518-FC49-89F8-CDA33F6F12BA}"/>
              </a:ext>
            </a:extLst>
          </p:cNvPr>
          <p:cNvGrpSpPr/>
          <p:nvPr/>
        </p:nvGrpSpPr>
        <p:grpSpPr>
          <a:xfrm>
            <a:off x="469824" y="3569066"/>
            <a:ext cx="2386323" cy="2367985"/>
            <a:chOff x="469824" y="3569066"/>
            <a:chExt cx="2386323" cy="236798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8BB2890-2464-C64C-B2D3-383F99D5F450}"/>
                </a:ext>
              </a:extLst>
            </p:cNvPr>
            <p:cNvSpPr/>
            <p:nvPr/>
          </p:nvSpPr>
          <p:spPr>
            <a:xfrm>
              <a:off x="469824" y="3569066"/>
              <a:ext cx="2367985" cy="2367985"/>
            </a:xfrm>
            <a:prstGeom prst="ellips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646EE4-7ED6-F245-A697-DEE36687648A}"/>
                </a:ext>
              </a:extLst>
            </p:cNvPr>
            <p:cNvSpPr/>
            <p:nvPr/>
          </p:nvSpPr>
          <p:spPr>
            <a:xfrm>
              <a:off x="488160" y="4004635"/>
              <a:ext cx="2367987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ounded LT Std Black" panose="020F0804030503020204" pitchFamily="34" charset="0"/>
                </a:rPr>
                <a:t>He could heal the blind and lepers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3B6B87-CF5F-CD43-9E28-69E1EA2A8E14}"/>
              </a:ext>
            </a:extLst>
          </p:cNvPr>
          <p:cNvGrpSpPr/>
          <p:nvPr/>
        </p:nvGrpSpPr>
        <p:grpSpPr>
          <a:xfrm>
            <a:off x="2725986" y="1570536"/>
            <a:ext cx="2367987" cy="2367986"/>
            <a:chOff x="2725986" y="1570536"/>
            <a:chExt cx="2367987" cy="236798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FB2817E-564C-1340-9147-F6E255110C17}"/>
                </a:ext>
              </a:extLst>
            </p:cNvPr>
            <p:cNvSpPr/>
            <p:nvPr/>
          </p:nvSpPr>
          <p:spPr>
            <a:xfrm>
              <a:off x="2725987" y="1570536"/>
              <a:ext cx="2367986" cy="2367986"/>
            </a:xfrm>
            <a:prstGeom prst="ellipse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9D8C4D-FDF0-FD4B-88AE-D857BCB13FE3}"/>
                </a:ext>
              </a:extLst>
            </p:cNvPr>
            <p:cNvSpPr/>
            <p:nvPr/>
          </p:nvSpPr>
          <p:spPr>
            <a:xfrm>
              <a:off x="2725986" y="2003741"/>
              <a:ext cx="2367987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ounded LT Std Black" panose="020F0804030503020204" pitchFamily="34" charset="0"/>
                </a:rPr>
                <a:t>He could bring the dead back to life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98830D-7F87-F740-88C7-2E20D63A8073}"/>
              </a:ext>
            </a:extLst>
          </p:cNvPr>
          <p:cNvGrpSpPr/>
          <p:nvPr/>
        </p:nvGrpSpPr>
        <p:grpSpPr>
          <a:xfrm>
            <a:off x="5751558" y="2315834"/>
            <a:ext cx="3196258" cy="3203385"/>
            <a:chOff x="5751558" y="2315834"/>
            <a:chExt cx="3196258" cy="320338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48CF2A-2DD1-7141-BE2C-6D57CE1EF436}"/>
                </a:ext>
              </a:extLst>
            </p:cNvPr>
            <p:cNvSpPr/>
            <p:nvPr/>
          </p:nvSpPr>
          <p:spPr>
            <a:xfrm>
              <a:off x="5751558" y="2315834"/>
              <a:ext cx="3196258" cy="3203385"/>
            </a:xfrm>
            <a:prstGeom prst="ellipse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0EC5BD-FE81-014E-A6BE-F058765A4504}"/>
                </a:ext>
              </a:extLst>
            </p:cNvPr>
            <p:cNvSpPr/>
            <p:nvPr/>
          </p:nvSpPr>
          <p:spPr>
            <a:xfrm>
              <a:off x="6011160" y="2804306"/>
              <a:ext cx="2677951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ounded LT Std Black" panose="020F0804030503020204" pitchFamily="34" charset="0"/>
                </a:rPr>
                <a:t>He could make a bird of clay and breath into it to bring it to life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CB06D7-9E72-3742-9FF3-21AF5DF52F8C}"/>
              </a:ext>
            </a:extLst>
          </p:cNvPr>
          <p:cNvGrpSpPr/>
          <p:nvPr/>
        </p:nvGrpSpPr>
        <p:grpSpPr>
          <a:xfrm>
            <a:off x="8970773" y="1165127"/>
            <a:ext cx="2398591" cy="2403939"/>
            <a:chOff x="8970773" y="1165127"/>
            <a:chExt cx="2398591" cy="240393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5125019-2584-3446-9AFB-9E9F6FFF6683}"/>
                </a:ext>
              </a:extLst>
            </p:cNvPr>
            <p:cNvSpPr/>
            <p:nvPr/>
          </p:nvSpPr>
          <p:spPr>
            <a:xfrm>
              <a:off x="8970773" y="1165127"/>
              <a:ext cx="2398591" cy="2403939"/>
            </a:xfrm>
            <a:prstGeom prst="ellipse">
              <a:avLst/>
            </a:prstGeom>
            <a:ln w="28575"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82D8A97-45A8-724F-8A71-31F5307E69B8}"/>
                </a:ext>
              </a:extLst>
            </p:cNvPr>
            <p:cNvSpPr/>
            <p:nvPr/>
          </p:nvSpPr>
          <p:spPr>
            <a:xfrm>
              <a:off x="8985813" y="1570536"/>
              <a:ext cx="2367987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ounded LT Std Black" panose="020F0804030503020204" pitchFamily="34" charset="0"/>
                </a:rPr>
                <a:t>He was raised into the heavens alive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094AEA-7EEB-534C-93FF-5F568264C994}"/>
              </a:ext>
            </a:extLst>
          </p:cNvPr>
          <p:cNvGrpSpPr/>
          <p:nvPr/>
        </p:nvGrpSpPr>
        <p:grpSpPr>
          <a:xfrm>
            <a:off x="3522559" y="4412871"/>
            <a:ext cx="1965080" cy="1953206"/>
            <a:chOff x="3522559" y="4412871"/>
            <a:chExt cx="1965080" cy="19532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8867C49-039A-014D-8874-E61DA1C8CFF2}"/>
                </a:ext>
              </a:extLst>
            </p:cNvPr>
            <p:cNvSpPr/>
            <p:nvPr/>
          </p:nvSpPr>
          <p:spPr>
            <a:xfrm>
              <a:off x="3522858" y="4412871"/>
              <a:ext cx="1953206" cy="1953206"/>
            </a:xfrm>
            <a:prstGeom prst="ellips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CD6E308-19CC-4C40-BC11-22A36C04460C}"/>
                </a:ext>
              </a:extLst>
            </p:cNvPr>
            <p:cNvSpPr/>
            <p:nvPr/>
          </p:nvSpPr>
          <p:spPr>
            <a:xfrm>
              <a:off x="3522559" y="4577034"/>
              <a:ext cx="196508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ounded LT Std Black" panose="020F0804030503020204" pitchFamily="34" charset="0"/>
                </a:rPr>
                <a:t>Spoke when he was a baby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2C69CA-464E-DC44-A67E-6F2CCD40DB5F}"/>
              </a:ext>
            </a:extLst>
          </p:cNvPr>
          <p:cNvGrpSpPr/>
          <p:nvPr/>
        </p:nvGrpSpPr>
        <p:grpSpPr>
          <a:xfrm>
            <a:off x="9387754" y="4254314"/>
            <a:ext cx="2233582" cy="2238562"/>
            <a:chOff x="9387754" y="4254314"/>
            <a:chExt cx="2233582" cy="223856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3F3FF36-BA83-BC4A-9A86-F5F0E003C1BA}"/>
                </a:ext>
              </a:extLst>
            </p:cNvPr>
            <p:cNvSpPr/>
            <p:nvPr/>
          </p:nvSpPr>
          <p:spPr>
            <a:xfrm>
              <a:off x="9387754" y="4254314"/>
              <a:ext cx="2233582" cy="2238562"/>
            </a:xfrm>
            <a:prstGeom prst="ellipse">
              <a:avLst/>
            </a:prstGeom>
            <a:ln w="28575"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7269103-AB34-A44F-8AFE-99FE6EB5D4C3}"/>
                </a:ext>
              </a:extLst>
            </p:cNvPr>
            <p:cNvSpPr/>
            <p:nvPr/>
          </p:nvSpPr>
          <p:spPr>
            <a:xfrm>
              <a:off x="9605401" y="4577034"/>
              <a:ext cx="1806447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ounded LT Std Black" panose="020F0804030503020204" pitchFamily="34" charset="0"/>
                </a:rPr>
                <a:t>Received food from the heavens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040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725</Words>
  <Application>Microsoft Macintosh PowerPoint</Application>
  <PresentationFormat>Widescreen</PresentationFormat>
  <Paragraphs>104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Helvetica Rounded LT Std Black</vt:lpstr>
      <vt:lpstr>Calibri</vt:lpstr>
      <vt:lpstr>Arial</vt:lpstr>
      <vt:lpstr>Calibri Light</vt:lpstr>
      <vt:lpstr>Diwan Thuluth</vt:lpstr>
      <vt:lpstr>noorehira</vt:lpstr>
      <vt:lpstr>Office Theme</vt:lpstr>
      <vt:lpstr>‘Isa</vt:lpstr>
      <vt:lpstr>Who was ‘Isaعَلَيْهِ السّلَام    ? </vt:lpstr>
      <vt:lpstr>His family</vt:lpstr>
      <vt:lpstr>His birth</vt:lpstr>
      <vt:lpstr>PowerPoint Presentation</vt:lpstr>
      <vt:lpstr>His birth</vt:lpstr>
      <vt:lpstr>PowerPoint Presentation</vt:lpstr>
      <vt:lpstr>His life</vt:lpstr>
      <vt:lpstr>His miracles</vt:lpstr>
      <vt:lpstr>Our beliefs</vt:lpstr>
      <vt:lpstr>PowerPoint Presentation</vt:lpstr>
      <vt:lpstr>His return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‘Isa</dc:title>
  <dc:creator>Muhammad Qasim</dc:creator>
  <cp:lastModifiedBy>Muhammad Qasim</cp:lastModifiedBy>
  <cp:revision>36</cp:revision>
  <dcterms:created xsi:type="dcterms:W3CDTF">2018-12-06T17:43:27Z</dcterms:created>
  <dcterms:modified xsi:type="dcterms:W3CDTF">2018-12-08T19:14:52Z</dcterms:modified>
</cp:coreProperties>
</file>