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presProps" Target="presProps.xml" /><Relationship Id="rId30"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1600">
        <a:latin typeface="+mj-lt"/>
        <a:ea typeface="+mj-ea"/>
        <a:cs typeface="+mj-cs"/>
        <a:sym typeface="Century Gothic"/>
      </a:defRPr>
    </a:lvl1pPr>
    <a:lvl2pPr indent="228600" defTabSz="457200" latinLnBrk="0">
      <a:lnSpc>
        <a:spcPct val="117999"/>
      </a:lnSpc>
      <a:defRPr sz="1600">
        <a:latin typeface="+mj-lt"/>
        <a:ea typeface="+mj-ea"/>
        <a:cs typeface="+mj-cs"/>
        <a:sym typeface="Century Gothic"/>
      </a:defRPr>
    </a:lvl2pPr>
    <a:lvl3pPr indent="457200" defTabSz="457200" latinLnBrk="0">
      <a:lnSpc>
        <a:spcPct val="117999"/>
      </a:lnSpc>
      <a:defRPr sz="1600">
        <a:latin typeface="+mj-lt"/>
        <a:ea typeface="+mj-ea"/>
        <a:cs typeface="+mj-cs"/>
        <a:sym typeface="Century Gothic"/>
      </a:defRPr>
    </a:lvl3pPr>
    <a:lvl4pPr indent="685800" defTabSz="457200" latinLnBrk="0">
      <a:lnSpc>
        <a:spcPct val="117999"/>
      </a:lnSpc>
      <a:defRPr sz="1600">
        <a:latin typeface="+mj-lt"/>
        <a:ea typeface="+mj-ea"/>
        <a:cs typeface="+mj-cs"/>
        <a:sym typeface="Century Gothic"/>
      </a:defRPr>
    </a:lvl4pPr>
    <a:lvl5pPr indent="914400" defTabSz="457200" latinLnBrk="0">
      <a:lnSpc>
        <a:spcPct val="117999"/>
      </a:lnSpc>
      <a:defRPr sz="1600">
        <a:latin typeface="+mj-lt"/>
        <a:ea typeface="+mj-ea"/>
        <a:cs typeface="+mj-cs"/>
        <a:sym typeface="Century Gothic"/>
      </a:defRPr>
    </a:lvl5pPr>
    <a:lvl6pPr indent="1143000" defTabSz="457200" latinLnBrk="0">
      <a:lnSpc>
        <a:spcPct val="117999"/>
      </a:lnSpc>
      <a:defRPr sz="1600">
        <a:latin typeface="+mj-lt"/>
        <a:ea typeface="+mj-ea"/>
        <a:cs typeface="+mj-cs"/>
        <a:sym typeface="Century Gothic"/>
      </a:defRPr>
    </a:lvl6pPr>
    <a:lvl7pPr indent="1371600" defTabSz="457200" latinLnBrk="0">
      <a:lnSpc>
        <a:spcPct val="117999"/>
      </a:lnSpc>
      <a:defRPr sz="1600">
        <a:latin typeface="+mj-lt"/>
        <a:ea typeface="+mj-ea"/>
        <a:cs typeface="+mj-cs"/>
        <a:sym typeface="Century Gothic"/>
      </a:defRPr>
    </a:lvl7pPr>
    <a:lvl8pPr indent="1600200" defTabSz="457200" latinLnBrk="0">
      <a:lnSpc>
        <a:spcPct val="117999"/>
      </a:lnSpc>
      <a:defRPr sz="1600">
        <a:latin typeface="+mj-lt"/>
        <a:ea typeface="+mj-ea"/>
        <a:cs typeface="+mj-cs"/>
        <a:sym typeface="Century Gothic"/>
      </a:defRPr>
    </a:lvl8pPr>
    <a:lvl9pPr indent="1828800" defTabSz="457200" latinLnBrk="0">
      <a:lnSpc>
        <a:spcPct val="117999"/>
      </a:lnSpc>
      <a:defRPr sz="1600">
        <a:latin typeface="+mj-lt"/>
        <a:ea typeface="+mj-ea"/>
        <a:cs typeface="+mj-cs"/>
        <a:sym typeface="Century Gothic"/>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prstGeom prst="rect">
            <a:avLst/>
          </a:prstGeom>
        </p:spPr>
        <p:txBody>
          <a:bodyPr/>
          <a:lstStyle/>
          <a:p>
            <a:endParaRPr/>
          </a:p>
        </p:txBody>
      </p:sp>
      <p:sp>
        <p:nvSpPr>
          <p:cNvPr id="128" name="Shape 128"/>
          <p:cNvSpPr>
            <a:spLocks noGrp="1"/>
          </p:cNvSpPr>
          <p:nvPr>
            <p:ph type="body" sz="quarter" idx="1"/>
          </p:nvPr>
        </p:nvSpPr>
        <p:spPr>
          <a:prstGeom prst="rect">
            <a:avLst/>
          </a:prstGeom>
        </p:spPr>
        <p:txBody>
          <a:bodyPr/>
          <a:lstStyle/>
          <a:p>
            <a:r>
              <a:t>مَنْ تَعَلَّمَ عِلْمًا مِمَّا يُبْتَغَى بِهِ وَجْهُ اللَّهِ عَزَّ وَجَلَّ لاَ يَتَعَلَّمُهُ إِلاَّ لِيُصِيبَ بِهِ عَرَضًا مِنَ الدُّنْيَا لَمْ يَجِدْ عَرْفَ الْجَنَّةِ يَوْمَ الْقِيَامَةِ </a:t>
            </a:r>
          </a:p>
          <a:p>
            <a:r>
              <a:t>Sunan Abi Dawud 3664</a:t>
            </a:r>
          </a:p>
          <a:p>
            <a:r>
              <a:t>Actions should be done for the sake of Allah</a:t>
            </a:r>
          </a:p>
          <a:p>
            <a:r>
              <a:t>Actions are judged by intentions - hadith</a:t>
            </a:r>
          </a:p>
          <a:p>
            <a:r>
              <a:t>First hadith mentioned by Imam Bukhari</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prstGeom prst="rect">
            <a:avLst/>
          </a:prstGeom>
        </p:spPr>
        <p:txBody>
          <a:bodyPr/>
          <a:lstStyle/>
          <a:p>
            <a:endParaRPr/>
          </a:p>
        </p:txBody>
      </p:sp>
      <p:sp>
        <p:nvSpPr>
          <p:cNvPr id="133" name="Shape 133"/>
          <p:cNvSpPr>
            <a:spLocks noGrp="1"/>
          </p:cNvSpPr>
          <p:nvPr>
            <p:ph type="body" sz="quarter" idx="1"/>
          </p:nvPr>
        </p:nvSpPr>
        <p:spPr>
          <a:prstGeom prst="rect">
            <a:avLst/>
          </a:prstGeom>
        </p:spPr>
        <p:txBody>
          <a:bodyPr/>
          <a:lstStyle/>
          <a:p>
            <a:r>
              <a:t>مَنْ طَلَبَ الْعِلْمَ لِيُمَارِيَ بِهِ السُّفَهَاءَ أَوْ لِيُبَاهِيَ بِهِ الْعُلَمَاءَ أَوْ لِيَصْرِفَ وُجُوهَ النَّاسِ إِلَيْهِ فَهُوَ فِي النَّارِ</a:t>
            </a:r>
          </a:p>
          <a:p>
            <a:r>
              <a:t>Sunan Ibn Majah: Hadith 253</a:t>
            </a:r>
          </a:p>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prstGeom prst="rect">
            <a:avLst/>
          </a:prstGeom>
        </p:spPr>
        <p:txBody>
          <a:bodyPr/>
          <a:lstStyle/>
          <a:p>
            <a:endParaRPr/>
          </a:p>
        </p:txBody>
      </p:sp>
      <p:sp>
        <p:nvSpPr>
          <p:cNvPr id="138" name="Shape 138"/>
          <p:cNvSpPr>
            <a:spLocks noGrp="1"/>
          </p:cNvSpPr>
          <p:nvPr>
            <p:ph type="body" sz="quarter" idx="1"/>
          </p:nvPr>
        </p:nvSpPr>
        <p:spPr>
          <a:prstGeom prst="rect">
            <a:avLst/>
          </a:prstGeom>
        </p:spPr>
        <p:txBody>
          <a:bodyPr/>
          <a:lstStyle/>
          <a:p>
            <a:r>
              <a:t>Imam Nawawi mentions that the first thing a student of knowledge should do is memorise the Quran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noRot="1" noChangeAspect="1"/>
          </p:cNvSpPr>
          <p:nvPr>
            <p:ph type="sldImg"/>
          </p:nvPr>
        </p:nvSpPr>
        <p:spPr>
          <a:prstGeom prst="rect">
            <a:avLst/>
          </a:prstGeom>
        </p:spPr>
        <p:txBody>
          <a:bodyPr/>
          <a:lstStyle/>
          <a:p>
            <a:endParaRPr/>
          </a:p>
        </p:txBody>
      </p:sp>
      <p:sp>
        <p:nvSpPr>
          <p:cNvPr id="146" name="Shape 146"/>
          <p:cNvSpPr>
            <a:spLocks noGrp="1"/>
          </p:cNvSpPr>
          <p:nvPr>
            <p:ph type="body" sz="quarter" idx="1"/>
          </p:nvPr>
        </p:nvSpPr>
        <p:spPr>
          <a:prstGeom prst="rect">
            <a:avLst/>
          </a:prstGeom>
        </p:spPr>
        <p:txBody>
          <a:bodyPr/>
          <a:lstStyle/>
          <a:p>
            <a:r>
              <a:t>اتَّقِ اللَّهَ حَيْثُمَا كُنْتَ وَأَتْبِعِ السَّيِّئَةَ الْحَسَنَةَ تَمْحُهَا وَخَالِقِ النَّاسَ بِخُلُقٍ حَسَنٍ </a:t>
            </a:r>
          </a:p>
          <a:p>
            <a:r>
              <a:t>Jami` at-Tirmidhi 1987</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noRot="1" noChangeAspect="1"/>
          </p:cNvSpPr>
          <p:nvPr>
            <p:ph type="sldImg"/>
          </p:nvPr>
        </p:nvSpPr>
        <p:spPr>
          <a:prstGeom prst="rect">
            <a:avLst/>
          </a:prstGeom>
        </p:spPr>
        <p:txBody>
          <a:bodyPr/>
          <a:lstStyle/>
          <a:p>
            <a:endParaRPr/>
          </a:p>
        </p:txBody>
      </p:sp>
      <p:sp>
        <p:nvSpPr>
          <p:cNvPr id="184" name="Shape 184"/>
          <p:cNvSpPr>
            <a:spLocks noGrp="1"/>
          </p:cNvSpPr>
          <p:nvPr>
            <p:ph type="body" sz="quarter" idx="1"/>
          </p:nvPr>
        </p:nvSpPr>
        <p:spPr>
          <a:prstGeom prst="rect">
            <a:avLst/>
          </a:prstGeom>
        </p:spPr>
        <p:txBody>
          <a:bodyPr/>
          <a:lstStyle/>
          <a:p>
            <a:r>
              <a:t>مَثَلُ الْجَلِيسِ الصَّالِحِ وَالْجَلِيسِ السَّوْءِ كَمَثَلِ صَاحِبِ الْمِسْكِ، وَكِيرِ الْحَدَّادِ، لاَ يَعْدَمُكَ مِنْ صَاحِبِ الْمِسْكِ إِمَّا تَشْتَرِيهِ، أَوْ تَجِدُ رِيحَهُ، وَكِيرُ الْحَدَّادِ يُحْرِقُ بَدَنَكَ أَوْ ثَوْبَكَ أَوْ تَجِدُ مِنْهُ رِيحًا خَبِيثَةً</a:t>
            </a:r>
          </a:p>
          <a:p>
            <a:r>
              <a:t>Sahih al-Bukhari 2101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a:spLocks noGrp="1" noRot="1" noChangeAspect="1"/>
          </p:cNvSpPr>
          <p:nvPr>
            <p:ph type="sldImg"/>
          </p:nvPr>
        </p:nvSpPr>
        <p:spPr>
          <a:prstGeom prst="rect">
            <a:avLst/>
          </a:prstGeom>
        </p:spPr>
        <p:txBody>
          <a:bodyPr/>
          <a:lstStyle/>
          <a:p>
            <a:endParaRPr/>
          </a:p>
        </p:txBody>
      </p:sp>
      <p:sp>
        <p:nvSpPr>
          <p:cNvPr id="195" name="Shape 195"/>
          <p:cNvSpPr>
            <a:spLocks noGrp="1"/>
          </p:cNvSpPr>
          <p:nvPr>
            <p:ph type="body" sz="quarter" idx="1"/>
          </p:nvPr>
        </p:nvSpPr>
        <p:spPr>
          <a:prstGeom prst="rect">
            <a:avLst/>
          </a:prstGeom>
        </p:spPr>
        <p:txBody>
          <a:bodyPr/>
          <a:lstStyle/>
          <a:p>
            <a:r>
              <a:t>مَنْ سَلَكَ طَرِيقًا يَلْتَمِسُ فِيهِ عِلْمًا سَهَّلَ اللَّهُ لَهُ طَرِيقًا إِلَى الْجَنَّةِ</a:t>
            </a:r>
          </a:p>
          <a:p>
            <a:r>
              <a:t>Jami` at-Tirmidhi 2646</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3"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atin typeface="+mj-lt"/>
                <a:ea typeface="+mj-ea"/>
                <a:cs typeface="+mj-cs"/>
                <a:sym typeface="Century Gothic"/>
              </a:defRPr>
            </a:lvl1pPr>
            <a:lvl2pPr marL="0" indent="0" algn="ctr">
              <a:spcBef>
                <a:spcPts val="0"/>
              </a:spcBef>
              <a:buSzTx/>
              <a:buNone/>
              <a:defRPr sz="3700">
                <a:latin typeface="+mj-lt"/>
                <a:ea typeface="+mj-ea"/>
                <a:cs typeface="+mj-cs"/>
                <a:sym typeface="Century Gothic"/>
              </a:defRPr>
            </a:lvl2pPr>
            <a:lvl3pPr marL="0" indent="0" algn="ctr">
              <a:spcBef>
                <a:spcPts val="0"/>
              </a:spcBef>
              <a:buSzTx/>
              <a:buNone/>
              <a:defRPr sz="3700">
                <a:latin typeface="+mj-lt"/>
                <a:ea typeface="+mj-ea"/>
                <a:cs typeface="+mj-cs"/>
                <a:sym typeface="Century Gothic"/>
              </a:defRPr>
            </a:lvl3pPr>
            <a:lvl4pPr marL="0" indent="0" algn="ctr">
              <a:spcBef>
                <a:spcPts val="0"/>
              </a:spcBef>
              <a:buSzTx/>
              <a:buNone/>
              <a:defRPr sz="3700">
                <a:latin typeface="+mj-lt"/>
                <a:ea typeface="+mj-ea"/>
                <a:cs typeface="+mj-cs"/>
                <a:sym typeface="Century Gothic"/>
              </a:defRPr>
            </a:lvl4pPr>
            <a:lvl5pPr marL="0" indent="0" algn="ctr">
              <a:spcBef>
                <a:spcPts val="0"/>
              </a:spcBef>
              <a:buSzTx/>
              <a:buNone/>
              <a:defRPr sz="3700">
                <a:latin typeface="+mj-lt"/>
                <a:ea typeface="+mj-ea"/>
                <a:cs typeface="+mj-cs"/>
                <a:sym typeface="Century Gothic"/>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4"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5"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lnSpc>
                <a:spcPct val="120000"/>
              </a:lnSpc>
              <a:spcBef>
                <a:spcPts val="0"/>
              </a:spcBef>
              <a:buSzTx/>
              <a:buNone/>
              <a:defRPr sz="3400">
                <a:latin typeface="+mn-lt"/>
                <a:ea typeface="+mn-ea"/>
                <a:cs typeface="+mn-cs"/>
                <a:sym typeface="Helvetica Neue Medium"/>
              </a:defRPr>
            </a:lvl1pPr>
          </a:lstStyle>
          <a:p>
            <a:r>
              <a:t>“Type a quote here.” </a:t>
            </a:r>
          </a:p>
        </p:txBody>
      </p:sp>
      <p:sp>
        <p:nvSpPr>
          <p:cNvPr id="9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3" name="Image"/>
          <p:cNvSpPr>
            <a:spLocks noGrp="1"/>
          </p:cNvSpPr>
          <p:nvPr>
            <p:ph type="pic" idx="13"/>
          </p:nvPr>
        </p:nvSpPr>
        <p:spPr>
          <a:xfrm>
            <a:off x="-949853" y="0"/>
            <a:ext cx="14904506" cy="9944100"/>
          </a:xfrm>
          <a:prstGeom prst="rect">
            <a:avLst/>
          </a:prstGeom>
        </p:spPr>
        <p:txBody>
          <a:bodyPr lIns="91439" tIns="45719" rIns="91439" bIns="45719" anchor="t">
            <a:noAutofit/>
          </a:bodyPr>
          <a:lstStyle/>
          <a:p>
            <a:endParaRP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1" name="Image"/>
          <p:cNvSpPr>
            <a:spLocks noGrp="1"/>
          </p:cNvSpPr>
          <p:nvPr>
            <p:ph type="pic" idx="13"/>
          </p:nvPr>
        </p:nvSpPr>
        <p:spPr>
          <a:xfrm>
            <a:off x="1622088" y="289099"/>
            <a:ext cx="9753603" cy="6505789"/>
          </a:xfrm>
          <a:prstGeom prst="rect">
            <a:avLst/>
          </a:prstGeom>
        </p:spPr>
        <p:txBody>
          <a:bodyPr lIns="91439" tIns="45719" rIns="91439" bIns="45719" anchor="t">
            <a:noAutofit/>
          </a:bodyPr>
          <a:lstStyle/>
          <a:p>
            <a:endParaRPr/>
          </a:p>
        </p:txBody>
      </p:sp>
      <p:sp>
        <p:nvSpPr>
          <p:cNvPr id="22"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3"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atin typeface="+mj-lt"/>
                <a:ea typeface="+mj-ea"/>
                <a:cs typeface="+mj-cs"/>
                <a:sym typeface="Century Gothic"/>
              </a:defRPr>
            </a:lvl1pPr>
            <a:lvl2pPr marL="0" indent="0" algn="ctr">
              <a:spcBef>
                <a:spcPts val="0"/>
              </a:spcBef>
              <a:buSzTx/>
              <a:buNone/>
              <a:defRPr sz="3700">
                <a:latin typeface="+mj-lt"/>
                <a:ea typeface="+mj-ea"/>
                <a:cs typeface="+mj-cs"/>
                <a:sym typeface="Century Gothic"/>
              </a:defRPr>
            </a:lvl2pPr>
            <a:lvl3pPr marL="0" indent="0" algn="ctr">
              <a:spcBef>
                <a:spcPts val="0"/>
              </a:spcBef>
              <a:buSzTx/>
              <a:buNone/>
              <a:defRPr sz="3700">
                <a:latin typeface="+mj-lt"/>
                <a:ea typeface="+mj-ea"/>
                <a:cs typeface="+mj-cs"/>
                <a:sym typeface="Century Gothic"/>
              </a:defRPr>
            </a:lvl3pPr>
            <a:lvl4pPr marL="0" indent="0" algn="ctr">
              <a:spcBef>
                <a:spcPts val="0"/>
              </a:spcBef>
              <a:buSzTx/>
              <a:buNone/>
              <a:defRPr sz="3700">
                <a:latin typeface="+mj-lt"/>
                <a:ea typeface="+mj-ea"/>
                <a:cs typeface="+mj-cs"/>
                <a:sym typeface="Century Gothic"/>
              </a:defRPr>
            </a:lvl4pPr>
            <a:lvl5pPr marL="0" indent="0" algn="ctr">
              <a:spcBef>
                <a:spcPts val="0"/>
              </a:spcBef>
              <a:buSzTx/>
              <a:buNone/>
              <a:defRPr sz="3700">
                <a:latin typeface="+mj-lt"/>
                <a:ea typeface="+mj-ea"/>
                <a:cs typeface="+mj-cs"/>
                <a:sym typeface="Century Gothic"/>
              </a:defRPr>
            </a:lvl5p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1"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39" name="Image"/>
          <p:cNvSpPr>
            <a:spLocks noGrp="1"/>
          </p:cNvSpPr>
          <p:nvPr>
            <p:ph type="pic" idx="13"/>
          </p:nvPr>
        </p:nvSpPr>
        <p:spPr>
          <a:xfrm>
            <a:off x="2263775" y="613833"/>
            <a:ext cx="12401550" cy="8267701"/>
          </a:xfrm>
          <a:prstGeom prst="rect">
            <a:avLst/>
          </a:prstGeom>
        </p:spPr>
        <p:txBody>
          <a:bodyPr lIns="91439" tIns="45719" rIns="91439" bIns="45719" anchor="t">
            <a:noAutofit/>
          </a:bodyPr>
          <a:lstStyle/>
          <a:p>
            <a:endParaRPr/>
          </a:p>
        </p:txBody>
      </p:sp>
      <p:sp>
        <p:nvSpPr>
          <p:cNvPr id="40" name="Title Text"/>
          <p:cNvSpPr txBox="1">
            <a:spLocks noGrp="1"/>
          </p:cNvSpPr>
          <p:nvPr>
            <p:ph type="title"/>
          </p:nvPr>
        </p:nvSpPr>
        <p:spPr>
          <a:xfrm>
            <a:off x="952500" y="635000"/>
            <a:ext cx="5334000" cy="3987800"/>
          </a:xfrm>
          <a:prstGeom prst="rect">
            <a:avLst/>
          </a:prstGeom>
        </p:spPr>
        <p:txBody>
          <a:bodyPr anchor="b"/>
          <a:lstStyle>
            <a:lvl1pPr>
              <a:defRPr sz="6000" b="0">
                <a:latin typeface="+mn-lt"/>
                <a:ea typeface="+mn-ea"/>
                <a:cs typeface="+mn-cs"/>
                <a:sym typeface="Helvetica Neue Medium"/>
              </a:defRPr>
            </a:lvl1pPr>
          </a:lstStyle>
          <a:p>
            <a:r>
              <a:t>Title Text</a:t>
            </a:r>
          </a:p>
        </p:txBody>
      </p:sp>
      <p:sp>
        <p:nvSpPr>
          <p:cNvPr id="41"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atin typeface="+mj-lt"/>
                <a:ea typeface="+mj-ea"/>
                <a:cs typeface="+mj-cs"/>
                <a:sym typeface="Century Gothic"/>
              </a:defRPr>
            </a:lvl1pPr>
            <a:lvl2pPr marL="0" indent="0" algn="ctr">
              <a:spcBef>
                <a:spcPts val="0"/>
              </a:spcBef>
              <a:buSzTx/>
              <a:buNone/>
              <a:defRPr sz="3700">
                <a:latin typeface="+mj-lt"/>
                <a:ea typeface="+mj-ea"/>
                <a:cs typeface="+mj-cs"/>
                <a:sym typeface="Century Gothic"/>
              </a:defRPr>
            </a:lvl2pPr>
            <a:lvl3pPr marL="0" indent="0" algn="ctr">
              <a:spcBef>
                <a:spcPts val="0"/>
              </a:spcBef>
              <a:buSzTx/>
              <a:buNone/>
              <a:defRPr sz="3700">
                <a:latin typeface="+mj-lt"/>
                <a:ea typeface="+mj-ea"/>
                <a:cs typeface="+mj-cs"/>
                <a:sym typeface="Century Gothic"/>
              </a:defRPr>
            </a:lvl3pPr>
            <a:lvl4pPr marL="0" indent="0" algn="ctr">
              <a:spcBef>
                <a:spcPts val="0"/>
              </a:spcBef>
              <a:buSzTx/>
              <a:buNone/>
              <a:defRPr sz="3700">
                <a:latin typeface="+mj-lt"/>
                <a:ea typeface="+mj-ea"/>
                <a:cs typeface="+mj-cs"/>
                <a:sym typeface="Century Gothic"/>
              </a:defRPr>
            </a:lvl4pPr>
            <a:lvl5pPr marL="0" indent="0" algn="ctr">
              <a:spcBef>
                <a:spcPts val="0"/>
              </a:spcBef>
              <a:buSzTx/>
              <a:buNone/>
              <a:defRPr sz="3700">
                <a:latin typeface="+mj-lt"/>
                <a:ea typeface="+mj-ea"/>
                <a:cs typeface="+mj-cs"/>
                <a:sym typeface="Century Gothic"/>
              </a:defRPr>
            </a:lvl5p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9" name="Title Text"/>
          <p:cNvSpPr txBox="1">
            <a:spLocks noGrp="1"/>
          </p:cNvSpPr>
          <p:nvPr>
            <p:ph type="title"/>
          </p:nvPr>
        </p:nvSpPr>
        <p:spPr>
          <a:prstGeom prst="rect">
            <a:avLst/>
          </a:prstGeom>
        </p:spPr>
        <p:txBody>
          <a:bodyPr/>
          <a:lstStyle/>
          <a:p>
            <a:r>
              <a:t>Title Text</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6" name="Image"/>
          <p:cNvSpPr>
            <a:spLocks noGrp="1"/>
          </p:cNvSpPr>
          <p:nvPr>
            <p:ph type="pic" idx="13"/>
          </p:nvPr>
        </p:nvSpPr>
        <p:spPr>
          <a:xfrm>
            <a:off x="4086225" y="2586566"/>
            <a:ext cx="9429750" cy="6286501"/>
          </a:xfrm>
          <a:prstGeom prst="rect">
            <a:avLst/>
          </a:prstGeom>
        </p:spPr>
        <p:txBody>
          <a:bodyPr lIns="91439" tIns="45719" rIns="91439" bIns="45719" anchor="t">
            <a:noAutofit/>
          </a:bodyPr>
          <a:lstStyle/>
          <a:p>
            <a:endParaRPr/>
          </a:p>
        </p:txBody>
      </p:sp>
      <p:sp>
        <p:nvSpPr>
          <p:cNvPr id="67" name="Title Text"/>
          <p:cNvSpPr txBox="1">
            <a:spLocks noGrp="1"/>
          </p:cNvSpPr>
          <p:nvPr>
            <p:ph type="title"/>
          </p:nvPr>
        </p:nvSpPr>
        <p:spPr>
          <a:prstGeom prst="rect">
            <a:avLst/>
          </a:prstGeom>
        </p:spPr>
        <p:txBody>
          <a:bodyPr/>
          <a:lstStyle/>
          <a:p>
            <a:r>
              <a:t>Title Text</a:t>
            </a:r>
          </a:p>
        </p:txBody>
      </p:sp>
      <p:sp>
        <p:nvSpPr>
          <p:cNvPr id="68"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9"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6"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4" name="Image"/>
          <p:cNvSpPr>
            <a:spLocks noGrp="1"/>
          </p:cNvSpPr>
          <p:nvPr>
            <p:ph type="pic" sz="quarter" idx="13"/>
          </p:nvPr>
        </p:nvSpPr>
        <p:spPr>
          <a:xfrm>
            <a:off x="6680200" y="5029200"/>
            <a:ext cx="6054748" cy="4038600"/>
          </a:xfrm>
          <a:prstGeom prst="rect">
            <a:avLst/>
          </a:prstGeom>
        </p:spPr>
        <p:txBody>
          <a:bodyPr lIns="91439" tIns="45719" rIns="91439" bIns="45719" anchor="t">
            <a:noAutofit/>
          </a:bodyPr>
          <a:lstStyle/>
          <a:p>
            <a:endParaRPr/>
          </a:p>
        </p:txBody>
      </p:sp>
      <p:sp>
        <p:nvSpPr>
          <p:cNvPr id="85" name="Image"/>
          <p:cNvSpPr>
            <a:spLocks noGrp="1"/>
          </p:cNvSpPr>
          <p:nvPr>
            <p:ph type="pic" sz="quarter" idx="14"/>
          </p:nvPr>
        </p:nvSpPr>
        <p:spPr>
          <a:xfrm>
            <a:off x="6502400" y="889000"/>
            <a:ext cx="5867400" cy="3911601"/>
          </a:xfrm>
          <a:prstGeom prst="rect">
            <a:avLst/>
          </a:prstGeom>
        </p:spPr>
        <p:txBody>
          <a:bodyPr lIns="91439" tIns="45719" rIns="91439" bIns="45719" anchor="t">
            <a:noAutofit/>
          </a:bodyPr>
          <a:lstStyle/>
          <a:p>
            <a:endParaRPr/>
          </a:p>
        </p:txBody>
      </p:sp>
      <p:sp>
        <p:nvSpPr>
          <p:cNvPr id="86" name="Image"/>
          <p:cNvSpPr>
            <a:spLocks noGrp="1"/>
          </p:cNvSpPr>
          <p:nvPr>
            <p:ph type="pic" idx="15"/>
          </p:nvPr>
        </p:nvSpPr>
        <p:spPr>
          <a:xfrm>
            <a:off x="-2374900" y="889000"/>
            <a:ext cx="11982450" cy="7988300"/>
          </a:xfrm>
          <a:prstGeom prst="rect">
            <a:avLst/>
          </a:prstGeom>
        </p:spPr>
        <p:txBody>
          <a:bodyPr lIns="91439" tIns="45719" rIns="91439" bIns="45719" anchor="t">
            <a:noAutofit/>
          </a:bodyPr>
          <a:lstStyle/>
          <a:p>
            <a:endParaRP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www.ilmbank.com"/>
          <p:cNvSpPr txBox="1"/>
          <p:nvPr/>
        </p:nvSpPr>
        <p:spPr>
          <a:xfrm>
            <a:off x="10433845" y="9243767"/>
            <a:ext cx="2426222" cy="40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000" b="0">
                <a:latin typeface="+mj-lt"/>
                <a:ea typeface="+mj-ea"/>
                <a:cs typeface="+mj-cs"/>
                <a:sym typeface="Century Gothic"/>
              </a:defRPr>
            </a:lvl1pPr>
          </a:lstStyle>
          <a:p>
            <a:r>
              <a:t>www.ilmbank.com</a:t>
            </a:r>
          </a:p>
        </p:txBody>
      </p:sp>
      <p:sp>
        <p:nvSpPr>
          <p:cNvPr id="4"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1" i="0" u="none" strike="noStrike" cap="none" spc="0" baseline="0">
          <a:solidFill>
            <a:srgbClr val="000000"/>
          </a:solidFill>
          <a:uFillTx/>
          <a:latin typeface="+mj-lt"/>
          <a:ea typeface="+mj-ea"/>
          <a:cs typeface="+mj-cs"/>
          <a:sym typeface="Century Gothic"/>
        </a:defRPr>
      </a:lvl1pPr>
      <a:lvl2pPr marL="0" marR="0" indent="0" algn="ctr" defTabSz="584200" rtl="0" latinLnBrk="0">
        <a:lnSpc>
          <a:spcPct val="100000"/>
        </a:lnSpc>
        <a:spcBef>
          <a:spcPts val="0"/>
        </a:spcBef>
        <a:spcAft>
          <a:spcPts val="0"/>
        </a:spcAft>
        <a:buClrTx/>
        <a:buSzTx/>
        <a:buFontTx/>
        <a:buNone/>
        <a:tabLst/>
        <a:defRPr sz="8000" b="1" i="0" u="none" strike="noStrike" cap="none" spc="0" baseline="0">
          <a:solidFill>
            <a:srgbClr val="000000"/>
          </a:solidFill>
          <a:uFillTx/>
          <a:latin typeface="+mj-lt"/>
          <a:ea typeface="+mj-ea"/>
          <a:cs typeface="+mj-cs"/>
          <a:sym typeface="Century Gothic"/>
        </a:defRPr>
      </a:lvl2pPr>
      <a:lvl3pPr marL="0" marR="0" indent="0" algn="ctr" defTabSz="584200" rtl="0" latinLnBrk="0">
        <a:lnSpc>
          <a:spcPct val="100000"/>
        </a:lnSpc>
        <a:spcBef>
          <a:spcPts val="0"/>
        </a:spcBef>
        <a:spcAft>
          <a:spcPts val="0"/>
        </a:spcAft>
        <a:buClrTx/>
        <a:buSzTx/>
        <a:buFontTx/>
        <a:buNone/>
        <a:tabLst/>
        <a:defRPr sz="8000" b="1" i="0" u="none" strike="noStrike" cap="none" spc="0" baseline="0">
          <a:solidFill>
            <a:srgbClr val="000000"/>
          </a:solidFill>
          <a:uFillTx/>
          <a:latin typeface="+mj-lt"/>
          <a:ea typeface="+mj-ea"/>
          <a:cs typeface="+mj-cs"/>
          <a:sym typeface="Century Gothic"/>
        </a:defRPr>
      </a:lvl3pPr>
      <a:lvl4pPr marL="0" marR="0" indent="0" algn="ctr" defTabSz="584200" rtl="0" latinLnBrk="0">
        <a:lnSpc>
          <a:spcPct val="100000"/>
        </a:lnSpc>
        <a:spcBef>
          <a:spcPts val="0"/>
        </a:spcBef>
        <a:spcAft>
          <a:spcPts val="0"/>
        </a:spcAft>
        <a:buClrTx/>
        <a:buSzTx/>
        <a:buFontTx/>
        <a:buNone/>
        <a:tabLst/>
        <a:defRPr sz="8000" b="1" i="0" u="none" strike="noStrike" cap="none" spc="0" baseline="0">
          <a:solidFill>
            <a:srgbClr val="000000"/>
          </a:solidFill>
          <a:uFillTx/>
          <a:latin typeface="+mj-lt"/>
          <a:ea typeface="+mj-ea"/>
          <a:cs typeface="+mj-cs"/>
          <a:sym typeface="Century Gothic"/>
        </a:defRPr>
      </a:lvl4pPr>
      <a:lvl5pPr marL="0" marR="0" indent="0" algn="ctr" defTabSz="584200" rtl="0" latinLnBrk="0">
        <a:lnSpc>
          <a:spcPct val="100000"/>
        </a:lnSpc>
        <a:spcBef>
          <a:spcPts val="0"/>
        </a:spcBef>
        <a:spcAft>
          <a:spcPts val="0"/>
        </a:spcAft>
        <a:buClrTx/>
        <a:buSzTx/>
        <a:buFontTx/>
        <a:buNone/>
        <a:tabLst/>
        <a:defRPr sz="8000" b="1" i="0" u="none" strike="noStrike" cap="none" spc="0" baseline="0">
          <a:solidFill>
            <a:srgbClr val="000000"/>
          </a:solidFill>
          <a:uFillTx/>
          <a:latin typeface="+mj-lt"/>
          <a:ea typeface="+mj-ea"/>
          <a:cs typeface="+mj-cs"/>
          <a:sym typeface="Century Gothic"/>
        </a:defRPr>
      </a:lvl5pPr>
      <a:lvl6pPr marL="0" marR="0" indent="0" algn="ctr" defTabSz="584200" rtl="0" latinLnBrk="0">
        <a:lnSpc>
          <a:spcPct val="100000"/>
        </a:lnSpc>
        <a:spcBef>
          <a:spcPts val="0"/>
        </a:spcBef>
        <a:spcAft>
          <a:spcPts val="0"/>
        </a:spcAft>
        <a:buClrTx/>
        <a:buSzTx/>
        <a:buFontTx/>
        <a:buNone/>
        <a:tabLst/>
        <a:defRPr sz="8000" b="1" i="0" u="none" strike="noStrike" cap="none" spc="0" baseline="0">
          <a:solidFill>
            <a:srgbClr val="000000"/>
          </a:solidFill>
          <a:uFillTx/>
          <a:latin typeface="+mj-lt"/>
          <a:ea typeface="+mj-ea"/>
          <a:cs typeface="+mj-cs"/>
          <a:sym typeface="Century Gothic"/>
        </a:defRPr>
      </a:lvl6pPr>
      <a:lvl7pPr marL="0" marR="0" indent="0" algn="ctr" defTabSz="584200" rtl="0" latinLnBrk="0">
        <a:lnSpc>
          <a:spcPct val="100000"/>
        </a:lnSpc>
        <a:spcBef>
          <a:spcPts val="0"/>
        </a:spcBef>
        <a:spcAft>
          <a:spcPts val="0"/>
        </a:spcAft>
        <a:buClrTx/>
        <a:buSzTx/>
        <a:buFontTx/>
        <a:buNone/>
        <a:tabLst/>
        <a:defRPr sz="8000" b="1" i="0" u="none" strike="noStrike" cap="none" spc="0" baseline="0">
          <a:solidFill>
            <a:srgbClr val="000000"/>
          </a:solidFill>
          <a:uFillTx/>
          <a:latin typeface="+mj-lt"/>
          <a:ea typeface="+mj-ea"/>
          <a:cs typeface="+mj-cs"/>
          <a:sym typeface="Century Gothic"/>
        </a:defRPr>
      </a:lvl7pPr>
      <a:lvl8pPr marL="0" marR="0" indent="0" algn="ctr" defTabSz="584200" rtl="0" latinLnBrk="0">
        <a:lnSpc>
          <a:spcPct val="100000"/>
        </a:lnSpc>
        <a:spcBef>
          <a:spcPts val="0"/>
        </a:spcBef>
        <a:spcAft>
          <a:spcPts val="0"/>
        </a:spcAft>
        <a:buClrTx/>
        <a:buSzTx/>
        <a:buFontTx/>
        <a:buNone/>
        <a:tabLst/>
        <a:defRPr sz="8000" b="1" i="0" u="none" strike="noStrike" cap="none" spc="0" baseline="0">
          <a:solidFill>
            <a:srgbClr val="000000"/>
          </a:solidFill>
          <a:uFillTx/>
          <a:latin typeface="+mj-lt"/>
          <a:ea typeface="+mj-ea"/>
          <a:cs typeface="+mj-cs"/>
          <a:sym typeface="Century Gothic"/>
        </a:defRPr>
      </a:lvl8pPr>
      <a:lvl9pPr marL="0" marR="0" indent="0" algn="ctr" defTabSz="584200" rtl="0" latinLnBrk="0">
        <a:lnSpc>
          <a:spcPct val="100000"/>
        </a:lnSpc>
        <a:spcBef>
          <a:spcPts val="0"/>
        </a:spcBef>
        <a:spcAft>
          <a:spcPts val="0"/>
        </a:spcAft>
        <a:buClrTx/>
        <a:buSzTx/>
        <a:buFontTx/>
        <a:buNone/>
        <a:tabLst/>
        <a:defRPr sz="8000" b="1" i="0" u="none" strike="noStrike" cap="none" spc="0" baseline="0">
          <a:solidFill>
            <a:srgbClr val="000000"/>
          </a:solidFill>
          <a:uFillTx/>
          <a:latin typeface="+mj-lt"/>
          <a:ea typeface="+mj-ea"/>
          <a:cs typeface="+mj-cs"/>
          <a:sym typeface="Century Gothic"/>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6.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Necessary etiquettes for a student of knowledge"/>
          <p:cNvSpPr txBox="1">
            <a:spLocks noGrp="1"/>
          </p:cNvSpPr>
          <p:nvPr>
            <p:ph type="ctrTitle"/>
          </p:nvPr>
        </p:nvSpPr>
        <p:spPr>
          <a:xfrm>
            <a:off x="1269999" y="3225800"/>
            <a:ext cx="10464801" cy="3302001"/>
          </a:xfrm>
          <a:prstGeom prst="rect">
            <a:avLst/>
          </a:prstGeom>
        </p:spPr>
        <p:txBody>
          <a:bodyPr anchor="ctr"/>
          <a:lstStyle>
            <a:lvl1pPr defTabSz="508254">
              <a:defRPr sz="6960"/>
            </a:lvl1pPr>
          </a:lstStyle>
          <a:p>
            <a:r>
              <a:t>Necessary etiquettes for a student of knowledge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Being cautious with meeting innovators"/>
          <p:cNvSpPr txBox="1">
            <a:spLocks noGrp="1"/>
          </p:cNvSpPr>
          <p:nvPr>
            <p:ph type="title"/>
          </p:nvPr>
        </p:nvSpPr>
        <p:spPr>
          <a:prstGeom prst="rect">
            <a:avLst/>
          </a:prstGeom>
        </p:spPr>
        <p:txBody>
          <a:bodyPr/>
          <a:lstStyle>
            <a:lvl1pPr defTabSz="479044">
              <a:defRPr sz="6560"/>
            </a:lvl1pPr>
          </a:lstStyle>
          <a:p>
            <a:r>
              <a:t>Being cautious with meeting innovators</a:t>
            </a:r>
          </a:p>
        </p:txBody>
      </p:sp>
      <p:sp>
        <p:nvSpPr>
          <p:cNvPr id="155" name="Refrain from meeting and learning from them…"/>
          <p:cNvSpPr txBox="1">
            <a:spLocks noGrp="1"/>
          </p:cNvSpPr>
          <p:nvPr>
            <p:ph type="body" idx="1"/>
          </p:nvPr>
        </p:nvSpPr>
        <p:spPr>
          <a:prstGeom prst="rect">
            <a:avLst/>
          </a:prstGeom>
        </p:spPr>
        <p:txBody>
          <a:bodyPr/>
          <a:lstStyle/>
          <a:p>
            <a:r>
              <a:t>Refrain from meeting and learning from them</a:t>
            </a:r>
          </a:p>
          <a:p>
            <a:r>
              <a:t>Refrain from studying their books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Acquaintance with a reputable shaykh"/>
          <p:cNvSpPr txBox="1">
            <a:spLocks noGrp="1"/>
          </p:cNvSpPr>
          <p:nvPr>
            <p:ph type="title"/>
          </p:nvPr>
        </p:nvSpPr>
        <p:spPr>
          <a:prstGeom prst="rect">
            <a:avLst/>
          </a:prstGeom>
        </p:spPr>
        <p:txBody>
          <a:bodyPr/>
          <a:lstStyle>
            <a:lvl1pPr defTabSz="479044">
              <a:defRPr sz="6560"/>
            </a:lvl1pPr>
          </a:lstStyle>
          <a:p>
            <a:r>
              <a:t>Acquaintance with a reputable shaykh</a:t>
            </a:r>
          </a:p>
        </p:txBody>
      </p:sp>
      <p:sp>
        <p:nvSpPr>
          <p:cNvPr id="158" name="Find a reputable scholar, and stick with them…"/>
          <p:cNvSpPr txBox="1">
            <a:spLocks noGrp="1"/>
          </p:cNvSpPr>
          <p:nvPr>
            <p:ph type="body" idx="1"/>
          </p:nvPr>
        </p:nvSpPr>
        <p:spPr>
          <a:prstGeom prst="rect">
            <a:avLst/>
          </a:prstGeom>
        </p:spPr>
        <p:txBody>
          <a:bodyPr/>
          <a:lstStyle/>
          <a:p>
            <a:r>
              <a:t>Find a reputable scholar, and stick with them</a:t>
            </a:r>
          </a:p>
          <a:p>
            <a:r>
              <a:t>Do not learn knowledge solely from books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eeking help from Allah and remaining steadfast"/>
          <p:cNvSpPr txBox="1">
            <a:spLocks noGrp="1"/>
          </p:cNvSpPr>
          <p:nvPr>
            <p:ph type="title"/>
          </p:nvPr>
        </p:nvSpPr>
        <p:spPr>
          <a:prstGeom prst="rect">
            <a:avLst/>
          </a:prstGeom>
        </p:spPr>
        <p:txBody>
          <a:bodyPr/>
          <a:lstStyle>
            <a:lvl1pPr defTabSz="479044">
              <a:defRPr sz="6560"/>
            </a:lvl1pPr>
          </a:lstStyle>
          <a:p>
            <a:r>
              <a:t>Seeking help from Allah and remaining steadfast</a:t>
            </a:r>
          </a:p>
        </p:txBody>
      </p:sp>
      <p:sp>
        <p:nvSpPr>
          <p:cNvPr id="161" name="Make dua: رَبِّ اشْرَحْ لِي صَدْرِي…"/>
          <p:cNvSpPr txBox="1">
            <a:spLocks noGrp="1"/>
          </p:cNvSpPr>
          <p:nvPr>
            <p:ph type="body" idx="1"/>
          </p:nvPr>
        </p:nvSpPr>
        <p:spPr>
          <a:prstGeom prst="rect">
            <a:avLst/>
          </a:prstGeom>
        </p:spPr>
        <p:txBody>
          <a:bodyPr/>
          <a:lstStyle/>
          <a:p>
            <a:r>
              <a:t>Make dua: رَبِّ اشْرَحْ لِي صَدْرِي</a:t>
            </a:r>
          </a:p>
          <a:p>
            <a:r>
              <a:t>Be consistent, especially when stuck with understanding a certain topic / masaail</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Always being in a state of purity"/>
          <p:cNvSpPr txBox="1">
            <a:spLocks noGrp="1"/>
          </p:cNvSpPr>
          <p:nvPr>
            <p:ph type="title"/>
          </p:nvPr>
        </p:nvSpPr>
        <p:spPr>
          <a:prstGeom prst="rect">
            <a:avLst/>
          </a:prstGeom>
        </p:spPr>
        <p:txBody>
          <a:bodyPr/>
          <a:lstStyle>
            <a:lvl1pPr defTabSz="479044">
              <a:defRPr sz="6560"/>
            </a:lvl1pPr>
          </a:lstStyle>
          <a:p>
            <a:r>
              <a:t>Always being in a state of purity</a:t>
            </a:r>
          </a:p>
        </p:txBody>
      </p:sp>
      <p:sp>
        <p:nvSpPr>
          <p:cNvPr id="164" name="Majlis of dhikr…"/>
          <p:cNvSpPr txBox="1">
            <a:spLocks noGrp="1"/>
          </p:cNvSpPr>
          <p:nvPr>
            <p:ph type="body" idx="1"/>
          </p:nvPr>
        </p:nvSpPr>
        <p:spPr>
          <a:prstGeom prst="rect">
            <a:avLst/>
          </a:prstGeom>
        </p:spPr>
        <p:txBody>
          <a:bodyPr/>
          <a:lstStyle/>
          <a:p>
            <a:r>
              <a:t>Majlis of dhikr</a:t>
            </a:r>
          </a:p>
          <a:p>
            <a:r>
              <a:t>Be in a state of purity, with clean clothes and no bad smells</a:t>
            </a:r>
          </a:p>
          <a:p>
            <a:r>
              <a:t>“There is no group that remembers Allah, except that the angels encompass them, mercy covers them, and tranquility descends upon them: and Allah remembers (mentions) them before those who are with Him.”</a:t>
            </a:r>
          </a:p>
          <a:p>
            <a:r>
              <a:t>Angels don’t like bad smells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Aiming high"/>
          <p:cNvSpPr txBox="1">
            <a:spLocks noGrp="1"/>
          </p:cNvSpPr>
          <p:nvPr>
            <p:ph type="title"/>
          </p:nvPr>
        </p:nvSpPr>
        <p:spPr>
          <a:prstGeom prst="rect">
            <a:avLst/>
          </a:prstGeom>
        </p:spPr>
        <p:txBody>
          <a:bodyPr/>
          <a:lstStyle/>
          <a:p>
            <a:r>
              <a:t>Aiming high</a:t>
            </a:r>
          </a:p>
        </p:txBody>
      </p:sp>
      <p:sp>
        <p:nvSpPr>
          <p:cNvPr id="167" name="The Prophet [SAW] used to say:…"/>
          <p:cNvSpPr txBox="1">
            <a:spLocks noGrp="1"/>
          </p:cNvSpPr>
          <p:nvPr>
            <p:ph type="body" idx="1"/>
          </p:nvPr>
        </p:nvSpPr>
        <p:spPr>
          <a:prstGeom prst="rect">
            <a:avLst/>
          </a:prstGeom>
        </p:spPr>
        <p:txBody>
          <a:bodyPr/>
          <a:lstStyle/>
          <a:p>
            <a:pPr marL="0" indent="0" algn="ctr">
              <a:lnSpc>
                <a:spcPct val="120000"/>
              </a:lnSpc>
              <a:spcBef>
                <a:spcPts val="0"/>
              </a:spcBef>
              <a:buSzTx/>
              <a:buNone/>
              <a:defRPr sz="3400">
                <a:latin typeface="+mn-lt"/>
                <a:ea typeface="+mn-ea"/>
                <a:cs typeface="+mn-cs"/>
                <a:sym typeface="Helvetica Neue Medium"/>
              </a:defRPr>
            </a:pPr>
            <a:r>
              <a:t>The Prophet [SAW] used to say:</a:t>
            </a:r>
          </a:p>
          <a:p>
            <a:pPr marL="0" indent="0" algn="ctr">
              <a:lnSpc>
                <a:spcPct val="120000"/>
              </a:lnSpc>
              <a:spcBef>
                <a:spcPts val="0"/>
              </a:spcBef>
              <a:buSzTx/>
              <a:buNone/>
              <a:defRPr sz="3400">
                <a:latin typeface="+mn-lt"/>
                <a:ea typeface="+mn-ea"/>
                <a:cs typeface="+mn-cs"/>
                <a:sym typeface="Helvetica Neue Medium"/>
              </a:defRPr>
            </a:pPr>
            <a:r>
              <a:t> اللَّهُمَّ إِنِّي أَعُوذُ بِكَ مِنَ الْعَجْزِ وَالْكَسَلِ وَالْهَرَمِ وَالْبُخْلِ وَالْجُبْنِ وَأَعُوذُ بِكَ مِنْ عَذَابِ الْقَبْرِ وَمِنْ فِتْنَةِ الْمَحْيَا وَالْمَمَاتِ</a:t>
            </a:r>
          </a:p>
          <a:p>
            <a:pPr marL="0" indent="0" algn="ctr">
              <a:lnSpc>
                <a:spcPct val="120000"/>
              </a:lnSpc>
              <a:spcBef>
                <a:spcPts val="0"/>
              </a:spcBef>
              <a:buSzTx/>
              <a:buNone/>
              <a:defRPr sz="3400">
                <a:latin typeface="+mn-lt"/>
                <a:ea typeface="+mn-ea"/>
                <a:cs typeface="+mn-cs"/>
                <a:sym typeface="Helvetica Neue Medium"/>
              </a:defRPr>
            </a:pPr>
            <a:r>
              <a:t>(O Allah, I seek refuge in You from incapacity, laziness, old age, miserliness and cowardice, and I seek refuge in You from the torment of the grave, and from the trials of life and death.)</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Being Patient"/>
          <p:cNvSpPr txBox="1">
            <a:spLocks noGrp="1"/>
          </p:cNvSpPr>
          <p:nvPr>
            <p:ph type="title"/>
          </p:nvPr>
        </p:nvSpPr>
        <p:spPr>
          <a:prstGeom prst="rect">
            <a:avLst/>
          </a:prstGeom>
        </p:spPr>
        <p:txBody>
          <a:bodyPr/>
          <a:lstStyle/>
          <a:p>
            <a:r>
              <a:t>Being Patient</a:t>
            </a:r>
          </a:p>
        </p:txBody>
      </p:sp>
      <p:sp>
        <p:nvSpPr>
          <p:cNvPr id="170" name="Have patience in seeking knowledge…"/>
          <p:cNvSpPr txBox="1">
            <a:spLocks noGrp="1"/>
          </p:cNvSpPr>
          <p:nvPr>
            <p:ph type="body" idx="1"/>
          </p:nvPr>
        </p:nvSpPr>
        <p:spPr>
          <a:prstGeom prst="rect">
            <a:avLst/>
          </a:prstGeom>
        </p:spPr>
        <p:txBody>
          <a:bodyPr/>
          <a:lstStyle/>
          <a:p>
            <a:r>
              <a:t>Have patience in seeking knowledge</a:t>
            </a:r>
          </a:p>
          <a:p>
            <a:r>
              <a:t>There will be ups and downs </a:t>
            </a:r>
          </a:p>
          <a:p>
            <a:r>
              <a:t>Always say ربِّ زِدْنِي عِلْماً</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rioritising important subjects"/>
          <p:cNvSpPr txBox="1">
            <a:spLocks noGrp="1"/>
          </p:cNvSpPr>
          <p:nvPr>
            <p:ph type="title"/>
          </p:nvPr>
        </p:nvSpPr>
        <p:spPr>
          <a:prstGeom prst="rect">
            <a:avLst/>
          </a:prstGeom>
        </p:spPr>
        <p:txBody>
          <a:bodyPr/>
          <a:lstStyle>
            <a:lvl1pPr defTabSz="479044">
              <a:defRPr sz="6560"/>
            </a:lvl1pPr>
          </a:lstStyle>
          <a:p>
            <a:r>
              <a:t>Prioritising important subjects</a:t>
            </a:r>
          </a:p>
        </p:txBody>
      </p:sp>
      <p:sp>
        <p:nvSpPr>
          <p:cNvPr id="173" name="Learn basics first…"/>
          <p:cNvSpPr txBox="1">
            <a:spLocks noGrp="1"/>
          </p:cNvSpPr>
          <p:nvPr>
            <p:ph type="body" idx="1"/>
          </p:nvPr>
        </p:nvSpPr>
        <p:spPr>
          <a:prstGeom prst="rect">
            <a:avLst/>
          </a:prstGeom>
        </p:spPr>
        <p:txBody>
          <a:bodyPr/>
          <a:lstStyle/>
          <a:p>
            <a:r>
              <a:t>Learn basics first</a:t>
            </a:r>
          </a:p>
          <a:p>
            <a:r>
              <a:t>Ensure foundations are solid</a:t>
            </a:r>
          </a:p>
          <a:p>
            <a:r>
              <a:t>Know your own school of thought before learning about others</a:t>
            </a:r>
          </a:p>
          <a:p>
            <a:r>
              <a:t>Learn the opinions / quotes / masaail of main scholars before others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taggering learning in stages"/>
          <p:cNvSpPr txBox="1">
            <a:spLocks noGrp="1"/>
          </p:cNvSpPr>
          <p:nvPr>
            <p:ph type="title"/>
          </p:nvPr>
        </p:nvSpPr>
        <p:spPr>
          <a:prstGeom prst="rect">
            <a:avLst/>
          </a:prstGeom>
        </p:spPr>
        <p:txBody>
          <a:bodyPr/>
          <a:lstStyle>
            <a:lvl1pPr defTabSz="479044">
              <a:defRPr sz="6560"/>
            </a:lvl1pPr>
          </a:lstStyle>
          <a:p>
            <a:r>
              <a:t>Staggering learning in stages</a:t>
            </a:r>
          </a:p>
        </p:txBody>
      </p:sp>
      <p:sp>
        <p:nvSpPr>
          <p:cNvPr id="176" name="If you seek knowledge together it will go away all together…"/>
          <p:cNvSpPr txBox="1">
            <a:spLocks noGrp="1"/>
          </p:cNvSpPr>
          <p:nvPr>
            <p:ph type="body" idx="1"/>
          </p:nvPr>
        </p:nvSpPr>
        <p:spPr>
          <a:prstGeom prst="rect">
            <a:avLst/>
          </a:prstGeom>
        </p:spPr>
        <p:txBody>
          <a:bodyPr/>
          <a:lstStyle/>
          <a:p>
            <a:r>
              <a:t>If you seek knowledge together it will go away all together</a:t>
            </a:r>
          </a:p>
          <a:p>
            <a:r>
              <a:t>Don’t rely on chunk learning / revision to last minute</a:t>
            </a:r>
          </a:p>
          <a:p>
            <a:r>
              <a:t>Learn throughout the day / week / month / year</a:t>
            </a:r>
          </a:p>
          <a:p>
            <a:r>
              <a:t>A tree does not grow big to give fruits except after a lot of patience and watering throughout its life from a seedling</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fraining from delving into controversial matters"/>
          <p:cNvSpPr txBox="1">
            <a:spLocks noGrp="1"/>
          </p:cNvSpPr>
          <p:nvPr>
            <p:ph type="title"/>
          </p:nvPr>
        </p:nvSpPr>
        <p:spPr>
          <a:prstGeom prst="rect">
            <a:avLst/>
          </a:prstGeom>
        </p:spPr>
        <p:txBody>
          <a:bodyPr/>
          <a:lstStyle>
            <a:lvl1pPr defTabSz="479044">
              <a:defRPr sz="6560"/>
            </a:lvl1pPr>
          </a:lstStyle>
          <a:p>
            <a:r>
              <a:t>Refraining from delving into controversial matters</a:t>
            </a:r>
          </a:p>
        </p:txBody>
      </p:sp>
      <p:sp>
        <p:nvSpPr>
          <p:cNvPr id="179" name="First learn one topic properly from one book which is pleasing to your teacher/s…"/>
          <p:cNvSpPr txBox="1">
            <a:spLocks noGrp="1"/>
          </p:cNvSpPr>
          <p:nvPr>
            <p:ph type="body" idx="1"/>
          </p:nvPr>
        </p:nvSpPr>
        <p:spPr>
          <a:prstGeom prst="rect">
            <a:avLst/>
          </a:prstGeom>
        </p:spPr>
        <p:txBody>
          <a:bodyPr/>
          <a:lstStyle/>
          <a:p>
            <a:r>
              <a:t>First learn one topic properly from one book which is pleasing to your teacher/s</a:t>
            </a:r>
          </a:p>
          <a:p>
            <a:r>
              <a:t>Don’t waste time debating with people who are enemies of Islam </a:t>
            </a:r>
          </a:p>
          <a:p>
            <a:r>
              <a:t>If there is a need to research a differing opinion, ensure anything you are unsure about is addressed with your teacher/s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Choosing good company"/>
          <p:cNvSpPr txBox="1">
            <a:spLocks noGrp="1"/>
          </p:cNvSpPr>
          <p:nvPr>
            <p:ph type="title"/>
          </p:nvPr>
        </p:nvSpPr>
        <p:spPr>
          <a:prstGeom prst="rect">
            <a:avLst/>
          </a:prstGeom>
        </p:spPr>
        <p:txBody>
          <a:bodyPr/>
          <a:lstStyle>
            <a:lvl1pPr defTabSz="502412">
              <a:defRPr sz="6880"/>
            </a:lvl1pPr>
          </a:lstStyle>
          <a:p>
            <a:r>
              <a:t>Choosing good company</a:t>
            </a:r>
          </a:p>
        </p:txBody>
      </p:sp>
      <p:sp>
        <p:nvSpPr>
          <p:cNvPr id="182" name="Allah's Messenger (ﷺ) said, &quot;The example of a good companion (who sits with you) in comparison with a bad one, is like that of the musk seller and the blacksmith's bellows (or furnace); from the first you would either buy musk or enjoy its good smell while the bellows would either burn your clothes or your house, or you get a bad nasty smell thereof.&quot;"/>
          <p:cNvSpPr txBox="1">
            <a:spLocks noGrp="1"/>
          </p:cNvSpPr>
          <p:nvPr>
            <p:ph type="body" idx="1"/>
          </p:nvPr>
        </p:nvSpPr>
        <p:spPr>
          <a:prstGeom prst="rect">
            <a:avLst/>
          </a:prstGeom>
        </p:spPr>
        <p:txBody>
          <a:bodyPr/>
          <a:lstStyle>
            <a:lvl1pPr marL="0" indent="0" algn="ctr">
              <a:lnSpc>
                <a:spcPct val="120000"/>
              </a:lnSpc>
              <a:spcBef>
                <a:spcPts val="0"/>
              </a:spcBef>
              <a:buSzTx/>
              <a:buNone/>
              <a:defRPr sz="3400">
                <a:latin typeface="+mn-lt"/>
                <a:ea typeface="+mn-ea"/>
                <a:cs typeface="+mn-cs"/>
                <a:sym typeface="Helvetica Neue Medium"/>
              </a:defRPr>
            </a:lvl1pPr>
          </a:lstStyle>
          <a:p>
            <a:r>
              <a:t>Allah's Messenger (ﷺ) said, "The example of a good companion (who sits with you) in comparison with a bad one, is like that of the musk seller and the blacksmith's bellows (or furnace); from the first you would either buy musk or enjoy its good smell while the bellows would either burn your clothes or your house, or you get a bad nasty smell thereof."</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ummary"/>
          <p:cNvSpPr txBox="1">
            <a:spLocks noGrp="1"/>
          </p:cNvSpPr>
          <p:nvPr>
            <p:ph type="title"/>
          </p:nvPr>
        </p:nvSpPr>
        <p:spPr>
          <a:prstGeom prst="rect">
            <a:avLst/>
          </a:prstGeom>
        </p:spPr>
        <p:txBody>
          <a:bodyPr/>
          <a:lstStyle/>
          <a:p>
            <a:r>
              <a:t>Summary</a:t>
            </a:r>
          </a:p>
        </p:txBody>
      </p:sp>
      <p:sp>
        <p:nvSpPr>
          <p:cNvPr id="123" name="Ikhlaas…"/>
          <p:cNvSpPr txBox="1">
            <a:spLocks noGrp="1"/>
          </p:cNvSpPr>
          <p:nvPr>
            <p:ph type="body" idx="1"/>
          </p:nvPr>
        </p:nvSpPr>
        <p:spPr>
          <a:prstGeom prst="rect">
            <a:avLst/>
          </a:prstGeom>
        </p:spPr>
        <p:txBody>
          <a:bodyPr numCol="2" spcCol="554990"/>
          <a:lstStyle/>
          <a:p>
            <a:pPr marL="381000" indent="-381000" defTabSz="350520">
              <a:spcBef>
                <a:spcPts val="2500"/>
              </a:spcBef>
              <a:buSzPct val="100000"/>
              <a:buAutoNum type="arabicPeriod"/>
              <a:defRPr sz="1920"/>
            </a:pPr>
            <a:r>
              <a:t>Ikhlaas</a:t>
            </a:r>
          </a:p>
          <a:p>
            <a:pPr marL="381000" indent="-381000" defTabSz="350520">
              <a:spcBef>
                <a:spcPts val="2500"/>
              </a:spcBef>
              <a:buSzPct val="100000"/>
              <a:buAutoNum type="arabicPeriod"/>
              <a:defRPr sz="1920"/>
            </a:pPr>
            <a:r>
              <a:t>Memorising the Quran</a:t>
            </a:r>
          </a:p>
          <a:p>
            <a:pPr marL="381000" indent="-381000" defTabSz="350520">
              <a:spcBef>
                <a:spcPts val="2500"/>
              </a:spcBef>
              <a:buSzPct val="100000"/>
              <a:buAutoNum type="arabicPeriod"/>
              <a:defRPr sz="1920"/>
            </a:pPr>
            <a:r>
              <a:t>Learning and mastering Arabic</a:t>
            </a:r>
          </a:p>
          <a:p>
            <a:pPr marL="381000" indent="-381000" defTabSz="350520">
              <a:spcBef>
                <a:spcPts val="2500"/>
              </a:spcBef>
              <a:buSzPct val="100000"/>
              <a:buAutoNum type="arabicPeriod"/>
              <a:defRPr sz="1920"/>
            </a:pPr>
            <a:r>
              <a:t>Having the best of manners</a:t>
            </a:r>
          </a:p>
          <a:p>
            <a:pPr marL="381000" indent="-381000" defTabSz="350520">
              <a:spcBef>
                <a:spcPts val="2500"/>
              </a:spcBef>
              <a:buSzPct val="100000"/>
              <a:buAutoNum type="arabicPeriod"/>
              <a:defRPr sz="1920"/>
            </a:pPr>
            <a:r>
              <a:t>Respect for Allah and his noble creation</a:t>
            </a:r>
          </a:p>
          <a:p>
            <a:pPr marL="381000" indent="-381000" defTabSz="350520">
              <a:spcBef>
                <a:spcPts val="2500"/>
              </a:spcBef>
              <a:buSzPct val="100000"/>
              <a:buAutoNum type="arabicPeriod"/>
              <a:defRPr sz="1920"/>
            </a:pPr>
            <a:r>
              <a:t>Refraining from arrogance and pride</a:t>
            </a:r>
          </a:p>
          <a:p>
            <a:pPr marL="381000" indent="-381000" defTabSz="350520">
              <a:spcBef>
                <a:spcPts val="2500"/>
              </a:spcBef>
              <a:buSzPct val="100000"/>
              <a:buAutoNum type="arabicPeriod"/>
              <a:defRPr sz="1920"/>
            </a:pPr>
            <a:r>
              <a:t>Being cautious with meeting innovators</a:t>
            </a:r>
          </a:p>
          <a:p>
            <a:pPr marL="381000" indent="-381000" defTabSz="350520">
              <a:spcBef>
                <a:spcPts val="2500"/>
              </a:spcBef>
              <a:buSzPct val="100000"/>
              <a:buAutoNum type="arabicPeriod"/>
              <a:defRPr sz="1920"/>
            </a:pPr>
            <a:r>
              <a:t>Acquaintance with a reputable shaykh</a:t>
            </a:r>
          </a:p>
          <a:p>
            <a:pPr marL="381000" indent="-381000" defTabSz="350520">
              <a:spcBef>
                <a:spcPts val="2500"/>
              </a:spcBef>
              <a:buSzPct val="100000"/>
              <a:buAutoNum type="arabicPeriod"/>
              <a:defRPr sz="1920"/>
            </a:pPr>
            <a:r>
              <a:t>Seeking help from Allah and remaining steadfast</a:t>
            </a:r>
          </a:p>
          <a:p>
            <a:pPr marL="381000" indent="-381000" defTabSz="350520">
              <a:spcBef>
                <a:spcPts val="2500"/>
              </a:spcBef>
              <a:buSzPct val="100000"/>
              <a:buAutoNum type="arabicPeriod"/>
              <a:defRPr sz="1920"/>
            </a:pPr>
            <a:r>
              <a:t>Always being in a state of purity</a:t>
            </a:r>
          </a:p>
          <a:p>
            <a:pPr marL="381000" indent="-381000" defTabSz="350520">
              <a:spcBef>
                <a:spcPts val="2500"/>
              </a:spcBef>
              <a:buSzPct val="100000"/>
              <a:buAutoNum type="arabicPeriod"/>
              <a:defRPr sz="1920"/>
            </a:pPr>
            <a:r>
              <a:t>Aiming high</a:t>
            </a:r>
          </a:p>
          <a:p>
            <a:pPr marL="381000" indent="-381000" defTabSz="350520">
              <a:spcBef>
                <a:spcPts val="2500"/>
              </a:spcBef>
              <a:buSzPct val="100000"/>
              <a:buAutoNum type="arabicPeriod"/>
              <a:defRPr sz="1920"/>
            </a:pPr>
            <a:r>
              <a:t>Being Patient</a:t>
            </a:r>
          </a:p>
          <a:p>
            <a:pPr marL="381000" indent="-381000" defTabSz="350520">
              <a:spcBef>
                <a:spcPts val="2500"/>
              </a:spcBef>
              <a:buSzPct val="100000"/>
              <a:buAutoNum type="arabicPeriod"/>
              <a:defRPr sz="1920"/>
            </a:pPr>
            <a:r>
              <a:t>Prioritising important subjects</a:t>
            </a:r>
          </a:p>
          <a:p>
            <a:pPr marL="381000" indent="-381000" defTabSz="350520">
              <a:spcBef>
                <a:spcPts val="2500"/>
              </a:spcBef>
              <a:buSzPct val="100000"/>
              <a:buAutoNum type="arabicPeriod"/>
              <a:defRPr sz="1920"/>
            </a:pPr>
            <a:r>
              <a:t>Staggering learning in stages</a:t>
            </a:r>
          </a:p>
          <a:p>
            <a:pPr marL="381000" indent="-381000" defTabSz="350520">
              <a:spcBef>
                <a:spcPts val="2500"/>
              </a:spcBef>
              <a:buSzPct val="100000"/>
              <a:buAutoNum type="arabicPeriod"/>
              <a:defRPr sz="1920"/>
            </a:pPr>
            <a:r>
              <a:t>Refraining from delving into controversial matters</a:t>
            </a:r>
          </a:p>
          <a:p>
            <a:pPr marL="381000" indent="-381000" defTabSz="350520">
              <a:spcBef>
                <a:spcPts val="2500"/>
              </a:spcBef>
              <a:buSzPct val="100000"/>
              <a:buAutoNum type="arabicPeriod"/>
              <a:defRPr sz="1920"/>
            </a:pPr>
            <a:r>
              <a:t>Choosing good company</a:t>
            </a:r>
          </a:p>
          <a:p>
            <a:pPr marL="381000" indent="-381000" defTabSz="350520">
              <a:spcBef>
                <a:spcPts val="2500"/>
              </a:spcBef>
              <a:buSzPct val="100000"/>
              <a:buAutoNum type="arabicPeriod"/>
              <a:defRPr sz="1920"/>
            </a:pPr>
            <a:r>
              <a:t>Revision of topics</a:t>
            </a:r>
          </a:p>
          <a:p>
            <a:pPr marL="381000" indent="-381000" defTabSz="350520">
              <a:spcBef>
                <a:spcPts val="2500"/>
              </a:spcBef>
              <a:buSzPct val="100000"/>
              <a:buAutoNum type="arabicPeriod"/>
              <a:defRPr sz="1920"/>
            </a:pPr>
            <a:r>
              <a:t>Use of the pen</a:t>
            </a:r>
          </a:p>
          <a:p>
            <a:pPr marL="381000" indent="-381000" defTabSz="350520">
              <a:spcBef>
                <a:spcPts val="2500"/>
              </a:spcBef>
              <a:buSzPct val="100000"/>
              <a:buAutoNum type="arabicPeriod"/>
              <a:defRPr sz="1920"/>
            </a:pPr>
            <a:r>
              <a:t>Travelling for the sake of seeking knowledge</a:t>
            </a:r>
          </a:p>
          <a:p>
            <a:pPr marL="381000" indent="-381000" defTabSz="350520">
              <a:spcBef>
                <a:spcPts val="2500"/>
              </a:spcBef>
              <a:buSzPct val="100000"/>
              <a:buAutoNum type="arabicPeriod"/>
              <a:defRPr sz="1920"/>
            </a:pPr>
            <a:r>
              <a:t>Specialising in a particular field</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Revision of topics"/>
          <p:cNvSpPr txBox="1">
            <a:spLocks noGrp="1"/>
          </p:cNvSpPr>
          <p:nvPr>
            <p:ph type="title"/>
          </p:nvPr>
        </p:nvSpPr>
        <p:spPr>
          <a:prstGeom prst="rect">
            <a:avLst/>
          </a:prstGeom>
        </p:spPr>
        <p:txBody>
          <a:bodyPr/>
          <a:lstStyle/>
          <a:p>
            <a:r>
              <a:t>Revision of topics</a:t>
            </a:r>
          </a:p>
        </p:txBody>
      </p:sp>
      <p:sp>
        <p:nvSpPr>
          <p:cNvPr id="187" name="Revise with friends and classmates…"/>
          <p:cNvSpPr txBox="1">
            <a:spLocks noGrp="1"/>
          </p:cNvSpPr>
          <p:nvPr>
            <p:ph type="body" idx="1"/>
          </p:nvPr>
        </p:nvSpPr>
        <p:spPr>
          <a:prstGeom prst="rect">
            <a:avLst/>
          </a:prstGeom>
        </p:spPr>
        <p:txBody>
          <a:bodyPr/>
          <a:lstStyle/>
          <a:p>
            <a:r>
              <a:t>Revise with friends and classmates</a:t>
            </a:r>
          </a:p>
          <a:p>
            <a:r>
              <a:t>Revise individually at effective times e.g. tahajjud / early morning</a:t>
            </a:r>
          </a:p>
          <a:p>
            <a:r>
              <a:t>Revision engraves learning</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Use of the pen"/>
          <p:cNvSpPr txBox="1">
            <a:spLocks noGrp="1"/>
          </p:cNvSpPr>
          <p:nvPr>
            <p:ph type="title"/>
          </p:nvPr>
        </p:nvSpPr>
        <p:spPr>
          <a:prstGeom prst="rect">
            <a:avLst/>
          </a:prstGeom>
        </p:spPr>
        <p:txBody>
          <a:bodyPr/>
          <a:lstStyle/>
          <a:p>
            <a:r>
              <a:t>Use of the pen</a:t>
            </a:r>
          </a:p>
        </p:txBody>
      </p:sp>
      <p:sp>
        <p:nvSpPr>
          <p:cNvPr id="190" name="When you come across something beneficial write it down in a separate book…"/>
          <p:cNvSpPr txBox="1">
            <a:spLocks noGrp="1"/>
          </p:cNvSpPr>
          <p:nvPr>
            <p:ph type="body" idx="1"/>
          </p:nvPr>
        </p:nvSpPr>
        <p:spPr>
          <a:prstGeom prst="rect">
            <a:avLst/>
          </a:prstGeom>
        </p:spPr>
        <p:txBody>
          <a:bodyPr/>
          <a:lstStyle/>
          <a:p>
            <a:r>
              <a:t>When you come across something beneficial write it down in a separate book</a:t>
            </a:r>
          </a:p>
          <a:p>
            <a:r>
              <a:t>Make notes in your book</a:t>
            </a:r>
          </a:p>
          <a:p>
            <a:r>
              <a:t>Use highlighters / post its to highlight important info </a:t>
            </a:r>
          </a:p>
          <a:p>
            <a:r>
              <a:t>Summarise your notes / extra reading from books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ravelling for the sake of seeking knowledge"/>
          <p:cNvSpPr txBox="1">
            <a:spLocks noGrp="1"/>
          </p:cNvSpPr>
          <p:nvPr>
            <p:ph type="title"/>
          </p:nvPr>
        </p:nvSpPr>
        <p:spPr>
          <a:prstGeom prst="rect">
            <a:avLst/>
          </a:prstGeom>
        </p:spPr>
        <p:txBody>
          <a:bodyPr/>
          <a:lstStyle>
            <a:lvl1pPr defTabSz="479044">
              <a:defRPr sz="6560"/>
            </a:lvl1pPr>
          </a:lstStyle>
          <a:p>
            <a:r>
              <a:t>Travelling for the sake of seeking knowledge</a:t>
            </a:r>
          </a:p>
        </p:txBody>
      </p:sp>
      <p:sp>
        <p:nvSpPr>
          <p:cNvPr id="193" name="Musa (as) travelled to Khidr for knowledge even though he was of a higher status…"/>
          <p:cNvSpPr txBox="1">
            <a:spLocks noGrp="1"/>
          </p:cNvSpPr>
          <p:nvPr>
            <p:ph type="body" idx="1"/>
          </p:nvPr>
        </p:nvSpPr>
        <p:spPr>
          <a:prstGeom prst="rect">
            <a:avLst/>
          </a:prstGeom>
        </p:spPr>
        <p:txBody>
          <a:bodyPr/>
          <a:lstStyle/>
          <a:p>
            <a:r>
              <a:t>Musa (as) travelled to Khidr for knowledge even though he was of a higher status</a:t>
            </a:r>
          </a:p>
          <a:p>
            <a:pPr marL="0" indent="0" algn="ctr">
              <a:lnSpc>
                <a:spcPct val="120000"/>
              </a:lnSpc>
              <a:spcBef>
                <a:spcPts val="0"/>
              </a:spcBef>
              <a:buSzTx/>
              <a:buNone/>
              <a:defRPr sz="3400">
                <a:latin typeface="+mn-lt"/>
                <a:ea typeface="+mn-ea"/>
                <a:cs typeface="+mn-cs"/>
                <a:sym typeface="Helvetica Neue Medium"/>
              </a:defRPr>
            </a:pPr>
            <a:endParaRPr/>
          </a:p>
          <a:p>
            <a:pPr marL="0" indent="0" algn="ctr">
              <a:lnSpc>
                <a:spcPct val="120000"/>
              </a:lnSpc>
              <a:spcBef>
                <a:spcPts val="0"/>
              </a:spcBef>
              <a:buSzTx/>
              <a:buNone/>
              <a:defRPr sz="3400">
                <a:latin typeface="+mn-lt"/>
                <a:ea typeface="+mn-ea"/>
                <a:cs typeface="+mn-cs"/>
                <a:sym typeface="Helvetica Neue Medium"/>
              </a:defRPr>
            </a:pPr>
            <a:r>
              <a:t>“Whoever takes a path upon which to obtain knowledge, Allah makes the path to Paradise easy for him."</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pecialising in a particular field"/>
          <p:cNvSpPr txBox="1">
            <a:spLocks noGrp="1"/>
          </p:cNvSpPr>
          <p:nvPr>
            <p:ph type="title"/>
          </p:nvPr>
        </p:nvSpPr>
        <p:spPr>
          <a:prstGeom prst="rect">
            <a:avLst/>
          </a:prstGeom>
        </p:spPr>
        <p:txBody>
          <a:bodyPr/>
          <a:lstStyle>
            <a:lvl1pPr defTabSz="479044">
              <a:defRPr sz="6560"/>
            </a:lvl1pPr>
          </a:lstStyle>
          <a:p>
            <a:r>
              <a:t>Specialising in a particular field</a:t>
            </a:r>
          </a:p>
        </p:txBody>
      </p:sp>
      <p:sp>
        <p:nvSpPr>
          <p:cNvPr id="198" name="Whether it is fiqh / tafsir / hadith…"/>
          <p:cNvSpPr txBox="1">
            <a:spLocks noGrp="1"/>
          </p:cNvSpPr>
          <p:nvPr>
            <p:ph type="body" idx="1"/>
          </p:nvPr>
        </p:nvSpPr>
        <p:spPr>
          <a:prstGeom prst="rect">
            <a:avLst/>
          </a:prstGeom>
        </p:spPr>
        <p:txBody>
          <a:bodyPr/>
          <a:lstStyle/>
          <a:p>
            <a:r>
              <a:t>Whether it is fiqh / tafsir / hadith</a:t>
            </a:r>
          </a:p>
          <a:p>
            <a:r>
              <a:t>This will force you to learn and revise the foundations of  other uloom</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Acknowledgement"/>
          <p:cNvSpPr txBox="1">
            <a:spLocks noGrp="1"/>
          </p:cNvSpPr>
          <p:nvPr>
            <p:ph type="title"/>
          </p:nvPr>
        </p:nvSpPr>
        <p:spPr>
          <a:prstGeom prst="rect">
            <a:avLst/>
          </a:prstGeom>
        </p:spPr>
        <p:txBody>
          <a:bodyPr/>
          <a:lstStyle/>
          <a:p>
            <a:r>
              <a:t>Acknowledgement</a:t>
            </a:r>
          </a:p>
        </p:txBody>
      </p:sp>
      <p:sp>
        <p:nvSpPr>
          <p:cNvPr id="201" name="Slide are a summary of points mentioned in Ila Talib al-ilm, Abu al-Hasan Sayyid Abd al-Majid al-Ghawri"/>
          <p:cNvSpPr txBox="1">
            <a:spLocks noGrp="1"/>
          </p:cNvSpPr>
          <p:nvPr>
            <p:ph type="body" idx="1"/>
          </p:nvPr>
        </p:nvSpPr>
        <p:spPr>
          <a:prstGeom prst="rect">
            <a:avLst/>
          </a:prstGeom>
        </p:spPr>
        <p:txBody>
          <a:bodyPr anchor="t"/>
          <a:lstStyle/>
          <a:p>
            <a:pPr marL="0" indent="0">
              <a:buSzTx/>
              <a:buNone/>
            </a:pPr>
            <a:r>
              <a:t>Slide are a summary of points mentioned in </a:t>
            </a:r>
            <a:r>
              <a:rPr i="1"/>
              <a:t>Ila Talib al-ilm</a:t>
            </a:r>
            <a:r>
              <a:t>, Abu al-Hasan Sayyid Abd al-Majid al-Ghawri</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Ikhlaas"/>
          <p:cNvSpPr txBox="1">
            <a:spLocks noGrp="1"/>
          </p:cNvSpPr>
          <p:nvPr>
            <p:ph type="title"/>
          </p:nvPr>
        </p:nvSpPr>
        <p:spPr>
          <a:prstGeom prst="rect">
            <a:avLst/>
          </a:prstGeom>
        </p:spPr>
        <p:txBody>
          <a:bodyPr/>
          <a:lstStyle/>
          <a:p>
            <a:r>
              <a:t>Ikhlaas</a:t>
            </a:r>
          </a:p>
        </p:txBody>
      </p:sp>
      <p:sp>
        <p:nvSpPr>
          <p:cNvPr id="126" name="Narrated Abu Hurayrah:…"/>
          <p:cNvSpPr txBox="1">
            <a:spLocks noGrp="1"/>
          </p:cNvSpPr>
          <p:nvPr>
            <p:ph type="body" idx="1"/>
          </p:nvPr>
        </p:nvSpPr>
        <p:spPr>
          <a:xfrm>
            <a:off x="952500" y="1733550"/>
            <a:ext cx="11099800" cy="6286501"/>
          </a:xfrm>
          <a:prstGeom prst="rect">
            <a:avLst/>
          </a:prstGeom>
        </p:spPr>
        <p:txBody>
          <a:bodyPr/>
          <a:lstStyle/>
          <a:p>
            <a:pPr marL="0" indent="0" algn="ctr">
              <a:lnSpc>
                <a:spcPct val="120000"/>
              </a:lnSpc>
              <a:spcBef>
                <a:spcPts val="0"/>
              </a:spcBef>
              <a:buSzTx/>
              <a:buNone/>
              <a:defRPr sz="3400">
                <a:latin typeface="+mj-lt"/>
                <a:ea typeface="+mj-ea"/>
                <a:cs typeface="+mj-cs"/>
                <a:sym typeface="Century Gothic"/>
              </a:defRPr>
            </a:pPr>
            <a:r>
              <a:t>Narrated Abu Hurayrah:</a:t>
            </a:r>
          </a:p>
          <a:p>
            <a:pPr marL="0" indent="0" algn="ctr">
              <a:lnSpc>
                <a:spcPct val="120000"/>
              </a:lnSpc>
              <a:spcBef>
                <a:spcPts val="0"/>
              </a:spcBef>
              <a:buSzTx/>
              <a:buNone/>
              <a:defRPr sz="3400">
                <a:latin typeface="+mj-lt"/>
                <a:ea typeface="+mj-ea"/>
                <a:cs typeface="+mj-cs"/>
                <a:sym typeface="Century Gothic"/>
              </a:defRPr>
            </a:pPr>
            <a:r>
              <a:t>The Prophet (ﷺ) said: If anyone acquires knowledge that should be sought seeking the Face of Allah, but he acquires it only to get some worldly advantage, he will not experience the arf, i.e. the fragrance, of Paradise.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Ikhlaas"/>
          <p:cNvSpPr txBox="1">
            <a:spLocks noGrp="1"/>
          </p:cNvSpPr>
          <p:nvPr>
            <p:ph type="title"/>
          </p:nvPr>
        </p:nvSpPr>
        <p:spPr>
          <a:prstGeom prst="rect">
            <a:avLst/>
          </a:prstGeom>
        </p:spPr>
        <p:txBody>
          <a:bodyPr/>
          <a:lstStyle/>
          <a:p>
            <a:r>
              <a:t>Ikhlaas</a:t>
            </a:r>
          </a:p>
        </p:txBody>
      </p:sp>
      <p:sp>
        <p:nvSpPr>
          <p:cNvPr id="131" name="The Messenger of Allah said: &quot;Whoever seeks knowledge in order to argue with the foolish, or to show off before the scholars, or to attract people's attention, will be in Hell.&quot;"/>
          <p:cNvSpPr txBox="1">
            <a:spLocks noGrp="1"/>
          </p:cNvSpPr>
          <p:nvPr>
            <p:ph type="body" idx="1"/>
          </p:nvPr>
        </p:nvSpPr>
        <p:spPr>
          <a:xfrm>
            <a:off x="952499" y="1733549"/>
            <a:ext cx="11099801" cy="6286501"/>
          </a:xfrm>
          <a:prstGeom prst="rect">
            <a:avLst/>
          </a:prstGeom>
        </p:spPr>
        <p:txBody>
          <a:bodyPr/>
          <a:lstStyle>
            <a:lvl1pPr marL="0" indent="0" algn="ctr">
              <a:lnSpc>
                <a:spcPct val="120000"/>
              </a:lnSpc>
              <a:spcBef>
                <a:spcPts val="0"/>
              </a:spcBef>
              <a:buSzTx/>
              <a:buNone/>
              <a:defRPr sz="3400">
                <a:latin typeface="+mj-lt"/>
                <a:ea typeface="+mj-ea"/>
                <a:cs typeface="+mj-cs"/>
                <a:sym typeface="Century Gothic"/>
              </a:defRPr>
            </a:lvl1pPr>
          </a:lstStyle>
          <a:p>
            <a:r>
              <a:t>The Messenger of Allah said: "Whoever seeks knowledge in order to argue with the foolish, or to show off before the scholars, or to attract people's attention, will be in Hell."</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Memorising the Quran"/>
          <p:cNvSpPr txBox="1">
            <a:spLocks noGrp="1"/>
          </p:cNvSpPr>
          <p:nvPr>
            <p:ph type="title"/>
          </p:nvPr>
        </p:nvSpPr>
        <p:spPr>
          <a:prstGeom prst="rect">
            <a:avLst/>
          </a:prstGeom>
        </p:spPr>
        <p:txBody>
          <a:bodyPr/>
          <a:lstStyle/>
          <a:p>
            <a:r>
              <a:t>Memorising the Quran</a:t>
            </a:r>
          </a:p>
        </p:txBody>
      </p:sp>
      <p:sp>
        <p:nvSpPr>
          <p:cNvPr id="136" name="There are many benefits of memorising the Quran…"/>
          <p:cNvSpPr txBox="1">
            <a:spLocks noGrp="1"/>
          </p:cNvSpPr>
          <p:nvPr>
            <p:ph type="body" idx="1"/>
          </p:nvPr>
        </p:nvSpPr>
        <p:spPr>
          <a:prstGeom prst="rect">
            <a:avLst/>
          </a:prstGeom>
        </p:spPr>
        <p:txBody>
          <a:bodyPr/>
          <a:lstStyle/>
          <a:p>
            <a:pPr marL="413384" indent="-413384" defTabSz="543305">
              <a:spcBef>
                <a:spcPts val="3900"/>
              </a:spcBef>
              <a:defRPr sz="2976"/>
            </a:pPr>
            <a:r>
              <a:t>There are many benefits of memorising the Quran</a:t>
            </a:r>
          </a:p>
          <a:p>
            <a:pPr marL="413384" indent="-413384" defTabSz="543305">
              <a:spcBef>
                <a:spcPts val="3900"/>
              </a:spcBef>
              <a:defRPr sz="2976"/>
            </a:pPr>
            <a:r>
              <a:t>You will be the best of people </a:t>
            </a:r>
          </a:p>
          <a:p>
            <a:pPr marL="413384" indent="-413384" defTabSz="543305">
              <a:spcBef>
                <a:spcPts val="3900"/>
              </a:spcBef>
              <a:defRPr sz="2976"/>
            </a:pPr>
            <a:r>
              <a:t>The Quran will intercede for you</a:t>
            </a:r>
          </a:p>
          <a:p>
            <a:pPr marL="413384" indent="-413384" defTabSz="543305">
              <a:spcBef>
                <a:spcPts val="3900"/>
              </a:spcBef>
              <a:defRPr sz="2976"/>
            </a:pPr>
            <a:r>
              <a:t>You will have a high station in paradise</a:t>
            </a:r>
          </a:p>
          <a:p>
            <a:pPr marL="413384" indent="-413384" defTabSz="543305">
              <a:spcBef>
                <a:spcPts val="3900"/>
              </a:spcBef>
              <a:defRPr sz="2976"/>
            </a:pPr>
            <a:r>
              <a:t>Your parents will be honoured </a:t>
            </a:r>
          </a:p>
          <a:p>
            <a:pPr marL="413384" indent="-413384" defTabSz="543305">
              <a:spcBef>
                <a:spcPts val="3900"/>
              </a:spcBef>
              <a:defRPr sz="2976"/>
            </a:pPr>
            <a:r>
              <a:t>You will be the chosen people of Allah</a:t>
            </a:r>
          </a:p>
          <a:p>
            <a:pPr marL="413384" indent="-413384" defTabSz="543305">
              <a:spcBef>
                <a:spcPts val="3900"/>
              </a:spcBef>
              <a:defRPr sz="2976"/>
            </a:pPr>
            <a:r>
              <a:t>The Quran will be a proof for you</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Learning and mastering Arabic"/>
          <p:cNvSpPr txBox="1">
            <a:spLocks noGrp="1"/>
          </p:cNvSpPr>
          <p:nvPr>
            <p:ph type="title"/>
          </p:nvPr>
        </p:nvSpPr>
        <p:spPr>
          <a:prstGeom prst="rect">
            <a:avLst/>
          </a:prstGeom>
        </p:spPr>
        <p:txBody>
          <a:bodyPr/>
          <a:lstStyle>
            <a:lvl1pPr defTabSz="479044">
              <a:defRPr sz="6560"/>
            </a:lvl1pPr>
          </a:lstStyle>
          <a:p>
            <a:r>
              <a:t>Learning and mastering Arabic</a:t>
            </a:r>
          </a:p>
        </p:txBody>
      </p:sp>
      <p:sp>
        <p:nvSpPr>
          <p:cNvPr id="141" name="Language of the Quran &amp; language of the Prophet ( ﷺ )…"/>
          <p:cNvSpPr txBox="1">
            <a:spLocks noGrp="1"/>
          </p:cNvSpPr>
          <p:nvPr>
            <p:ph type="body" idx="1"/>
          </p:nvPr>
        </p:nvSpPr>
        <p:spPr>
          <a:prstGeom prst="rect">
            <a:avLst/>
          </a:prstGeom>
        </p:spPr>
        <p:txBody>
          <a:bodyPr/>
          <a:lstStyle/>
          <a:p>
            <a:r>
              <a:t>Language of the Quran &amp; language of the Prophet ( ﷺ )</a:t>
            </a:r>
          </a:p>
          <a:p>
            <a:r>
              <a:t>Always have access to a dictionary</a:t>
            </a:r>
          </a:p>
          <a:p>
            <a:r>
              <a:t>Ask questions about the ibarah</a:t>
            </a:r>
          </a:p>
          <a:p>
            <a:r>
              <a:t>Learn new vocabulary particularly words related to your topics (fiqh etc) as well as the Quran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Having the best of manners"/>
          <p:cNvSpPr txBox="1">
            <a:spLocks noGrp="1"/>
          </p:cNvSpPr>
          <p:nvPr>
            <p:ph type="title"/>
          </p:nvPr>
        </p:nvSpPr>
        <p:spPr>
          <a:prstGeom prst="rect">
            <a:avLst/>
          </a:prstGeom>
        </p:spPr>
        <p:txBody>
          <a:bodyPr/>
          <a:lstStyle>
            <a:lvl1pPr defTabSz="479044">
              <a:defRPr sz="6560"/>
            </a:lvl1pPr>
          </a:lstStyle>
          <a:p>
            <a:r>
              <a:t>Having the best of manners</a:t>
            </a:r>
          </a:p>
        </p:txBody>
      </p:sp>
      <p:sp>
        <p:nvSpPr>
          <p:cNvPr id="144" name="&quot;The Messenger of Allah said to me: 'Have Taqwa of Allah wherever you are, and follow an evil deed with a good one to wipe it out, and treat the people with good behavior.&quot;"/>
          <p:cNvSpPr txBox="1">
            <a:spLocks noGrp="1"/>
          </p:cNvSpPr>
          <p:nvPr>
            <p:ph type="body" idx="1"/>
          </p:nvPr>
        </p:nvSpPr>
        <p:spPr>
          <a:prstGeom prst="rect">
            <a:avLst/>
          </a:prstGeom>
        </p:spPr>
        <p:txBody>
          <a:bodyPr/>
          <a:lstStyle>
            <a:lvl1pPr marL="0" indent="0" algn="ctr">
              <a:lnSpc>
                <a:spcPct val="120000"/>
              </a:lnSpc>
              <a:spcBef>
                <a:spcPts val="0"/>
              </a:spcBef>
              <a:buSzTx/>
              <a:buNone/>
              <a:defRPr sz="3400">
                <a:latin typeface="+mn-lt"/>
                <a:ea typeface="+mn-ea"/>
                <a:cs typeface="+mn-cs"/>
                <a:sym typeface="Helvetica Neue Medium"/>
              </a:defRPr>
            </a:lvl1pPr>
          </a:lstStyle>
          <a:p>
            <a:r>
              <a:t>"The Messenger of Allah said to me: 'Have Taqwa of Allah wherever you are, and follow an evil deed with a good one to wipe it out, and treat the people with good behavior."</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Respect for Allah and His noble creations"/>
          <p:cNvSpPr txBox="1">
            <a:spLocks noGrp="1"/>
          </p:cNvSpPr>
          <p:nvPr>
            <p:ph type="title"/>
          </p:nvPr>
        </p:nvSpPr>
        <p:spPr>
          <a:prstGeom prst="rect">
            <a:avLst/>
          </a:prstGeom>
        </p:spPr>
        <p:txBody>
          <a:bodyPr/>
          <a:lstStyle>
            <a:lvl1pPr defTabSz="479044">
              <a:defRPr sz="6560"/>
            </a:lvl1pPr>
          </a:lstStyle>
          <a:p>
            <a:r>
              <a:t>Respect for Allah and His noble creations</a:t>
            </a:r>
          </a:p>
        </p:txBody>
      </p:sp>
      <p:sp>
        <p:nvSpPr>
          <p:cNvPr id="149" name="Allah, mention subhana wa tala / azza wa jall etc.…"/>
          <p:cNvSpPr txBox="1">
            <a:spLocks noGrp="1"/>
          </p:cNvSpPr>
          <p:nvPr>
            <p:ph type="body" idx="1"/>
          </p:nvPr>
        </p:nvSpPr>
        <p:spPr>
          <a:prstGeom prst="rect">
            <a:avLst/>
          </a:prstGeom>
        </p:spPr>
        <p:txBody>
          <a:bodyPr/>
          <a:lstStyle/>
          <a:p>
            <a:r>
              <a:t>Allah, mention subhana wa tala / azza wa jall etc.</a:t>
            </a:r>
          </a:p>
          <a:p>
            <a:r>
              <a:t>Prophet - mention ﷺ</a:t>
            </a:r>
          </a:p>
          <a:p>
            <a:r>
              <a:t>Sahaba - mention radii allahu anhu / anhum etc.</a:t>
            </a:r>
          </a:p>
          <a:p>
            <a:r>
              <a:t>Ulama - don’t mention faults, have respect, mention them in a good light, make dua for them</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Refraining from arrogance and pride"/>
          <p:cNvSpPr txBox="1">
            <a:spLocks noGrp="1"/>
          </p:cNvSpPr>
          <p:nvPr>
            <p:ph type="title"/>
          </p:nvPr>
        </p:nvSpPr>
        <p:spPr>
          <a:prstGeom prst="rect">
            <a:avLst/>
          </a:prstGeom>
        </p:spPr>
        <p:txBody>
          <a:bodyPr/>
          <a:lstStyle>
            <a:lvl1pPr defTabSz="479044">
              <a:defRPr sz="6560"/>
            </a:lvl1pPr>
          </a:lstStyle>
          <a:p>
            <a:r>
              <a:t>Refraining from arrogance and pride</a:t>
            </a:r>
          </a:p>
        </p:txBody>
      </p:sp>
      <p:sp>
        <p:nvSpPr>
          <p:cNvPr id="152" name="Adopt humility…"/>
          <p:cNvSpPr txBox="1">
            <a:spLocks noGrp="1"/>
          </p:cNvSpPr>
          <p:nvPr>
            <p:ph type="body" idx="1"/>
          </p:nvPr>
        </p:nvSpPr>
        <p:spPr>
          <a:prstGeom prst="rect">
            <a:avLst/>
          </a:prstGeom>
        </p:spPr>
        <p:txBody>
          <a:bodyPr/>
          <a:lstStyle/>
          <a:p>
            <a:r>
              <a:t>Adopt humility</a:t>
            </a:r>
          </a:p>
          <a:p>
            <a:r>
              <a:t>Seek knowledge from those who are younger &amp; older, less well known than you and more famous than you, those poorer and wealthier than you</a:t>
            </a:r>
          </a:p>
          <a:p>
            <a:r>
              <a:t>Your aim is to seek the pleasure of Allah</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Century Gothic"/>
        <a:ea typeface="Century Gothic"/>
        <a:cs typeface="Century Gothic"/>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Century Gothic"/>
        <a:ea typeface="Century Gothic"/>
        <a:cs typeface="Century Gothic"/>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24</Slides>
  <Notes>6</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White</vt:lpstr>
      <vt:lpstr>Necessary etiquettes for a student of knowledge</vt:lpstr>
      <vt:lpstr>Summary</vt:lpstr>
      <vt:lpstr>Ikhlaas</vt:lpstr>
      <vt:lpstr>Ikhlaas</vt:lpstr>
      <vt:lpstr>Memorising the Quran</vt:lpstr>
      <vt:lpstr>Learning and mastering Arabic</vt:lpstr>
      <vt:lpstr>Having the best of manners</vt:lpstr>
      <vt:lpstr>Respect for Allah and His noble creations</vt:lpstr>
      <vt:lpstr>Refraining from arrogance and pride</vt:lpstr>
      <vt:lpstr>Being cautious with meeting innovators</vt:lpstr>
      <vt:lpstr>Acquaintance with a reputable shaykh</vt:lpstr>
      <vt:lpstr>Seeking help from Allah and remaining steadfast</vt:lpstr>
      <vt:lpstr>Always being in a state of purity</vt:lpstr>
      <vt:lpstr>Aiming high</vt:lpstr>
      <vt:lpstr>Being Patient</vt:lpstr>
      <vt:lpstr>Prioritising important subjects</vt:lpstr>
      <vt:lpstr>Staggering learning in stages</vt:lpstr>
      <vt:lpstr>Refraining from delving into controversial matters</vt:lpstr>
      <vt:lpstr>Choosing good company</vt:lpstr>
      <vt:lpstr>Revision of topics</vt:lpstr>
      <vt:lpstr>Use of the pen</vt:lpstr>
      <vt:lpstr>Travelling for the sake of seeking knowledge</vt:lpstr>
      <vt:lpstr>Specialising in a particular field</vt:lpstr>
      <vt:lpstr>Acknowledgement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Necessary etiquettes for a student of knowledge</dc:title>
  <cp:lastModifiedBy>Adnaan Lunat</cp:lastModifiedBy>
  <cp:revision>1</cp:revision>
  <dcterms:modified xsi:type="dcterms:W3CDTF">2021-02-04T15:07:34Z</dcterms:modified>
</cp:coreProperties>
</file>