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7" r:id="rId10"/>
    <p:sldId id="265" r:id="rId11"/>
    <p:sldId id="268" r:id="rId12"/>
    <p:sldId id="280" r:id="rId13"/>
    <p:sldId id="270" r:id="rId14"/>
    <p:sldId id="271" r:id="rId15"/>
    <p:sldId id="272" r:id="rId16"/>
    <p:sldId id="273" r:id="rId17"/>
    <p:sldId id="274" r:id="rId18"/>
    <p:sldId id="275" r:id="rId19"/>
    <p:sldId id="276" r:id="rId20"/>
    <p:sldId id="277" r:id="rId21"/>
    <p:sldId id="278" r:id="rId22"/>
    <p:sldId id="281" r:id="rId23"/>
  </p:sldIdLst>
  <p:sldSz cx="18288000" cy="10287000"/>
  <p:notesSz cx="6858000" cy="9144000"/>
  <p:embeddedFontLst>
    <p:embeddedFont>
      <p:font typeface="_PDMS_Saleem_QuranFont" panose="02010000000000000000" pitchFamily="2" charset="-78"/>
      <p:regular r:id="rId25"/>
    </p:embeddedFont>
    <p:embeddedFont>
      <p:font typeface="Aldhabi" panose="02000000000000000000" pitchFamily="2" charset="0"/>
      <p:regular r:id="rId26"/>
    </p:embeddedFont>
    <p:embeddedFont>
      <p:font typeface="Arimo" panose="020B0604020202020204" pitchFamily="34" charset="0"/>
      <p:regular r:id="rId27"/>
    </p:embeddedFont>
    <p:embeddedFont>
      <p:font typeface="Arimo Bold" panose="020B0704020202020204" pitchFamily="34" charset="0"/>
      <p:regular r:id="rId28"/>
    </p:embeddedFont>
    <p:embeddedFont>
      <p:font typeface="Arimo Italics" panose="020B0604020202090204" pitchFamily="34" charset="0"/>
      <p:regular r:id="rId29"/>
    </p:embeddedFont>
    <p:embeddedFont>
      <p:font typeface="Calibri" panose="020F0502020204030204" pitchFamily="34" charset="0"/>
      <p:regular r:id="rId30"/>
      <p:bold r:id="rId31"/>
      <p:italic r:id="rId32"/>
      <p:boldItalic r:id="rId33"/>
    </p:embeddedFont>
    <p:embeddedFont>
      <p:font typeface="Cinzel" pitchFamily="2" charset="0"/>
      <p:regular r:id="rId34"/>
    </p:embeddedFont>
    <p:embeddedFont>
      <p:font typeface="Glacial Indifference" pitchFamily="2" charset="0"/>
      <p:regular r:id="rId35"/>
      <p:bold r:id="rId36"/>
      <p:italic r:id="rId37"/>
    </p:embeddedFont>
    <p:embeddedFont>
      <p:font typeface="Glacial Indifference Bold" pitchFamily="2" charset="0"/>
      <p:regular r:id="rId38"/>
    </p:embeddedFont>
    <p:embeddedFont>
      <p:font typeface="Lato" panose="020F0502020204030203" pitchFamily="34" charset="0"/>
      <p:regular r:id="rId39"/>
    </p:embeddedFont>
    <p:embeddedFont>
      <p:font typeface="Lato Bold" panose="020F0802020204030203" pitchFamily="34" charset="0"/>
      <p:regular r:id="rId40"/>
    </p:embeddedFont>
    <p:embeddedFont>
      <p:font typeface="Lato Italics" panose="020F0502020204030203" pitchFamily="34" charset="0"/>
      <p:regular r:id="rId41"/>
    </p:embeddedFont>
    <p:embeddedFont>
      <p:font typeface="Luthier" pitchFamily="2" charset="0"/>
      <p:regular r:id="rId42"/>
    </p:embeddedFont>
    <p:embeddedFont>
      <p:font typeface="Luthier Bold" pitchFamily="2" charset="0"/>
      <p:regular r:id="rId43"/>
    </p:embeddedFont>
    <p:embeddedFont>
      <p:font typeface="Luthier Italics"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699"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2.fntdata" /><Relationship Id="rId39" Type="http://schemas.openxmlformats.org/officeDocument/2006/relationships/font" Target="fonts/font15.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0.fntdata" /><Relationship Id="rId42" Type="http://schemas.openxmlformats.org/officeDocument/2006/relationships/font" Target="fonts/font18.fntdata"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1.fntdata" /><Relationship Id="rId33" Type="http://schemas.openxmlformats.org/officeDocument/2006/relationships/font" Target="fonts/font9.fntdata" /><Relationship Id="rId38" Type="http://schemas.openxmlformats.org/officeDocument/2006/relationships/font" Target="fonts/font14.fntdata"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5.fntdata" /><Relationship Id="rId41" Type="http://schemas.openxmlformats.org/officeDocument/2006/relationships/font" Target="fonts/font17.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32" Type="http://schemas.openxmlformats.org/officeDocument/2006/relationships/font" Target="fonts/font8.fntdata" /><Relationship Id="rId37" Type="http://schemas.openxmlformats.org/officeDocument/2006/relationships/font" Target="fonts/font13.fntdata" /><Relationship Id="rId40" Type="http://schemas.openxmlformats.org/officeDocument/2006/relationships/font" Target="fonts/font16.fntdata"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4.fntdata" /><Relationship Id="rId36" Type="http://schemas.openxmlformats.org/officeDocument/2006/relationships/font" Target="fonts/font12.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7.fntdata" /><Relationship Id="rId44" Type="http://schemas.openxmlformats.org/officeDocument/2006/relationships/font" Target="fonts/font20.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font" Target="fonts/font11.fntdata" /><Relationship Id="rId43" Type="http://schemas.openxmlformats.org/officeDocument/2006/relationships/font" Target="fonts/font19.fntdata"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F7316-8B78-440A-B757-7C5DA43F2DE6}" type="datetimeFigureOut">
              <a:rPr lang="en-GB" smtClean="0"/>
              <a:t>09/07/2020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C596C-FCDE-4250-BAA1-05B20EB262F8}" type="slidenum">
              <a:rPr lang="en-GB" smtClean="0"/>
              <a:t>‹#›</a:t>
            </a:fld>
            <a:endParaRPr lang="en-GB"/>
          </a:p>
        </p:txBody>
      </p:sp>
    </p:spTree>
    <p:extLst>
      <p:ext uri="{BB962C8B-B14F-4D97-AF65-F5344CB8AC3E}">
        <p14:creationId xmlns:p14="http://schemas.microsoft.com/office/powerpoint/2010/main" val="49570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FC596C-FCDE-4250-BAA1-05B20EB262F8}" type="slidenum">
              <a:rPr lang="en-GB" smtClean="0"/>
              <a:t>2</a:t>
            </a:fld>
            <a:endParaRPr lang="en-GB"/>
          </a:p>
        </p:txBody>
      </p:sp>
    </p:spTree>
    <p:extLst>
      <p:ext uri="{BB962C8B-B14F-4D97-AF65-F5344CB8AC3E}">
        <p14:creationId xmlns:p14="http://schemas.microsoft.com/office/powerpoint/2010/main" val="121455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FC596C-FCDE-4250-BAA1-05B20EB262F8}" type="slidenum">
              <a:rPr lang="en-GB" smtClean="0"/>
              <a:t>10</a:t>
            </a:fld>
            <a:endParaRPr lang="en-GB"/>
          </a:p>
        </p:txBody>
      </p:sp>
    </p:spTree>
    <p:extLst>
      <p:ext uri="{BB962C8B-B14F-4D97-AF65-F5344CB8AC3E}">
        <p14:creationId xmlns:p14="http://schemas.microsoft.com/office/powerpoint/2010/main" val="257041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331841" y="0"/>
            <a:ext cx="18619841" cy="10761059"/>
          </a:xfrm>
          <a:prstGeom prst="rect">
            <a:avLst/>
          </a:prstGeom>
          <a:solidFill>
            <a:srgbClr val="EED3B6"/>
          </a:solidFill>
        </p:spPr>
      </p:sp>
      <p:sp>
        <p:nvSpPr>
          <p:cNvPr id="3" name="TextBox 3"/>
          <p:cNvSpPr txBox="1"/>
          <p:nvPr/>
        </p:nvSpPr>
        <p:spPr>
          <a:xfrm>
            <a:off x="398321" y="8666220"/>
            <a:ext cx="2604158" cy="592080"/>
          </a:xfrm>
          <a:prstGeom prst="rect">
            <a:avLst/>
          </a:prstGeom>
        </p:spPr>
        <p:txBody>
          <a:bodyPr lIns="0" tIns="0" rIns="0" bIns="0" rtlCol="0" anchor="t">
            <a:spAutoFit/>
          </a:bodyPr>
          <a:lstStyle/>
          <a:p>
            <a:pPr>
              <a:lnSpc>
                <a:spcPts val="4410"/>
              </a:lnSpc>
            </a:pPr>
            <a:r>
              <a:rPr lang="en-US" sz="4200">
                <a:solidFill>
                  <a:srgbClr val="1C1C1C"/>
                </a:solidFill>
                <a:latin typeface="Cinzel"/>
              </a:rPr>
              <a:t>QURBANI</a:t>
            </a:r>
          </a:p>
        </p:txBody>
      </p:sp>
      <p:sp>
        <p:nvSpPr>
          <p:cNvPr id="4" name="TextBox 4"/>
          <p:cNvSpPr txBox="1"/>
          <p:nvPr/>
        </p:nvSpPr>
        <p:spPr>
          <a:xfrm>
            <a:off x="398321" y="9446684"/>
            <a:ext cx="3737885" cy="610610"/>
          </a:xfrm>
          <a:prstGeom prst="rect">
            <a:avLst/>
          </a:prstGeom>
        </p:spPr>
        <p:txBody>
          <a:bodyPr lIns="0" tIns="0" rIns="0" bIns="0" rtlCol="0" anchor="t">
            <a:spAutoFit/>
          </a:bodyPr>
          <a:lstStyle/>
          <a:p>
            <a:pPr>
              <a:lnSpc>
                <a:spcPts val="2463"/>
              </a:lnSpc>
            </a:pPr>
            <a:r>
              <a:rPr lang="en-US" sz="1599" spc="303">
                <a:solidFill>
                  <a:srgbClr val="4E4E4E"/>
                </a:solidFill>
                <a:latin typeface="Lato Italics"/>
              </a:rPr>
              <a:t>A walk-through of the wisdom and rulings related to Qurbani</a:t>
            </a:r>
          </a:p>
        </p:txBody>
      </p:sp>
      <p:pic>
        <p:nvPicPr>
          <p:cNvPr id="5" name="Picture 5"/>
          <p:cNvPicPr>
            <a:picLocks noChangeAspect="1"/>
          </p:cNvPicPr>
          <p:nvPr/>
        </p:nvPicPr>
        <p:blipFill>
          <a:blip r:embed="rId2"/>
          <a:srcRect/>
          <a:stretch>
            <a:fillRect/>
          </a:stretch>
        </p:blipFill>
        <p:spPr>
          <a:xfrm>
            <a:off x="4966432" y="3361170"/>
            <a:ext cx="8355137" cy="173215"/>
          </a:xfrm>
          <a:prstGeom prst="rect">
            <a:avLst/>
          </a:prstGeom>
        </p:spPr>
      </p:pic>
      <p:pic>
        <p:nvPicPr>
          <p:cNvPr id="6" name="Picture 6"/>
          <p:cNvPicPr>
            <a:picLocks noChangeAspect="1"/>
          </p:cNvPicPr>
          <p:nvPr/>
        </p:nvPicPr>
        <p:blipFill>
          <a:blip r:embed="rId2"/>
          <a:srcRect/>
          <a:stretch>
            <a:fillRect/>
          </a:stretch>
        </p:blipFill>
        <p:spPr>
          <a:xfrm>
            <a:off x="4966432" y="6752615"/>
            <a:ext cx="8355137" cy="173215"/>
          </a:xfrm>
          <a:prstGeom prst="rect">
            <a:avLst/>
          </a:prstGeom>
        </p:spPr>
      </p:pic>
      <p:pic>
        <p:nvPicPr>
          <p:cNvPr id="7" name="Picture 7"/>
          <p:cNvPicPr>
            <a:picLocks noChangeAspect="1"/>
          </p:cNvPicPr>
          <p:nvPr/>
        </p:nvPicPr>
        <p:blipFill>
          <a:blip r:embed="rId3"/>
          <a:srcRect t="37392" b="38973"/>
          <a:stretch>
            <a:fillRect/>
          </a:stretch>
        </p:blipFill>
        <p:spPr>
          <a:xfrm>
            <a:off x="1558082" y="3253546"/>
            <a:ext cx="15171835" cy="3585677"/>
          </a:xfrm>
          <a:prstGeom prst="rect">
            <a:avLst/>
          </a:prstGeom>
        </p:spPr>
      </p:pic>
      <p:sp>
        <p:nvSpPr>
          <p:cNvPr id="8" name="TextBox 8"/>
          <p:cNvSpPr txBox="1"/>
          <p:nvPr/>
        </p:nvSpPr>
        <p:spPr>
          <a:xfrm>
            <a:off x="4625466" y="1023530"/>
            <a:ext cx="9037069" cy="506331"/>
          </a:xfrm>
          <a:prstGeom prst="rect">
            <a:avLst/>
          </a:prstGeom>
        </p:spPr>
        <p:txBody>
          <a:bodyPr lIns="0" tIns="0" rIns="0" bIns="0" rtlCol="0" anchor="t">
            <a:spAutoFit/>
          </a:bodyPr>
          <a:lstStyle/>
          <a:p>
            <a:pPr>
              <a:lnSpc>
                <a:spcPts val="4362"/>
              </a:lnSpc>
            </a:pPr>
            <a:r>
              <a:rPr lang="en-US" sz="2295" spc="410">
                <a:solidFill>
                  <a:srgbClr val="4E4E4E"/>
                </a:solidFill>
                <a:latin typeface="Lato Bold"/>
              </a:rPr>
              <a:t>NUSRAT UL ISLAM MASJID &amp; EDUCATION CENTRE</a:t>
            </a:r>
          </a:p>
        </p:txBody>
      </p:sp>
      <p:sp>
        <p:nvSpPr>
          <p:cNvPr id="9" name="TextBox 9"/>
          <p:cNvSpPr txBox="1"/>
          <p:nvPr/>
        </p:nvSpPr>
        <p:spPr>
          <a:xfrm>
            <a:off x="7398968" y="9172575"/>
            <a:ext cx="10477174" cy="839456"/>
          </a:xfrm>
          <a:prstGeom prst="rect">
            <a:avLst/>
          </a:prstGeom>
        </p:spPr>
        <p:txBody>
          <a:bodyPr lIns="0" tIns="0" rIns="0" bIns="0" rtlCol="0" anchor="t">
            <a:spAutoFit/>
          </a:bodyPr>
          <a:lstStyle/>
          <a:p>
            <a:pPr algn="r">
              <a:lnSpc>
                <a:spcPts val="3360"/>
              </a:lnSpc>
            </a:pPr>
            <a:r>
              <a:rPr lang="en-US" sz="2400" spc="93">
                <a:solidFill>
                  <a:srgbClr val="1C1C1C"/>
                </a:solidFill>
                <a:latin typeface="Lato"/>
              </a:rPr>
              <a:t>COURSE STARTING </a:t>
            </a:r>
          </a:p>
          <a:p>
            <a:pPr algn="r">
              <a:lnSpc>
                <a:spcPts val="3359"/>
              </a:lnSpc>
            </a:pPr>
            <a:r>
              <a:rPr lang="en-US" sz="2400" spc="93">
                <a:solidFill>
                  <a:srgbClr val="1C1C1C"/>
                </a:solidFill>
                <a:latin typeface="Lato"/>
              </a:rPr>
              <a:t>SOON (8:40PM) INSHA-ALLAH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EED3B6"/>
          </a:solidFill>
        </p:spPr>
      </p:sp>
      <p:sp>
        <p:nvSpPr>
          <p:cNvPr id="3" name="TextBox 3"/>
          <p:cNvSpPr txBox="1"/>
          <p:nvPr/>
        </p:nvSpPr>
        <p:spPr>
          <a:xfrm>
            <a:off x="5108960" y="705898"/>
            <a:ext cx="8070079" cy="906336"/>
          </a:xfrm>
          <a:prstGeom prst="rect">
            <a:avLst/>
          </a:prstGeom>
        </p:spPr>
        <p:txBody>
          <a:bodyPr lIns="0" tIns="0" rIns="0" bIns="0" rtlCol="0" anchor="t">
            <a:spAutoFit/>
          </a:bodyPr>
          <a:lstStyle/>
          <a:p>
            <a:pPr algn="ctr">
              <a:lnSpc>
                <a:spcPts val="6656"/>
              </a:lnSpc>
            </a:pPr>
            <a:r>
              <a:rPr lang="en-US" sz="6400" spc="640">
                <a:solidFill>
                  <a:srgbClr val="4D4A46"/>
                </a:solidFill>
                <a:latin typeface="Luthier Italics"/>
              </a:rPr>
              <a:t>Virtues of Qurbani</a:t>
            </a:r>
          </a:p>
        </p:txBody>
      </p:sp>
      <p:sp>
        <p:nvSpPr>
          <p:cNvPr id="4" name="AutoShape 4"/>
          <p:cNvSpPr/>
          <p:nvPr/>
        </p:nvSpPr>
        <p:spPr>
          <a:xfrm>
            <a:off x="-8959165" y="1136997"/>
            <a:ext cx="9987865" cy="11269"/>
          </a:xfrm>
          <a:prstGeom prst="rect">
            <a:avLst/>
          </a:prstGeom>
          <a:solidFill>
            <a:srgbClr val="4D4A46"/>
          </a:solidFill>
        </p:spPr>
      </p:sp>
      <p:sp>
        <p:nvSpPr>
          <p:cNvPr id="5" name="AutoShape 5"/>
          <p:cNvSpPr/>
          <p:nvPr/>
        </p:nvSpPr>
        <p:spPr>
          <a:xfrm>
            <a:off x="17259300" y="1125728"/>
            <a:ext cx="9987865" cy="11269"/>
          </a:xfrm>
          <a:prstGeom prst="rect">
            <a:avLst/>
          </a:prstGeom>
          <a:solidFill>
            <a:srgbClr val="4D4A46"/>
          </a:solidFill>
        </p:spPr>
      </p:sp>
      <p:sp>
        <p:nvSpPr>
          <p:cNvPr id="6" name="TextBox 6"/>
          <p:cNvSpPr txBox="1"/>
          <p:nvPr/>
        </p:nvSpPr>
        <p:spPr>
          <a:xfrm>
            <a:off x="10151546" y="1369821"/>
            <a:ext cx="7467600" cy="7025000"/>
          </a:xfrm>
          <a:prstGeom prst="rect">
            <a:avLst/>
          </a:prstGeom>
        </p:spPr>
        <p:txBody>
          <a:bodyPr wrap="square" lIns="0" tIns="0" rIns="0" bIns="0" rtlCol="0" anchor="t">
            <a:spAutoFit/>
          </a:bodyPr>
          <a:lstStyle/>
          <a:p>
            <a:pPr algn="ctr">
              <a:lnSpc>
                <a:spcPct val="150000"/>
              </a:lnSpc>
            </a:pPr>
            <a:endParaRPr sz="4400" dirty="0">
              <a:latin typeface="_PDMS_Saleem_QuranFont" panose="02010000000000000000" pitchFamily="2" charset="-78"/>
              <a:cs typeface="_PDMS_Saleem_QuranFont" panose="02010000000000000000" pitchFamily="2" charset="-78"/>
            </a:endParaRPr>
          </a:p>
          <a:p>
            <a:pPr algn="ctr">
              <a:lnSpc>
                <a:spcPct val="150000"/>
              </a:lnSpc>
            </a:pPr>
            <a:r>
              <a:rPr lang="ar-SA" sz="4400" dirty="0">
                <a:solidFill>
                  <a:srgbClr val="4D4A46"/>
                </a:solidFill>
                <a:latin typeface="_PDMS_Saleem_QuranFont" panose="02010000000000000000" pitchFamily="2" charset="-78"/>
                <a:cs typeface="_PDMS_Saleem_QuranFont" panose="02010000000000000000" pitchFamily="2" charset="-78"/>
              </a:rPr>
              <a:t>عن زيد بن أرقم قال: قال أصحاب رسول الله صلى الله عليه وسلم: يا رسول الله، ما هذه الأضاحي؟ قال: سنة أبيكم إبراهيم عليه الصلاة والسلام، قالوا: فما لنا فيها يا رسول الله؟ قال: بكل شعرة حسنة، قالوا: فالصّوف يا رسول الله؟ قال: بكل شعرة من الصوف حسنة</a:t>
            </a:r>
            <a:endParaRPr lang="en-GB" sz="4400"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r>
              <a:rPr lang="ar-SA" sz="4400" dirty="0">
                <a:solidFill>
                  <a:srgbClr val="4D4A46"/>
                </a:solidFill>
                <a:latin typeface="_PDMS_Saleem_QuranFont" panose="02010000000000000000" pitchFamily="2" charset="-78"/>
                <a:cs typeface="_PDMS_Saleem_QuranFont" panose="02010000000000000000" pitchFamily="2" charset="-78"/>
              </a:rPr>
              <a:t> رواه الإمام أحمد وابن ماجه</a:t>
            </a:r>
            <a:endParaRPr lang="en-US" sz="4400" dirty="0">
              <a:solidFill>
                <a:srgbClr val="4D4A46"/>
              </a:solidFill>
              <a:latin typeface="_PDMS_Saleem_QuranFont" panose="02010000000000000000" pitchFamily="2" charset="-78"/>
              <a:cs typeface="_PDMS_Saleem_QuranFont" panose="02010000000000000000" pitchFamily="2" charset="-78"/>
            </a:endParaRPr>
          </a:p>
        </p:txBody>
      </p:sp>
      <p:sp>
        <p:nvSpPr>
          <p:cNvPr id="7" name="TextBox 7"/>
          <p:cNvSpPr txBox="1"/>
          <p:nvPr/>
        </p:nvSpPr>
        <p:spPr>
          <a:xfrm>
            <a:off x="1017546" y="2381133"/>
            <a:ext cx="7108908" cy="6009337"/>
          </a:xfrm>
          <a:prstGeom prst="rect">
            <a:avLst/>
          </a:prstGeom>
        </p:spPr>
        <p:txBody>
          <a:bodyPr lIns="0" tIns="0" rIns="0" bIns="0" rtlCol="0" anchor="t">
            <a:spAutoFit/>
          </a:bodyPr>
          <a:lstStyle/>
          <a:p>
            <a:pPr algn="ctr">
              <a:lnSpc>
                <a:spcPct val="150000"/>
              </a:lnSpc>
            </a:pPr>
            <a:r>
              <a:rPr lang="ar-SA" sz="4400" spc="24" dirty="0">
                <a:solidFill>
                  <a:srgbClr val="4D4A46"/>
                </a:solidFill>
                <a:latin typeface="_PDMS_Saleem_QuranFont" panose="02010000000000000000" pitchFamily="2" charset="-78"/>
                <a:cs typeface="_PDMS_Saleem_QuranFont" panose="02010000000000000000" pitchFamily="2" charset="-78"/>
              </a:rPr>
              <a:t>عن عائشة رضي الله عنها أن رسول الله صلى الله عليه وسلم قال: ما عمل آدمي من عمل يوم النّحر أحبُّ إلى الله من إهراق الدّم، إنّها لتأتي يوم القيامة بقرونها وأشعارها وأظلافها، وأن الدم ليقع من الله بمكان قبل أن يقع من الأرض، فطيبوا بها نفسا</a:t>
            </a:r>
            <a:endParaRPr lang="en-GB" sz="44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r>
              <a:rPr lang="ar-SA" sz="4400" spc="24" dirty="0">
                <a:solidFill>
                  <a:srgbClr val="4D4A46"/>
                </a:solidFill>
                <a:latin typeface="_PDMS_Saleem_QuranFont" panose="02010000000000000000" pitchFamily="2" charset="-78"/>
                <a:cs typeface="_PDMS_Saleem_QuranFont" panose="02010000000000000000" pitchFamily="2" charset="-78"/>
              </a:rPr>
              <a:t> رواه الترمذي</a:t>
            </a:r>
            <a:endParaRPr lang="en-US" sz="4400" spc="24" dirty="0">
              <a:solidFill>
                <a:srgbClr val="4D4A46"/>
              </a:solidFill>
              <a:latin typeface="_PDMS_Saleem_QuranFont" panose="02010000000000000000" pitchFamily="2" charset="-78"/>
              <a:cs typeface="_PDMS_Saleem_QuranFont" panose="02010000000000000000"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294894" cy="10287000"/>
          </a:xfrm>
          <a:prstGeom prst="rect">
            <a:avLst/>
          </a:prstGeom>
          <a:solidFill>
            <a:srgbClr val="EED3B6"/>
          </a:solidFill>
        </p:spPr>
      </p:sp>
      <p:sp>
        <p:nvSpPr>
          <p:cNvPr id="3" name="TextBox 3"/>
          <p:cNvSpPr txBox="1"/>
          <p:nvPr/>
        </p:nvSpPr>
        <p:spPr>
          <a:xfrm>
            <a:off x="5324262" y="523875"/>
            <a:ext cx="11935038" cy="1076325"/>
          </a:xfrm>
          <a:prstGeom prst="rect">
            <a:avLst/>
          </a:prstGeom>
        </p:spPr>
        <p:txBody>
          <a:bodyPr lIns="0" tIns="0" rIns="0" bIns="0" rtlCol="0" anchor="t">
            <a:spAutoFit/>
          </a:bodyPr>
          <a:lstStyle/>
          <a:p>
            <a:pPr algn="r">
              <a:lnSpc>
                <a:spcPts val="7800"/>
              </a:lnSpc>
            </a:pPr>
            <a:r>
              <a:rPr lang="en-US" sz="7500">
                <a:solidFill>
                  <a:srgbClr val="4D4A46"/>
                </a:solidFill>
                <a:latin typeface="Luthier Italics"/>
              </a:rPr>
              <a:t>The Etiquette of Qurbani</a:t>
            </a:r>
          </a:p>
        </p:txBody>
      </p:sp>
      <p:sp>
        <p:nvSpPr>
          <p:cNvPr id="4" name="AutoShape 4"/>
          <p:cNvSpPr/>
          <p:nvPr/>
        </p:nvSpPr>
        <p:spPr>
          <a:xfrm>
            <a:off x="-2733675" y="1028700"/>
            <a:ext cx="9259200" cy="11269"/>
          </a:xfrm>
          <a:prstGeom prst="rect">
            <a:avLst/>
          </a:prstGeom>
          <a:solidFill>
            <a:srgbClr val="4D4A46"/>
          </a:solidFill>
        </p:spPr>
      </p:sp>
      <p:sp>
        <p:nvSpPr>
          <p:cNvPr id="5" name="TextBox 5"/>
          <p:cNvSpPr txBox="1"/>
          <p:nvPr/>
        </p:nvSpPr>
        <p:spPr>
          <a:xfrm rot="-5400000">
            <a:off x="-2406718" y="5315901"/>
            <a:ext cx="7041654" cy="592278"/>
          </a:xfrm>
          <a:prstGeom prst="rect">
            <a:avLst/>
          </a:prstGeom>
        </p:spPr>
        <p:txBody>
          <a:bodyPr lIns="0" tIns="0" rIns="0" bIns="0" rtlCol="0" anchor="t">
            <a:spAutoFit/>
          </a:bodyPr>
          <a:lstStyle/>
          <a:p>
            <a:pPr algn="ctr">
              <a:lnSpc>
                <a:spcPts val="4166"/>
              </a:lnSpc>
            </a:pPr>
            <a:r>
              <a:rPr lang="en-US" sz="6000" spc="154" dirty="0" err="1">
                <a:solidFill>
                  <a:srgbClr val="4D4A46"/>
                </a:solidFill>
                <a:latin typeface="Aldhabi" panose="01000000000000000000" pitchFamily="2" charset="-78"/>
                <a:cs typeface="Aldhabi" panose="01000000000000000000" pitchFamily="2" charset="-78"/>
              </a:rPr>
              <a:t>الهم</a:t>
            </a:r>
            <a:r>
              <a:rPr lang="en-US" sz="6000" spc="154" dirty="0">
                <a:solidFill>
                  <a:srgbClr val="4D4A46"/>
                </a:solidFill>
                <a:latin typeface="Aldhabi" panose="01000000000000000000" pitchFamily="2" charset="-78"/>
                <a:cs typeface="Aldhabi" panose="01000000000000000000" pitchFamily="2" charset="-78"/>
              </a:rPr>
              <a:t> </a:t>
            </a:r>
            <a:r>
              <a:rPr lang="en-US" sz="6000" spc="154" dirty="0" err="1">
                <a:solidFill>
                  <a:srgbClr val="4D4A46"/>
                </a:solidFill>
                <a:latin typeface="Aldhabi" panose="01000000000000000000" pitchFamily="2" charset="-78"/>
                <a:cs typeface="Aldhabi" panose="01000000000000000000" pitchFamily="2" charset="-78"/>
              </a:rPr>
              <a:t>منك</a:t>
            </a:r>
            <a:r>
              <a:rPr lang="en-US" sz="6000" spc="154" dirty="0">
                <a:solidFill>
                  <a:srgbClr val="4D4A46"/>
                </a:solidFill>
                <a:latin typeface="Aldhabi" panose="01000000000000000000" pitchFamily="2" charset="-78"/>
                <a:cs typeface="Aldhabi" panose="01000000000000000000" pitchFamily="2" charset="-78"/>
              </a:rPr>
              <a:t> </a:t>
            </a:r>
            <a:r>
              <a:rPr lang="en-US" sz="6000" spc="154" dirty="0" err="1">
                <a:solidFill>
                  <a:srgbClr val="4D4A46"/>
                </a:solidFill>
                <a:latin typeface="Aldhabi" panose="01000000000000000000" pitchFamily="2" charset="-78"/>
                <a:cs typeface="Aldhabi" panose="01000000000000000000" pitchFamily="2" charset="-78"/>
              </a:rPr>
              <a:t>واليك</a:t>
            </a:r>
            <a:r>
              <a:rPr lang="en-US" sz="6000" spc="154" dirty="0">
                <a:solidFill>
                  <a:srgbClr val="4D4A46"/>
                </a:solidFill>
                <a:latin typeface="Aldhabi" panose="01000000000000000000" pitchFamily="2" charset="-78"/>
                <a:cs typeface="Aldhabi" panose="01000000000000000000" pitchFamily="2" charset="-78"/>
              </a:rPr>
              <a:t> - </a:t>
            </a:r>
            <a:r>
              <a:rPr lang="en-US" sz="6000" spc="154" dirty="0" err="1">
                <a:solidFill>
                  <a:srgbClr val="4D4A46"/>
                </a:solidFill>
                <a:latin typeface="Aldhabi" panose="01000000000000000000" pitchFamily="2" charset="-78"/>
                <a:cs typeface="Aldhabi" panose="01000000000000000000" pitchFamily="2" charset="-78"/>
              </a:rPr>
              <a:t>بسم</a:t>
            </a:r>
            <a:r>
              <a:rPr lang="en-US" sz="6000" spc="154" dirty="0">
                <a:solidFill>
                  <a:srgbClr val="4D4A46"/>
                </a:solidFill>
                <a:latin typeface="Aldhabi" panose="01000000000000000000" pitchFamily="2" charset="-78"/>
                <a:cs typeface="Aldhabi" panose="01000000000000000000" pitchFamily="2" charset="-78"/>
              </a:rPr>
              <a:t> </a:t>
            </a:r>
            <a:r>
              <a:rPr lang="en-US" sz="6000" spc="154" dirty="0" err="1">
                <a:solidFill>
                  <a:srgbClr val="4D4A46"/>
                </a:solidFill>
                <a:latin typeface="Aldhabi" panose="01000000000000000000" pitchFamily="2" charset="-78"/>
                <a:cs typeface="Aldhabi" panose="01000000000000000000" pitchFamily="2" charset="-78"/>
              </a:rPr>
              <a:t>الله</a:t>
            </a:r>
            <a:r>
              <a:rPr lang="en-US" sz="6000" spc="154" dirty="0">
                <a:solidFill>
                  <a:srgbClr val="4D4A46"/>
                </a:solidFill>
                <a:latin typeface="Aldhabi" panose="01000000000000000000" pitchFamily="2" charset="-78"/>
                <a:cs typeface="Aldhabi" panose="01000000000000000000" pitchFamily="2" charset="-78"/>
              </a:rPr>
              <a:t> </a:t>
            </a:r>
            <a:r>
              <a:rPr lang="en-US" sz="6000" spc="154" dirty="0" err="1">
                <a:solidFill>
                  <a:srgbClr val="4D4A46"/>
                </a:solidFill>
                <a:latin typeface="Aldhabi" panose="01000000000000000000" pitchFamily="2" charset="-78"/>
                <a:cs typeface="Aldhabi" panose="01000000000000000000" pitchFamily="2" charset="-78"/>
              </a:rPr>
              <a:t>الله</a:t>
            </a:r>
            <a:r>
              <a:rPr lang="en-US" sz="6000" spc="154" dirty="0">
                <a:solidFill>
                  <a:srgbClr val="4D4A46"/>
                </a:solidFill>
                <a:latin typeface="Aldhabi" panose="01000000000000000000" pitchFamily="2" charset="-78"/>
                <a:cs typeface="Aldhabi" panose="01000000000000000000" pitchFamily="2" charset="-78"/>
              </a:rPr>
              <a:t> </a:t>
            </a:r>
            <a:r>
              <a:rPr lang="en-US" sz="6000" spc="154" dirty="0" err="1">
                <a:solidFill>
                  <a:srgbClr val="4D4A46"/>
                </a:solidFill>
                <a:latin typeface="Aldhabi" panose="01000000000000000000" pitchFamily="2" charset="-78"/>
                <a:cs typeface="Aldhabi" panose="01000000000000000000" pitchFamily="2" charset="-78"/>
              </a:rPr>
              <a:t>اكبر</a:t>
            </a:r>
            <a:endParaRPr lang="en-US" sz="6000" spc="154" dirty="0">
              <a:solidFill>
                <a:srgbClr val="4D4A46"/>
              </a:solidFill>
              <a:latin typeface="Aldhabi" panose="01000000000000000000" pitchFamily="2" charset="-78"/>
              <a:cs typeface="Aldhabi" panose="01000000000000000000" pitchFamily="2" charset="-78"/>
            </a:endParaRPr>
          </a:p>
        </p:txBody>
      </p:sp>
      <p:sp>
        <p:nvSpPr>
          <p:cNvPr id="6" name="AutoShape 6"/>
          <p:cNvSpPr/>
          <p:nvPr/>
        </p:nvSpPr>
        <p:spPr>
          <a:xfrm rot="5400000">
            <a:off x="8418657" y="1197711"/>
            <a:ext cx="2294894" cy="19553813"/>
          </a:xfrm>
          <a:prstGeom prst="rect">
            <a:avLst/>
          </a:prstGeom>
          <a:solidFill>
            <a:srgbClr val="EED3B6"/>
          </a:solidFill>
        </p:spPr>
      </p:sp>
      <p:sp>
        <p:nvSpPr>
          <p:cNvPr id="7" name="TextBox 7"/>
          <p:cNvSpPr txBox="1"/>
          <p:nvPr/>
        </p:nvSpPr>
        <p:spPr>
          <a:xfrm>
            <a:off x="2854748" y="1976913"/>
            <a:ext cx="11502343" cy="391618"/>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To slaughter the Qurbani animal yourself (if you are able to do so)</a:t>
            </a:r>
          </a:p>
        </p:txBody>
      </p:sp>
      <p:sp>
        <p:nvSpPr>
          <p:cNvPr id="8" name="TextBox 8"/>
          <p:cNvSpPr txBox="1"/>
          <p:nvPr/>
        </p:nvSpPr>
        <p:spPr>
          <a:xfrm>
            <a:off x="2854748" y="2686235"/>
            <a:ext cx="7994597" cy="391618"/>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To witness the Qurbani</a:t>
            </a:r>
          </a:p>
        </p:txBody>
      </p:sp>
      <p:sp>
        <p:nvSpPr>
          <p:cNvPr id="9" name="TextBox 9"/>
          <p:cNvSpPr txBox="1"/>
          <p:nvPr/>
        </p:nvSpPr>
        <p:spPr>
          <a:xfrm>
            <a:off x="2854748" y="3382503"/>
            <a:ext cx="10711579" cy="391618"/>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To make intention at the time of purchase/slaughter</a:t>
            </a:r>
          </a:p>
        </p:txBody>
      </p:sp>
      <p:sp>
        <p:nvSpPr>
          <p:cNvPr id="10" name="TextBox 10"/>
          <p:cNvSpPr txBox="1"/>
          <p:nvPr/>
        </p:nvSpPr>
        <p:spPr>
          <a:xfrm>
            <a:off x="2854748" y="4049141"/>
            <a:ext cx="14404552" cy="783235"/>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To ensure  that  the  knife  has already  been  sharpened before  bringing  the  animal  to  the  place  of  slaughter</a:t>
            </a:r>
          </a:p>
        </p:txBody>
      </p:sp>
      <p:sp>
        <p:nvSpPr>
          <p:cNvPr id="11" name="TextBox 11"/>
          <p:cNvSpPr txBox="1"/>
          <p:nvPr/>
        </p:nvSpPr>
        <p:spPr>
          <a:xfrm>
            <a:off x="2854748" y="5106640"/>
            <a:ext cx="13943745" cy="783235"/>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a:rPr>
              <a:t>L</a:t>
            </a:r>
            <a:r>
              <a:rPr lang="en-US" sz="2569">
                <a:solidFill>
                  <a:srgbClr val="4D4A46"/>
                </a:solidFill>
                <a:latin typeface="Lato Bold"/>
              </a:rPr>
              <a:t>ay  the  animal  down  on  its  left  side  with  the  face  towards qiblah.  The  slaughterer  can  place  his  foot  on  the  flank  of  the  animal  to  keep  it  still</a:t>
            </a:r>
          </a:p>
        </p:txBody>
      </p:sp>
      <p:sp>
        <p:nvSpPr>
          <p:cNvPr id="12" name="TextBox 12"/>
          <p:cNvSpPr txBox="1"/>
          <p:nvPr/>
        </p:nvSpPr>
        <p:spPr>
          <a:xfrm>
            <a:off x="2854748" y="6189665"/>
            <a:ext cx="11502343" cy="391618"/>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Once  the animal  is  down,  the  slaughterer  will  recite  the  following  dua’s:</a:t>
            </a:r>
          </a:p>
        </p:txBody>
      </p:sp>
      <p:sp>
        <p:nvSpPr>
          <p:cNvPr id="13" name="TextBox 13"/>
          <p:cNvSpPr txBox="1"/>
          <p:nvPr/>
        </p:nvSpPr>
        <p:spPr>
          <a:xfrm>
            <a:off x="2854748" y="7935213"/>
            <a:ext cx="14404552" cy="783235"/>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The  animal  should  be  left  a  while  before  skinning.  When  all  life  has  gone  out  of  the  animal  only then  should  the  skinning  process  begin</a:t>
            </a:r>
          </a:p>
        </p:txBody>
      </p:sp>
      <p:sp>
        <p:nvSpPr>
          <p:cNvPr id="14" name="TextBox 14"/>
          <p:cNvSpPr txBox="1"/>
          <p:nvPr/>
        </p:nvSpPr>
        <p:spPr>
          <a:xfrm>
            <a:off x="2854748" y="9051175"/>
            <a:ext cx="14404552" cy="391618"/>
          </a:xfrm>
          <a:prstGeom prst="rect">
            <a:avLst/>
          </a:prstGeom>
        </p:spPr>
        <p:txBody>
          <a:bodyPr lIns="0" tIns="0" rIns="0" bIns="0" rtlCol="0" anchor="t">
            <a:spAutoFit/>
          </a:bodyPr>
          <a:lstStyle/>
          <a:p>
            <a:pPr marL="554792" lvl="1" indent="-277396">
              <a:lnSpc>
                <a:spcPts val="3083"/>
              </a:lnSpc>
              <a:buFont typeface="Arial"/>
              <a:buChar char="•"/>
            </a:pPr>
            <a:r>
              <a:rPr lang="en-US" sz="2569">
                <a:solidFill>
                  <a:srgbClr val="4D4A46"/>
                </a:solidFill>
                <a:latin typeface="Lato Bold"/>
              </a:rPr>
              <a:t>It  is  not  permissible  to  slaughter  one  animal  in  front  of  another</a:t>
            </a:r>
          </a:p>
        </p:txBody>
      </p:sp>
      <p:sp>
        <p:nvSpPr>
          <p:cNvPr id="15" name="TextBox 15"/>
          <p:cNvSpPr txBox="1"/>
          <p:nvPr/>
        </p:nvSpPr>
        <p:spPr>
          <a:xfrm>
            <a:off x="3132199" y="7063120"/>
            <a:ext cx="11502343" cy="480901"/>
          </a:xfrm>
          <a:prstGeom prst="rect">
            <a:avLst/>
          </a:prstGeom>
        </p:spPr>
        <p:txBody>
          <a:bodyPr lIns="0" tIns="0" rIns="0" bIns="0" rtlCol="0" anchor="t">
            <a:spAutoFit/>
          </a:bodyPr>
          <a:lstStyle/>
          <a:p>
            <a:pPr algn="ctr">
              <a:lnSpc>
                <a:spcPts val="3360"/>
              </a:lnSpc>
            </a:pPr>
            <a:r>
              <a:rPr lang="en-US" sz="4000" dirty="0" err="1">
                <a:solidFill>
                  <a:srgbClr val="4D4A46"/>
                </a:solidFill>
                <a:latin typeface="_PDMS_Saleem_QuranFont" panose="02010000000000000000" pitchFamily="2" charset="-78"/>
                <a:cs typeface="_PDMS_Saleem_QuranFont" panose="02010000000000000000" pitchFamily="2" charset="-78"/>
              </a:rPr>
              <a:t>انّي</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وجهتُ</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وجهي</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للذي</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فطر</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السماوات</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والأرض</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حنيفا</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وما</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انا</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من</a:t>
            </a:r>
            <a:r>
              <a:rPr lang="en-US" sz="4000" dirty="0">
                <a:solidFill>
                  <a:srgbClr val="4D4A46"/>
                </a:solidFill>
                <a:latin typeface="_PDMS_Saleem_QuranFont" panose="02010000000000000000" pitchFamily="2" charset="-78"/>
                <a:cs typeface="_PDMS_Saleem_QuranFont" panose="02010000000000000000" pitchFamily="2" charset="-78"/>
              </a:rPr>
              <a:t> </a:t>
            </a:r>
            <a:r>
              <a:rPr lang="en-US" sz="4000" dirty="0" err="1">
                <a:solidFill>
                  <a:srgbClr val="4D4A46"/>
                </a:solidFill>
                <a:latin typeface="_PDMS_Saleem_QuranFont" panose="02010000000000000000" pitchFamily="2" charset="-78"/>
                <a:cs typeface="_PDMS_Saleem_QuranFont" panose="02010000000000000000" pitchFamily="2" charset="-78"/>
              </a:rPr>
              <a:t>المشركين</a:t>
            </a:r>
            <a:endParaRPr lang="en-US" sz="4000" dirty="0">
              <a:solidFill>
                <a:srgbClr val="4D4A46"/>
              </a:solidFill>
              <a:latin typeface="_PDMS_Saleem_QuranFont" panose="02010000000000000000" pitchFamily="2" charset="-78"/>
              <a:cs typeface="_PDMS_Saleem_QuranFont" panose="02010000000000000000"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6825" b="6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237029"/>
            <a:ext cx="18619841" cy="10761059"/>
          </a:xfrm>
          <a:prstGeom prst="rect">
            <a:avLst/>
          </a:prstGeom>
          <a:solidFill>
            <a:srgbClr val="EED3B6">
              <a:alpha val="71764"/>
            </a:srgbClr>
          </a:solidFill>
        </p:spPr>
      </p:sp>
      <p:sp>
        <p:nvSpPr>
          <p:cNvPr id="3" name="TextBox 3"/>
          <p:cNvSpPr txBox="1"/>
          <p:nvPr/>
        </p:nvSpPr>
        <p:spPr>
          <a:xfrm>
            <a:off x="1028700" y="1964523"/>
            <a:ext cx="16230600" cy="4409113"/>
          </a:xfrm>
          <a:prstGeom prst="rect">
            <a:avLst/>
          </a:prstGeom>
        </p:spPr>
        <p:txBody>
          <a:bodyPr lIns="0" tIns="0" rIns="0" bIns="0" rtlCol="0" anchor="t">
            <a:spAutoFit/>
          </a:bodyPr>
          <a:lstStyle/>
          <a:p>
            <a:pPr marL="0" marR="0" lvl="0" indent="0" algn="ctr" defTabSz="914400" rtl="0" eaLnBrk="1" fontAlgn="auto" latinLnBrk="0" hangingPunct="1">
              <a:lnSpc>
                <a:spcPts val="6839"/>
              </a:lnSpc>
              <a:spcBef>
                <a:spcPts val="0"/>
              </a:spcBef>
              <a:spcAft>
                <a:spcPts val="0"/>
              </a:spcAft>
              <a:buClrTx/>
              <a:buSzTx/>
              <a:buFontTx/>
              <a:buNone/>
              <a:tabLst/>
              <a:defRPr/>
            </a:pPr>
            <a:r>
              <a:rPr kumimoji="0" lang="en-US" sz="3600" b="0" i="0" u="none" strike="noStrike" kern="1200" cap="none" spc="644" normalizeH="0" baseline="0" noProof="0">
                <a:ln>
                  <a:noFill/>
                </a:ln>
                <a:solidFill>
                  <a:srgbClr val="000000"/>
                </a:solidFill>
                <a:effectLst/>
                <a:uLnTx/>
                <a:uFillTx/>
                <a:latin typeface="Lato Bold"/>
                <a:ea typeface="+mn-ea"/>
                <a:cs typeface="+mn-cs"/>
              </a:rPr>
              <a:t>PART 2 </a:t>
            </a:r>
          </a:p>
          <a:p>
            <a:pPr marL="0" marR="0" lvl="0" indent="0" algn="ctr" defTabSz="914400" rtl="0" eaLnBrk="1" fontAlgn="auto" latinLnBrk="0" hangingPunct="1">
              <a:lnSpc>
                <a:spcPts val="1139"/>
              </a:lnSpc>
              <a:spcBef>
                <a:spcPts val="0"/>
              </a:spcBef>
              <a:spcAft>
                <a:spcPts val="0"/>
              </a:spcAft>
              <a:buClrTx/>
              <a:buSzTx/>
              <a:buFontTx/>
              <a:buNone/>
              <a:tabLst/>
              <a:defRPr/>
            </a:pPr>
            <a:endParaRPr kumimoji="0" lang="en-US" sz="3600" b="0" i="0" u="none" strike="noStrike" kern="1200" cap="none" spc="644" normalizeH="0" baseline="0" noProof="0">
              <a:ln>
                <a:noFill/>
              </a:ln>
              <a:solidFill>
                <a:srgbClr val="000000"/>
              </a:solidFill>
              <a:effectLst/>
              <a:uLnTx/>
              <a:uFillTx/>
              <a:latin typeface="Lato Bold"/>
              <a:ea typeface="+mn-ea"/>
              <a:cs typeface="+mn-cs"/>
            </a:endParaRPr>
          </a:p>
          <a:p>
            <a:pPr marL="0" marR="0" lvl="0" indent="0" algn="ctr" defTabSz="914400" rtl="0" eaLnBrk="1" fontAlgn="auto" latinLnBrk="0" hangingPunct="1">
              <a:lnSpc>
                <a:spcPts val="13679"/>
              </a:lnSpc>
              <a:spcBef>
                <a:spcPts val="0"/>
              </a:spcBef>
              <a:spcAft>
                <a:spcPts val="0"/>
              </a:spcAft>
              <a:buClrTx/>
              <a:buSzTx/>
              <a:buFontTx/>
              <a:buNone/>
              <a:tabLst/>
              <a:defRPr/>
            </a:pPr>
            <a:r>
              <a:rPr kumimoji="0" lang="en-US" sz="7200" b="0" i="0" u="none" strike="noStrike" kern="1200" cap="none" spc="1288" normalizeH="0" baseline="0" noProof="0">
                <a:ln>
                  <a:noFill/>
                </a:ln>
                <a:solidFill>
                  <a:srgbClr val="000000"/>
                </a:solidFill>
                <a:effectLst/>
                <a:uLnTx/>
                <a:uFillTx/>
                <a:latin typeface="Lato Bold"/>
                <a:ea typeface="+mn-ea"/>
                <a:cs typeface="+mn-cs"/>
              </a:rPr>
              <a:t>THE RULINGS PERTAINING TO QURBANI</a:t>
            </a:r>
          </a:p>
        </p:txBody>
      </p:sp>
      <p:sp>
        <p:nvSpPr>
          <p:cNvPr id="4" name="TextBox 4"/>
          <p:cNvSpPr txBox="1"/>
          <p:nvPr/>
        </p:nvSpPr>
        <p:spPr>
          <a:xfrm>
            <a:off x="398321" y="8666220"/>
            <a:ext cx="2604158" cy="592080"/>
          </a:xfrm>
          <a:prstGeom prst="rect">
            <a:avLst/>
          </a:prstGeom>
        </p:spPr>
        <p:txBody>
          <a:bodyPr lIns="0" tIns="0" rIns="0" bIns="0" rtlCol="0" anchor="t">
            <a:spAutoFit/>
          </a:bodyPr>
          <a:lstStyle/>
          <a:p>
            <a:pPr marL="0" marR="0" lvl="0" indent="0" algn="l" defTabSz="914400" rtl="0" eaLnBrk="1" fontAlgn="auto" latinLnBrk="0" hangingPunct="1">
              <a:lnSpc>
                <a:spcPts val="4410"/>
              </a:lnSpc>
              <a:spcBef>
                <a:spcPts val="0"/>
              </a:spcBef>
              <a:spcAft>
                <a:spcPts val="0"/>
              </a:spcAft>
              <a:buClrTx/>
              <a:buSzTx/>
              <a:buFontTx/>
              <a:buNone/>
              <a:tabLst/>
              <a:defRPr/>
            </a:pPr>
            <a:r>
              <a:rPr kumimoji="0" lang="en-US" sz="4200" b="0" i="0" u="none" strike="noStrike" kern="1200" cap="none" spc="0" normalizeH="0" baseline="0" noProof="0">
                <a:ln>
                  <a:noFill/>
                </a:ln>
                <a:solidFill>
                  <a:srgbClr val="1C1C1C"/>
                </a:solidFill>
                <a:effectLst/>
                <a:uLnTx/>
                <a:uFillTx/>
                <a:latin typeface="Cinzel"/>
                <a:ea typeface="+mn-ea"/>
                <a:cs typeface="+mn-cs"/>
              </a:rPr>
              <a:t>QURBANI</a:t>
            </a:r>
          </a:p>
        </p:txBody>
      </p:sp>
      <p:sp>
        <p:nvSpPr>
          <p:cNvPr id="5" name="TextBox 5"/>
          <p:cNvSpPr txBox="1"/>
          <p:nvPr/>
        </p:nvSpPr>
        <p:spPr>
          <a:xfrm>
            <a:off x="398321" y="9446684"/>
            <a:ext cx="3737885" cy="610610"/>
          </a:xfrm>
          <a:prstGeom prst="rect">
            <a:avLst/>
          </a:prstGeom>
        </p:spPr>
        <p:txBody>
          <a:bodyPr lIns="0" tIns="0" rIns="0" bIns="0" rtlCol="0" anchor="t">
            <a:spAutoFit/>
          </a:bodyPr>
          <a:lstStyle/>
          <a:p>
            <a:pPr marL="0" marR="0" lvl="0" indent="0" algn="l" defTabSz="914400" rtl="0" eaLnBrk="1" fontAlgn="auto" latinLnBrk="0" hangingPunct="1">
              <a:lnSpc>
                <a:spcPts val="2463"/>
              </a:lnSpc>
              <a:spcBef>
                <a:spcPts val="0"/>
              </a:spcBef>
              <a:spcAft>
                <a:spcPts val="0"/>
              </a:spcAft>
              <a:buClrTx/>
              <a:buSzTx/>
              <a:buFontTx/>
              <a:buNone/>
              <a:tabLst/>
              <a:defRPr/>
            </a:pPr>
            <a:r>
              <a:rPr kumimoji="0" lang="en-US" sz="1599" b="0" i="0" u="none" strike="noStrike" kern="1200" cap="none" spc="303" normalizeH="0" baseline="0" noProof="0">
                <a:ln>
                  <a:noFill/>
                </a:ln>
                <a:solidFill>
                  <a:srgbClr val="4E4E4E"/>
                </a:solidFill>
                <a:effectLst/>
                <a:uLnTx/>
                <a:uFillTx/>
                <a:latin typeface="Lato Italics"/>
                <a:ea typeface="+mn-ea"/>
                <a:cs typeface="+mn-cs"/>
              </a:rPr>
              <a:t>A walk-through of the wisdom and rulings related to Qurbani</a:t>
            </a:r>
          </a:p>
        </p:txBody>
      </p:sp>
      <p:sp>
        <p:nvSpPr>
          <p:cNvPr id="6" name="TextBox 6"/>
          <p:cNvSpPr txBox="1"/>
          <p:nvPr/>
        </p:nvSpPr>
        <p:spPr>
          <a:xfrm>
            <a:off x="1028700" y="7443085"/>
            <a:ext cx="16230600" cy="794998"/>
          </a:xfrm>
          <a:prstGeom prst="rect">
            <a:avLst/>
          </a:prstGeom>
        </p:spPr>
        <p:txBody>
          <a:bodyPr lIns="0" tIns="0" rIns="0" bIns="0" rtlCol="0" anchor="t">
            <a:spAutoFit/>
          </a:bodyPr>
          <a:lstStyle/>
          <a:p>
            <a:pPr marL="0" marR="0" lvl="0" indent="0" algn="ctr" defTabSz="914400" rtl="0" eaLnBrk="1" fontAlgn="auto" latinLnBrk="0" hangingPunct="1">
              <a:lnSpc>
                <a:spcPts val="6839"/>
              </a:lnSpc>
              <a:spcBef>
                <a:spcPts val="0"/>
              </a:spcBef>
              <a:spcAft>
                <a:spcPts val="0"/>
              </a:spcAft>
              <a:buClrTx/>
              <a:buSzTx/>
              <a:buFontTx/>
              <a:buNone/>
              <a:tabLst/>
              <a:defRPr/>
            </a:pPr>
            <a:r>
              <a:rPr kumimoji="0" lang="en-US" sz="3600" b="0" i="0" u="none" strike="noStrike" kern="1200" cap="none" spc="644" normalizeH="0" baseline="0" noProof="0">
                <a:ln>
                  <a:noFill/>
                </a:ln>
                <a:solidFill>
                  <a:srgbClr val="000000"/>
                </a:solidFill>
                <a:effectLst/>
                <a:uLnTx/>
                <a:uFillTx/>
                <a:latin typeface="Lato Bold"/>
                <a:ea typeface="+mn-ea"/>
                <a:cs typeface="+mn-cs"/>
              </a:rPr>
              <a:t>MUFTI DILWAR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69262"/>
            <a:ext cx="18288000" cy="2863311"/>
          </a:xfrm>
          <a:prstGeom prst="rect">
            <a:avLst/>
          </a:prstGeom>
          <a:solidFill>
            <a:srgbClr val="EED3B6"/>
          </a:solidFill>
        </p:spPr>
      </p:sp>
      <p:sp>
        <p:nvSpPr>
          <p:cNvPr id="3" name="AutoShape 3"/>
          <p:cNvSpPr/>
          <p:nvPr/>
        </p:nvSpPr>
        <p:spPr>
          <a:xfrm>
            <a:off x="16136129" y="1023509"/>
            <a:ext cx="6028546" cy="11269"/>
          </a:xfrm>
          <a:prstGeom prst="rect">
            <a:avLst/>
          </a:prstGeom>
          <a:solidFill>
            <a:srgbClr val="4D4A46"/>
          </a:solidFill>
        </p:spPr>
      </p:sp>
      <p:pic>
        <p:nvPicPr>
          <p:cNvPr id="4" name="Picture 4"/>
          <p:cNvPicPr>
            <a:picLocks noChangeAspect="1"/>
          </p:cNvPicPr>
          <p:nvPr/>
        </p:nvPicPr>
        <p:blipFill>
          <a:blip r:embed="rId2">
            <a:alphaModFix amt="9999"/>
          </a:blip>
          <a:srcRect/>
          <a:stretch>
            <a:fillRect/>
          </a:stretch>
        </p:blipFill>
        <p:spPr>
          <a:xfrm>
            <a:off x="9864513" y="4266691"/>
            <a:ext cx="8152217" cy="5916931"/>
          </a:xfrm>
          <a:prstGeom prst="rect">
            <a:avLst/>
          </a:prstGeom>
        </p:spPr>
      </p:pic>
      <p:sp>
        <p:nvSpPr>
          <p:cNvPr id="5" name="TextBox 5"/>
          <p:cNvSpPr txBox="1"/>
          <p:nvPr/>
        </p:nvSpPr>
        <p:spPr>
          <a:xfrm>
            <a:off x="1028700" y="3233471"/>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Upon Whom is Qurbani Compulsory?</a:t>
            </a:r>
          </a:p>
        </p:txBody>
      </p:sp>
      <p:sp>
        <p:nvSpPr>
          <p:cNvPr id="6" name="TextBox 6"/>
          <p:cNvSpPr txBox="1"/>
          <p:nvPr/>
        </p:nvSpPr>
        <p:spPr>
          <a:xfrm>
            <a:off x="1028700" y="4229808"/>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What is Nisab?</a:t>
            </a:r>
          </a:p>
        </p:txBody>
      </p:sp>
      <p:sp>
        <p:nvSpPr>
          <p:cNvPr id="7" name="TextBox 7"/>
          <p:cNvSpPr txBox="1"/>
          <p:nvPr/>
        </p:nvSpPr>
        <p:spPr>
          <a:xfrm>
            <a:off x="1028700" y="5334225"/>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The Time of Qurbani</a:t>
            </a:r>
          </a:p>
        </p:txBody>
      </p:sp>
      <p:sp>
        <p:nvSpPr>
          <p:cNvPr id="8" name="TextBox 8"/>
          <p:cNvSpPr txBox="1"/>
          <p:nvPr/>
        </p:nvSpPr>
        <p:spPr>
          <a:xfrm>
            <a:off x="1028700" y="6330562"/>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Qurbani on Behalf of Others</a:t>
            </a:r>
          </a:p>
        </p:txBody>
      </p:sp>
      <p:sp>
        <p:nvSpPr>
          <p:cNvPr id="9" name="TextBox 9"/>
          <p:cNvSpPr txBox="1"/>
          <p:nvPr/>
        </p:nvSpPr>
        <p:spPr>
          <a:xfrm>
            <a:off x="1028700" y="7335296"/>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The Qurbani Animal</a:t>
            </a:r>
          </a:p>
        </p:txBody>
      </p:sp>
      <p:sp>
        <p:nvSpPr>
          <p:cNvPr id="10" name="TextBox 10"/>
          <p:cNvSpPr txBox="1"/>
          <p:nvPr/>
        </p:nvSpPr>
        <p:spPr>
          <a:xfrm>
            <a:off x="1028700" y="8331634"/>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FAQ </a:t>
            </a:r>
          </a:p>
        </p:txBody>
      </p:sp>
      <p:sp>
        <p:nvSpPr>
          <p:cNvPr id="11" name="TextBox 11"/>
          <p:cNvSpPr txBox="1"/>
          <p:nvPr/>
        </p:nvSpPr>
        <p:spPr>
          <a:xfrm>
            <a:off x="1186058" y="611695"/>
            <a:ext cx="15104685" cy="901573"/>
          </a:xfrm>
          <a:prstGeom prst="rect">
            <a:avLst/>
          </a:prstGeom>
        </p:spPr>
        <p:txBody>
          <a:bodyPr lIns="0" tIns="0" rIns="0" bIns="0" rtlCol="0" anchor="t">
            <a:spAutoFit/>
          </a:bodyPr>
          <a:lstStyle/>
          <a:p>
            <a:pPr>
              <a:lnSpc>
                <a:spcPts val="6656"/>
              </a:lnSpc>
            </a:pPr>
            <a:r>
              <a:rPr lang="en-US" sz="6400">
                <a:solidFill>
                  <a:srgbClr val="1C1C1C"/>
                </a:solidFill>
                <a:latin typeface="Luthier Italics"/>
              </a:rPr>
              <a:t>Part 2: The Rulings Pertaining to Qurbani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98191" y="716803"/>
            <a:ext cx="7457276" cy="1802765"/>
          </a:xfrm>
          <a:prstGeom prst="rect">
            <a:avLst/>
          </a:prstGeom>
        </p:spPr>
        <p:txBody>
          <a:bodyPr lIns="0" tIns="0" rIns="0" bIns="0" rtlCol="0" anchor="t">
            <a:spAutoFit/>
          </a:bodyPr>
          <a:lstStyle/>
          <a:p>
            <a:pPr>
              <a:lnSpc>
                <a:spcPts val="7000"/>
              </a:lnSpc>
            </a:pPr>
            <a:r>
              <a:rPr lang="en-US" sz="5600" spc="112">
                <a:solidFill>
                  <a:srgbClr val="4D4A46"/>
                </a:solidFill>
                <a:latin typeface="Luthier"/>
              </a:rPr>
              <a:t>Upon Whom is Qurbani Compulsory?</a:t>
            </a:r>
          </a:p>
        </p:txBody>
      </p:sp>
      <p:sp>
        <p:nvSpPr>
          <p:cNvPr id="3" name="AutoShape 3"/>
          <p:cNvSpPr/>
          <p:nvPr/>
        </p:nvSpPr>
        <p:spPr>
          <a:xfrm>
            <a:off x="13643367" y="0"/>
            <a:ext cx="6140058" cy="10287000"/>
          </a:xfrm>
          <a:prstGeom prst="rect">
            <a:avLst/>
          </a:prstGeom>
          <a:solidFill>
            <a:srgbClr val="EED3B6"/>
          </a:solidFill>
        </p:spPr>
      </p:sp>
      <p:pic>
        <p:nvPicPr>
          <p:cNvPr id="4" name="Picture 4"/>
          <p:cNvPicPr>
            <a:picLocks noChangeAspect="1"/>
          </p:cNvPicPr>
          <p:nvPr/>
        </p:nvPicPr>
        <p:blipFill>
          <a:blip r:embed="rId2"/>
          <a:srcRect l="17570" r="20821"/>
          <a:stretch>
            <a:fillRect/>
          </a:stretch>
        </p:blipFill>
        <p:spPr>
          <a:xfrm>
            <a:off x="10490611" y="1028700"/>
            <a:ext cx="6768689" cy="8229600"/>
          </a:xfrm>
          <a:prstGeom prst="rect">
            <a:avLst/>
          </a:prstGeom>
        </p:spPr>
      </p:pic>
      <p:sp>
        <p:nvSpPr>
          <p:cNvPr id="5" name="AutoShape 5"/>
          <p:cNvSpPr/>
          <p:nvPr/>
        </p:nvSpPr>
        <p:spPr>
          <a:xfrm>
            <a:off x="10490611" y="1028700"/>
            <a:ext cx="6768689" cy="8229600"/>
          </a:xfrm>
          <a:prstGeom prst="rect">
            <a:avLst/>
          </a:prstGeom>
          <a:solidFill>
            <a:srgbClr val="EED3B6">
              <a:alpha val="47843"/>
            </a:srgbClr>
          </a:solidFill>
        </p:spPr>
      </p:sp>
      <p:sp>
        <p:nvSpPr>
          <p:cNvPr id="6" name="AutoShape 6"/>
          <p:cNvSpPr/>
          <p:nvPr/>
        </p:nvSpPr>
        <p:spPr>
          <a:xfrm>
            <a:off x="-7266598" y="1640254"/>
            <a:ext cx="9259200" cy="11269"/>
          </a:xfrm>
          <a:prstGeom prst="rect">
            <a:avLst/>
          </a:prstGeom>
          <a:solidFill>
            <a:srgbClr val="4D4A46"/>
          </a:solidFill>
        </p:spPr>
      </p:sp>
      <p:sp>
        <p:nvSpPr>
          <p:cNvPr id="7" name="TextBox 7"/>
          <p:cNvSpPr txBox="1"/>
          <p:nvPr/>
        </p:nvSpPr>
        <p:spPr>
          <a:xfrm>
            <a:off x="785296" y="4509649"/>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Muslim</a:t>
            </a:r>
          </a:p>
        </p:txBody>
      </p:sp>
      <p:sp>
        <p:nvSpPr>
          <p:cNvPr id="8" name="TextBox 8"/>
          <p:cNvSpPr txBox="1"/>
          <p:nvPr/>
        </p:nvSpPr>
        <p:spPr>
          <a:xfrm>
            <a:off x="785296" y="5350673"/>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Sane</a:t>
            </a:r>
          </a:p>
        </p:txBody>
      </p:sp>
      <p:sp>
        <p:nvSpPr>
          <p:cNvPr id="9" name="TextBox 9"/>
          <p:cNvSpPr txBox="1"/>
          <p:nvPr/>
        </p:nvSpPr>
        <p:spPr>
          <a:xfrm>
            <a:off x="785296" y="6282930"/>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Mature</a:t>
            </a:r>
          </a:p>
        </p:txBody>
      </p:sp>
      <p:sp>
        <p:nvSpPr>
          <p:cNvPr id="10" name="TextBox 10"/>
          <p:cNvSpPr txBox="1"/>
          <p:nvPr/>
        </p:nvSpPr>
        <p:spPr>
          <a:xfrm>
            <a:off x="785296" y="7123955"/>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Resident</a:t>
            </a:r>
          </a:p>
        </p:txBody>
      </p:sp>
      <p:sp>
        <p:nvSpPr>
          <p:cNvPr id="11" name="TextBox 11"/>
          <p:cNvSpPr txBox="1"/>
          <p:nvPr/>
        </p:nvSpPr>
        <p:spPr>
          <a:xfrm>
            <a:off x="785296" y="7972068"/>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Male or Female</a:t>
            </a:r>
          </a:p>
        </p:txBody>
      </p:sp>
      <p:sp>
        <p:nvSpPr>
          <p:cNvPr id="12" name="TextBox 12"/>
          <p:cNvSpPr txBox="1"/>
          <p:nvPr/>
        </p:nvSpPr>
        <p:spPr>
          <a:xfrm>
            <a:off x="785296" y="8813092"/>
            <a:ext cx="10085922" cy="467629"/>
          </a:xfrm>
          <a:prstGeom prst="rect">
            <a:avLst/>
          </a:prstGeom>
        </p:spPr>
        <p:txBody>
          <a:bodyPr lIns="0" tIns="0" rIns="0" bIns="0" rtlCol="0" anchor="t">
            <a:spAutoFit/>
          </a:bodyPr>
          <a:lstStyle/>
          <a:p>
            <a:pPr marL="699921" lvl="1" indent="-349960">
              <a:lnSpc>
                <a:spcPts val="3890"/>
              </a:lnSpc>
              <a:buFont typeface="Arial"/>
              <a:buChar char="•"/>
            </a:pPr>
            <a:r>
              <a:rPr lang="en-US" sz="3241" dirty="0">
                <a:solidFill>
                  <a:srgbClr val="4D4A46"/>
                </a:solidFill>
                <a:latin typeface="Lato Bold"/>
              </a:rPr>
              <a:t>Owns </a:t>
            </a:r>
            <a:r>
              <a:rPr lang="en-US" sz="3200" dirty="0">
                <a:solidFill>
                  <a:srgbClr val="4D4A46"/>
                </a:solidFill>
                <a:latin typeface="Arimo Bold"/>
              </a:rPr>
              <a:t>the</a:t>
            </a:r>
            <a:r>
              <a:rPr lang="en-US" sz="3241" dirty="0">
                <a:solidFill>
                  <a:srgbClr val="4D4A46"/>
                </a:solidFill>
                <a:latin typeface="Lato Bold"/>
              </a:rPr>
              <a:t> </a:t>
            </a:r>
            <a:r>
              <a:rPr lang="en-US" sz="3241" dirty="0" err="1">
                <a:solidFill>
                  <a:srgbClr val="4D4A46"/>
                </a:solidFill>
                <a:latin typeface="Lato Bold"/>
              </a:rPr>
              <a:t>Nisab</a:t>
            </a:r>
            <a:r>
              <a:rPr lang="en-US" sz="3241" dirty="0">
                <a:solidFill>
                  <a:srgbClr val="4D4A46"/>
                </a:solidFill>
                <a:latin typeface="Lato Bold"/>
              </a:rPr>
              <a:t> during the days of </a:t>
            </a:r>
            <a:r>
              <a:rPr lang="en-US" sz="3241" dirty="0" err="1">
                <a:solidFill>
                  <a:srgbClr val="4D4A46"/>
                </a:solidFill>
                <a:latin typeface="Lato Bold"/>
              </a:rPr>
              <a:t>Udhiyah</a:t>
            </a:r>
            <a:r>
              <a:rPr lang="en-US" sz="3241" dirty="0">
                <a:solidFill>
                  <a:srgbClr val="4D4A46"/>
                </a:solidFill>
                <a:latin typeface="Lato Bold"/>
              </a:rPr>
              <a:t>.</a:t>
            </a:r>
          </a:p>
        </p:txBody>
      </p:sp>
      <p:sp>
        <p:nvSpPr>
          <p:cNvPr id="13" name="TextBox 13"/>
          <p:cNvSpPr txBox="1"/>
          <p:nvPr/>
        </p:nvSpPr>
        <p:spPr>
          <a:xfrm>
            <a:off x="1171575" y="3287133"/>
            <a:ext cx="10987816" cy="554174"/>
          </a:xfrm>
          <a:prstGeom prst="rect">
            <a:avLst/>
          </a:prstGeom>
        </p:spPr>
        <p:txBody>
          <a:bodyPr lIns="0" tIns="0" rIns="0" bIns="0" rtlCol="0" anchor="t">
            <a:spAutoFit/>
          </a:bodyPr>
          <a:lstStyle/>
          <a:p>
            <a:pPr>
              <a:lnSpc>
                <a:spcPts val="4320"/>
              </a:lnSpc>
            </a:pPr>
            <a:r>
              <a:rPr lang="en-US" sz="3600">
                <a:solidFill>
                  <a:srgbClr val="4D4A46"/>
                </a:solidFill>
                <a:latin typeface="Lato Bold"/>
              </a:rPr>
              <a:t>Qurbani is </a:t>
            </a:r>
            <a:r>
              <a:rPr lang="en-US" sz="3600">
                <a:solidFill>
                  <a:srgbClr val="4D4A46"/>
                </a:solidFill>
                <a:latin typeface="Arimo Bold"/>
              </a:rPr>
              <a:t>compulsory upon every: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69262"/>
            <a:ext cx="18288000" cy="2863311"/>
          </a:xfrm>
          <a:prstGeom prst="rect">
            <a:avLst/>
          </a:prstGeom>
          <a:solidFill>
            <a:srgbClr val="EED3B6"/>
          </a:solidFill>
        </p:spPr>
      </p:sp>
      <p:sp>
        <p:nvSpPr>
          <p:cNvPr id="3" name="AutoShape 3"/>
          <p:cNvSpPr/>
          <p:nvPr/>
        </p:nvSpPr>
        <p:spPr>
          <a:xfrm>
            <a:off x="12602354" y="1023509"/>
            <a:ext cx="6028546" cy="11269"/>
          </a:xfrm>
          <a:prstGeom prst="rect">
            <a:avLst/>
          </a:prstGeom>
          <a:solidFill>
            <a:srgbClr val="4D4A46"/>
          </a:solidFill>
        </p:spPr>
      </p:sp>
      <p:sp>
        <p:nvSpPr>
          <p:cNvPr id="4" name="TextBox 4"/>
          <p:cNvSpPr txBox="1"/>
          <p:nvPr/>
        </p:nvSpPr>
        <p:spPr>
          <a:xfrm>
            <a:off x="1028700" y="7181983"/>
            <a:ext cx="13043290" cy="1526063"/>
          </a:xfrm>
          <a:prstGeom prst="rect">
            <a:avLst/>
          </a:prstGeom>
        </p:spPr>
        <p:txBody>
          <a:bodyPr lIns="0" tIns="0" rIns="0" bIns="0" rtlCol="0" anchor="t">
            <a:spAutoFit/>
          </a:bodyPr>
          <a:lstStyle/>
          <a:p>
            <a:pPr marL="946963" lvl="1" indent="-473481">
              <a:lnSpc>
                <a:spcPts val="6140"/>
              </a:lnSpc>
              <a:buFont typeface="Arial"/>
              <a:buChar char="•"/>
            </a:pPr>
            <a:r>
              <a:rPr lang="en-US" sz="4386" dirty="0">
                <a:solidFill>
                  <a:srgbClr val="4D4A46"/>
                </a:solidFill>
                <a:latin typeface="Lato Bold"/>
              </a:rPr>
              <a:t>any </a:t>
            </a:r>
            <a:r>
              <a:rPr lang="en-US" sz="4000" dirty="0">
                <a:solidFill>
                  <a:srgbClr val="4D4A46"/>
                </a:solidFill>
                <a:latin typeface="Arimo Bold"/>
              </a:rPr>
              <a:t>o</a:t>
            </a:r>
            <a:r>
              <a:rPr lang="en-US" sz="4386" dirty="0">
                <a:solidFill>
                  <a:srgbClr val="4D4A46"/>
                </a:solidFill>
                <a:latin typeface="Lato Bold"/>
              </a:rPr>
              <a:t>ther form of wealth that is </a:t>
            </a:r>
          </a:p>
          <a:p>
            <a:pPr>
              <a:lnSpc>
                <a:spcPts val="6140"/>
              </a:lnSpc>
            </a:pPr>
            <a:r>
              <a:rPr lang="en-US" sz="4386" dirty="0">
                <a:solidFill>
                  <a:srgbClr val="4D4A46"/>
                </a:solidFill>
                <a:latin typeface="Lato Bold"/>
              </a:rPr>
              <a:t>         equivalent to value of above silver.</a:t>
            </a:r>
          </a:p>
        </p:txBody>
      </p:sp>
      <p:sp>
        <p:nvSpPr>
          <p:cNvPr id="5" name="AutoShape 5"/>
          <p:cNvSpPr/>
          <p:nvPr/>
        </p:nvSpPr>
        <p:spPr>
          <a:xfrm>
            <a:off x="-1408816" y="1034778"/>
            <a:ext cx="6028546" cy="11269"/>
          </a:xfrm>
          <a:prstGeom prst="rect">
            <a:avLst/>
          </a:prstGeom>
          <a:solidFill>
            <a:srgbClr val="4D4A46"/>
          </a:solidFill>
        </p:spPr>
      </p:sp>
      <p:pic>
        <p:nvPicPr>
          <p:cNvPr id="6" name="Picture 6"/>
          <p:cNvPicPr>
            <a:picLocks noChangeAspect="1"/>
          </p:cNvPicPr>
          <p:nvPr/>
        </p:nvPicPr>
        <p:blipFill>
          <a:blip r:embed="rId2">
            <a:alphaModFix amt="50000"/>
          </a:blip>
          <a:srcRect/>
          <a:stretch>
            <a:fillRect/>
          </a:stretch>
        </p:blipFill>
        <p:spPr>
          <a:xfrm>
            <a:off x="10809863" y="2840304"/>
            <a:ext cx="6829042" cy="6829042"/>
          </a:xfrm>
          <a:prstGeom prst="rect">
            <a:avLst/>
          </a:prstGeom>
        </p:spPr>
      </p:pic>
      <p:sp>
        <p:nvSpPr>
          <p:cNvPr id="7" name="TextBox 7"/>
          <p:cNvSpPr txBox="1"/>
          <p:nvPr/>
        </p:nvSpPr>
        <p:spPr>
          <a:xfrm>
            <a:off x="5361707" y="626217"/>
            <a:ext cx="11738868" cy="906336"/>
          </a:xfrm>
          <a:prstGeom prst="rect">
            <a:avLst/>
          </a:prstGeom>
        </p:spPr>
        <p:txBody>
          <a:bodyPr lIns="0" tIns="0" rIns="0" bIns="0" rtlCol="0" anchor="t">
            <a:spAutoFit/>
          </a:bodyPr>
          <a:lstStyle/>
          <a:p>
            <a:pPr>
              <a:lnSpc>
                <a:spcPts val="6656"/>
              </a:lnSpc>
            </a:pPr>
            <a:r>
              <a:rPr lang="en-US" sz="6400">
                <a:solidFill>
                  <a:srgbClr val="1C1C1C"/>
                </a:solidFill>
                <a:latin typeface="Luthier Italics"/>
              </a:rPr>
              <a:t>WHAT IS NISAB?</a:t>
            </a:r>
          </a:p>
        </p:txBody>
      </p:sp>
      <p:sp>
        <p:nvSpPr>
          <p:cNvPr id="8" name="TextBox 8"/>
          <p:cNvSpPr txBox="1"/>
          <p:nvPr/>
        </p:nvSpPr>
        <p:spPr>
          <a:xfrm>
            <a:off x="1028700" y="4858533"/>
            <a:ext cx="13645820" cy="629531"/>
          </a:xfrm>
          <a:prstGeom prst="rect">
            <a:avLst/>
          </a:prstGeom>
        </p:spPr>
        <p:txBody>
          <a:bodyPr lIns="0" tIns="0" rIns="0" bIns="0" rtlCol="0" anchor="t">
            <a:spAutoFit/>
          </a:bodyPr>
          <a:lstStyle/>
          <a:p>
            <a:pPr marL="946963" lvl="1" indent="-473481">
              <a:lnSpc>
                <a:spcPts val="5263"/>
              </a:lnSpc>
              <a:buFont typeface="Arial"/>
              <a:buChar char="•"/>
            </a:pPr>
            <a:r>
              <a:rPr lang="en-US" sz="4386" dirty="0">
                <a:solidFill>
                  <a:srgbClr val="4D4A46"/>
                </a:solidFill>
                <a:latin typeface="Lato Bold"/>
              </a:rPr>
              <a:t>87.48g </a:t>
            </a:r>
            <a:r>
              <a:rPr lang="en-US" sz="4000" dirty="0">
                <a:solidFill>
                  <a:srgbClr val="4D4A46"/>
                </a:solidFill>
                <a:latin typeface="Arimo Bold"/>
              </a:rPr>
              <a:t>of</a:t>
            </a:r>
            <a:r>
              <a:rPr lang="en-US" sz="4386" dirty="0">
                <a:solidFill>
                  <a:srgbClr val="4D4A46"/>
                </a:solidFill>
                <a:latin typeface="Lato Bold"/>
              </a:rPr>
              <a:t> gold; or</a:t>
            </a:r>
          </a:p>
        </p:txBody>
      </p:sp>
      <p:sp>
        <p:nvSpPr>
          <p:cNvPr id="9" name="TextBox 9"/>
          <p:cNvSpPr txBox="1"/>
          <p:nvPr/>
        </p:nvSpPr>
        <p:spPr>
          <a:xfrm>
            <a:off x="1028700" y="6120248"/>
            <a:ext cx="13645820" cy="636969"/>
          </a:xfrm>
          <a:prstGeom prst="rect">
            <a:avLst/>
          </a:prstGeom>
        </p:spPr>
        <p:txBody>
          <a:bodyPr lIns="0" tIns="0" rIns="0" bIns="0" rtlCol="0" anchor="t">
            <a:spAutoFit/>
          </a:bodyPr>
          <a:lstStyle/>
          <a:p>
            <a:pPr marL="946963" lvl="1" indent="-473481">
              <a:lnSpc>
                <a:spcPts val="5263"/>
              </a:lnSpc>
              <a:buFont typeface="Arial"/>
              <a:buChar char="•"/>
            </a:pPr>
            <a:r>
              <a:rPr lang="en-US" sz="4386" dirty="0">
                <a:solidFill>
                  <a:srgbClr val="4D4A46"/>
                </a:solidFill>
                <a:latin typeface="Lato Bold"/>
              </a:rPr>
              <a:t>612.36g </a:t>
            </a:r>
            <a:r>
              <a:rPr lang="en-US" sz="4000" dirty="0">
                <a:solidFill>
                  <a:srgbClr val="4D4A46"/>
                </a:solidFill>
                <a:latin typeface="Arimo Bold"/>
              </a:rPr>
              <a:t>of</a:t>
            </a:r>
            <a:r>
              <a:rPr lang="en-US" sz="4386" dirty="0">
                <a:solidFill>
                  <a:srgbClr val="4D4A46"/>
                </a:solidFill>
                <a:latin typeface="Lato Bold"/>
              </a:rPr>
              <a:t> silver; or</a:t>
            </a:r>
          </a:p>
        </p:txBody>
      </p:sp>
      <p:sp>
        <p:nvSpPr>
          <p:cNvPr id="10" name="TextBox 10"/>
          <p:cNvSpPr txBox="1"/>
          <p:nvPr/>
        </p:nvSpPr>
        <p:spPr>
          <a:xfrm>
            <a:off x="1605457" y="3071928"/>
            <a:ext cx="14265024" cy="843116"/>
          </a:xfrm>
          <a:prstGeom prst="rect">
            <a:avLst/>
          </a:prstGeom>
        </p:spPr>
        <p:txBody>
          <a:bodyPr lIns="0" tIns="0" rIns="0" bIns="0" rtlCol="0" anchor="t">
            <a:spAutoFit/>
          </a:bodyPr>
          <a:lstStyle/>
          <a:p>
            <a:pPr>
              <a:lnSpc>
                <a:spcPts val="5502"/>
              </a:lnSpc>
            </a:pPr>
            <a:r>
              <a:rPr lang="en-US" sz="4585" dirty="0">
                <a:solidFill>
                  <a:srgbClr val="4D4A46"/>
                </a:solidFill>
                <a:latin typeface="Lato Bold"/>
              </a:rPr>
              <a:t>The am</a:t>
            </a:r>
            <a:r>
              <a:rPr lang="en-US" sz="4000" dirty="0">
                <a:solidFill>
                  <a:srgbClr val="4D4A46"/>
                </a:solidFill>
                <a:latin typeface="Arimo Bold"/>
              </a:rPr>
              <a:t>ount</a:t>
            </a:r>
            <a:r>
              <a:rPr lang="en-US" sz="11500" dirty="0">
                <a:solidFill>
                  <a:srgbClr val="4D4A46"/>
                </a:solidFill>
                <a:latin typeface="Lato Bold"/>
              </a:rPr>
              <a:t> </a:t>
            </a:r>
            <a:r>
              <a:rPr lang="en-US" sz="4585" dirty="0">
                <a:solidFill>
                  <a:srgbClr val="4D4A46"/>
                </a:solidFill>
                <a:latin typeface="Lato Bold"/>
              </a:rPr>
              <a:t>stipulated by </a:t>
            </a:r>
            <a:r>
              <a:rPr lang="en-US" sz="4585" dirty="0" err="1">
                <a:solidFill>
                  <a:srgbClr val="4D4A46"/>
                </a:solidFill>
                <a:latin typeface="Lato Bold"/>
              </a:rPr>
              <a:t>Shari'ah</a:t>
            </a:r>
            <a:r>
              <a:rPr lang="en-US" sz="4585" dirty="0">
                <a:solidFill>
                  <a:srgbClr val="4D4A46"/>
                </a:solidFill>
                <a:latin typeface="Lato Bold"/>
              </a:rPr>
              <a:t> 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79909"/>
            <a:ext cx="18643544" cy="9670761"/>
          </a:xfrm>
          <a:prstGeom prst="rect">
            <a:avLst/>
          </a:prstGeom>
          <a:solidFill>
            <a:srgbClr val="EED3B6"/>
          </a:solidFill>
        </p:spPr>
      </p:sp>
      <p:sp>
        <p:nvSpPr>
          <p:cNvPr id="3" name="TextBox 3"/>
          <p:cNvSpPr txBox="1"/>
          <p:nvPr/>
        </p:nvSpPr>
        <p:spPr>
          <a:xfrm>
            <a:off x="0" y="532547"/>
            <a:ext cx="18288000" cy="804355"/>
          </a:xfrm>
          <a:prstGeom prst="rect">
            <a:avLst/>
          </a:prstGeom>
        </p:spPr>
        <p:txBody>
          <a:bodyPr lIns="0" tIns="0" rIns="0" bIns="0" rtlCol="0" anchor="t">
            <a:spAutoFit/>
          </a:bodyPr>
          <a:lstStyle/>
          <a:p>
            <a:pPr algn="ctr">
              <a:lnSpc>
                <a:spcPts val="5824"/>
              </a:lnSpc>
            </a:pPr>
            <a:r>
              <a:rPr lang="en-US" sz="5600">
                <a:solidFill>
                  <a:srgbClr val="4D4A46"/>
                </a:solidFill>
                <a:latin typeface="Luthier Italics"/>
              </a:rPr>
              <a:t>NISAB: </a:t>
            </a:r>
            <a:r>
              <a:rPr lang="en-US" sz="5600">
                <a:solidFill>
                  <a:srgbClr val="4D4A46"/>
                </a:solidFill>
                <a:latin typeface="Arimo Italics"/>
              </a:rPr>
              <a:t>DIFFEREN</a:t>
            </a:r>
            <a:r>
              <a:rPr lang="en-US" sz="5600">
                <a:solidFill>
                  <a:srgbClr val="4D4A46"/>
                </a:solidFill>
                <a:latin typeface="Luthier Italics"/>
              </a:rPr>
              <a:t>T TO ZAKAT</a:t>
            </a:r>
          </a:p>
        </p:txBody>
      </p:sp>
      <p:sp>
        <p:nvSpPr>
          <p:cNvPr id="4" name="AutoShape 4"/>
          <p:cNvSpPr/>
          <p:nvPr/>
        </p:nvSpPr>
        <p:spPr>
          <a:xfrm>
            <a:off x="-6933680" y="878848"/>
            <a:ext cx="9987865" cy="11269"/>
          </a:xfrm>
          <a:prstGeom prst="rect">
            <a:avLst/>
          </a:prstGeom>
          <a:solidFill>
            <a:srgbClr val="4D4A46"/>
          </a:solidFill>
        </p:spPr>
      </p:sp>
      <p:sp>
        <p:nvSpPr>
          <p:cNvPr id="5" name="AutoShape 5"/>
          <p:cNvSpPr/>
          <p:nvPr/>
        </p:nvSpPr>
        <p:spPr>
          <a:xfrm>
            <a:off x="15187555" y="890117"/>
            <a:ext cx="9987865" cy="11269"/>
          </a:xfrm>
          <a:prstGeom prst="rect">
            <a:avLst/>
          </a:prstGeom>
          <a:solidFill>
            <a:srgbClr val="4D4A46"/>
          </a:solidFill>
        </p:spPr>
      </p:sp>
      <p:sp>
        <p:nvSpPr>
          <p:cNvPr id="6" name="TextBox 6"/>
          <p:cNvSpPr txBox="1"/>
          <p:nvPr/>
        </p:nvSpPr>
        <p:spPr>
          <a:xfrm>
            <a:off x="1857375" y="4296070"/>
            <a:ext cx="13645820" cy="666455"/>
          </a:xfrm>
          <a:prstGeom prst="rect">
            <a:avLst/>
          </a:prstGeom>
        </p:spPr>
        <p:txBody>
          <a:bodyPr lIns="0" tIns="0" rIns="0" bIns="0" rtlCol="0" anchor="t">
            <a:spAutoFit/>
          </a:bodyPr>
          <a:lstStyle/>
          <a:p>
            <a:pPr>
              <a:lnSpc>
                <a:spcPts val="5263"/>
              </a:lnSpc>
            </a:pPr>
            <a:r>
              <a:rPr lang="en-US" sz="4386">
                <a:solidFill>
                  <a:srgbClr val="4D4A46"/>
                </a:solidFill>
                <a:latin typeface="Lato Bold"/>
              </a:rPr>
              <a:t>- Clothes</a:t>
            </a:r>
          </a:p>
        </p:txBody>
      </p:sp>
      <p:sp>
        <p:nvSpPr>
          <p:cNvPr id="7" name="TextBox 7"/>
          <p:cNvSpPr txBox="1"/>
          <p:nvPr/>
        </p:nvSpPr>
        <p:spPr>
          <a:xfrm>
            <a:off x="1876425" y="5529698"/>
            <a:ext cx="13645820" cy="629531"/>
          </a:xfrm>
          <a:prstGeom prst="rect">
            <a:avLst/>
          </a:prstGeom>
        </p:spPr>
        <p:txBody>
          <a:bodyPr lIns="0" tIns="0" rIns="0" bIns="0" rtlCol="0" anchor="t">
            <a:spAutoFit/>
          </a:bodyPr>
          <a:lstStyle/>
          <a:p>
            <a:pPr>
              <a:lnSpc>
                <a:spcPts val="5263"/>
              </a:lnSpc>
            </a:pPr>
            <a:r>
              <a:rPr lang="en-US" sz="4386" dirty="0">
                <a:solidFill>
                  <a:srgbClr val="4D4A46"/>
                </a:solidFill>
                <a:latin typeface="Lato Bold"/>
              </a:rPr>
              <a:t>- Pr</a:t>
            </a:r>
            <a:r>
              <a:rPr lang="en-US" sz="4000" dirty="0">
                <a:solidFill>
                  <a:srgbClr val="4D4A46"/>
                </a:solidFill>
                <a:latin typeface="Arimo Bold"/>
              </a:rPr>
              <a:t>opert</a:t>
            </a:r>
            <a:r>
              <a:rPr lang="en-US" sz="4386" dirty="0">
                <a:solidFill>
                  <a:srgbClr val="4D4A46"/>
                </a:solidFill>
                <a:latin typeface="Lato Bold"/>
              </a:rPr>
              <a:t>ies</a:t>
            </a:r>
          </a:p>
        </p:txBody>
      </p:sp>
      <p:sp>
        <p:nvSpPr>
          <p:cNvPr id="8" name="TextBox 8"/>
          <p:cNvSpPr txBox="1"/>
          <p:nvPr/>
        </p:nvSpPr>
        <p:spPr>
          <a:xfrm>
            <a:off x="1866900" y="6591433"/>
            <a:ext cx="13043290" cy="750190"/>
          </a:xfrm>
          <a:prstGeom prst="rect">
            <a:avLst/>
          </a:prstGeom>
        </p:spPr>
        <p:txBody>
          <a:bodyPr lIns="0" tIns="0" rIns="0" bIns="0" rtlCol="0" anchor="t">
            <a:spAutoFit/>
          </a:bodyPr>
          <a:lstStyle/>
          <a:p>
            <a:pPr>
              <a:lnSpc>
                <a:spcPts val="6140"/>
              </a:lnSpc>
            </a:pPr>
            <a:r>
              <a:rPr lang="en-US" sz="4386">
                <a:solidFill>
                  <a:srgbClr val="4D4A46"/>
                </a:solidFill>
                <a:latin typeface="Lato Bold"/>
              </a:rPr>
              <a:t>- Cars</a:t>
            </a:r>
          </a:p>
        </p:txBody>
      </p:sp>
      <p:sp>
        <p:nvSpPr>
          <p:cNvPr id="9" name="TextBox 9"/>
          <p:cNvSpPr txBox="1"/>
          <p:nvPr/>
        </p:nvSpPr>
        <p:spPr>
          <a:xfrm>
            <a:off x="1529257" y="2804328"/>
            <a:ext cx="16362440" cy="690624"/>
          </a:xfrm>
          <a:prstGeom prst="rect">
            <a:avLst/>
          </a:prstGeom>
        </p:spPr>
        <p:txBody>
          <a:bodyPr lIns="0" tIns="0" rIns="0" bIns="0" rtlCol="0" anchor="t">
            <a:spAutoFit/>
          </a:bodyPr>
          <a:lstStyle/>
          <a:p>
            <a:pPr>
              <a:lnSpc>
                <a:spcPts val="5400"/>
              </a:lnSpc>
            </a:pPr>
            <a:r>
              <a:rPr lang="en-US" sz="4500">
                <a:solidFill>
                  <a:srgbClr val="4D4A46"/>
                </a:solidFill>
                <a:latin typeface="Lato Bold"/>
              </a:rPr>
              <a:t>• Wealth includes a</a:t>
            </a:r>
            <a:r>
              <a:rPr lang="en-US" sz="4500">
                <a:solidFill>
                  <a:srgbClr val="4D4A46"/>
                </a:solidFill>
                <a:latin typeface="Arimo Bold"/>
              </a:rPr>
              <a:t>nything</a:t>
            </a:r>
            <a:r>
              <a:rPr lang="en-US" sz="4500">
                <a:solidFill>
                  <a:srgbClr val="4D4A46"/>
                </a:solidFill>
                <a:latin typeface="Lato Bold"/>
              </a:rPr>
              <a:t> that is beyond one’s basic need.</a:t>
            </a:r>
          </a:p>
        </p:txBody>
      </p:sp>
      <p:sp>
        <p:nvSpPr>
          <p:cNvPr id="10" name="TextBox 10"/>
          <p:cNvSpPr txBox="1"/>
          <p:nvPr/>
        </p:nvSpPr>
        <p:spPr>
          <a:xfrm>
            <a:off x="1857375" y="7701853"/>
            <a:ext cx="13043290" cy="750190"/>
          </a:xfrm>
          <a:prstGeom prst="rect">
            <a:avLst/>
          </a:prstGeom>
        </p:spPr>
        <p:txBody>
          <a:bodyPr lIns="0" tIns="0" rIns="0" bIns="0" rtlCol="0" anchor="t">
            <a:spAutoFit/>
          </a:bodyPr>
          <a:lstStyle/>
          <a:p>
            <a:pPr>
              <a:lnSpc>
                <a:spcPts val="6140"/>
              </a:lnSpc>
            </a:pPr>
            <a:r>
              <a:rPr lang="en-US" sz="4386">
                <a:solidFill>
                  <a:srgbClr val="4D4A46"/>
                </a:solidFill>
                <a:latin typeface="Lato Bold"/>
              </a:rPr>
              <a:t>- Household Utensils.</a:t>
            </a:r>
          </a:p>
        </p:txBody>
      </p:sp>
      <p:sp>
        <p:nvSpPr>
          <p:cNvPr id="11" name="TextBox 11"/>
          <p:cNvSpPr txBox="1"/>
          <p:nvPr/>
        </p:nvSpPr>
        <p:spPr>
          <a:xfrm>
            <a:off x="2154160" y="9248775"/>
            <a:ext cx="16362440" cy="555444"/>
          </a:xfrm>
          <a:prstGeom prst="rect">
            <a:avLst/>
          </a:prstGeom>
        </p:spPr>
        <p:txBody>
          <a:bodyPr lIns="0" tIns="0" rIns="0" bIns="0" rtlCol="0" anchor="t">
            <a:spAutoFit/>
          </a:bodyPr>
          <a:lstStyle/>
          <a:p>
            <a:pPr>
              <a:lnSpc>
                <a:spcPts val="4320"/>
              </a:lnSpc>
            </a:pPr>
            <a:r>
              <a:rPr lang="en-US" sz="3600" dirty="0">
                <a:solidFill>
                  <a:srgbClr val="4D4A46"/>
                </a:solidFill>
                <a:latin typeface="Lato Bold"/>
              </a:rPr>
              <a:t>The individual does </a:t>
            </a:r>
            <a:r>
              <a:rPr lang="en-US" sz="3600" dirty="0">
                <a:solidFill>
                  <a:srgbClr val="4D4A46"/>
                </a:solidFill>
                <a:latin typeface="Arimo Bold"/>
              </a:rPr>
              <a:t>not need to possess</a:t>
            </a:r>
            <a:r>
              <a:rPr lang="en-US" sz="3600" dirty="0">
                <a:solidFill>
                  <a:srgbClr val="4D4A46"/>
                </a:solidFill>
                <a:latin typeface="Lato Bold"/>
              </a:rPr>
              <a:t> this wealth for an entire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294894" cy="10287000"/>
          </a:xfrm>
          <a:prstGeom prst="rect">
            <a:avLst/>
          </a:prstGeom>
          <a:solidFill>
            <a:srgbClr val="EED3B6"/>
          </a:solidFill>
        </p:spPr>
      </p:sp>
      <p:sp>
        <p:nvSpPr>
          <p:cNvPr id="3" name="TextBox 3"/>
          <p:cNvSpPr txBox="1"/>
          <p:nvPr/>
        </p:nvSpPr>
        <p:spPr>
          <a:xfrm>
            <a:off x="3582547" y="680654"/>
            <a:ext cx="13676753" cy="906336"/>
          </a:xfrm>
          <a:prstGeom prst="rect">
            <a:avLst/>
          </a:prstGeom>
        </p:spPr>
        <p:txBody>
          <a:bodyPr lIns="0" tIns="0" rIns="0" bIns="0" rtlCol="0" anchor="t">
            <a:spAutoFit/>
          </a:bodyPr>
          <a:lstStyle/>
          <a:p>
            <a:pPr algn="r">
              <a:lnSpc>
                <a:spcPts val="6656"/>
              </a:lnSpc>
            </a:pPr>
            <a:r>
              <a:rPr lang="en-US" sz="6400">
                <a:solidFill>
                  <a:srgbClr val="4D4A46"/>
                </a:solidFill>
                <a:latin typeface="Luthier Italics"/>
              </a:rPr>
              <a:t>WHEN </a:t>
            </a:r>
            <a:r>
              <a:rPr lang="en-US" sz="6400">
                <a:solidFill>
                  <a:srgbClr val="4D4A46"/>
                </a:solidFill>
                <a:latin typeface="Arimo Italics"/>
              </a:rPr>
              <a:t>DO I</a:t>
            </a:r>
            <a:r>
              <a:rPr lang="en-US" sz="6400">
                <a:solidFill>
                  <a:srgbClr val="4D4A46"/>
                </a:solidFill>
                <a:latin typeface="Luthier Italics"/>
              </a:rPr>
              <a:t> PERFORM QURBANI?</a:t>
            </a:r>
          </a:p>
        </p:txBody>
      </p:sp>
      <p:sp>
        <p:nvSpPr>
          <p:cNvPr id="4" name="AutoShape 4"/>
          <p:cNvSpPr/>
          <p:nvPr/>
        </p:nvSpPr>
        <p:spPr>
          <a:xfrm>
            <a:off x="-5344149" y="1017431"/>
            <a:ext cx="9259200" cy="11269"/>
          </a:xfrm>
          <a:prstGeom prst="rect">
            <a:avLst/>
          </a:prstGeom>
          <a:solidFill>
            <a:srgbClr val="4D4A46"/>
          </a:solidFill>
        </p:spPr>
      </p:sp>
      <p:sp>
        <p:nvSpPr>
          <p:cNvPr id="5" name="AutoShape 5"/>
          <p:cNvSpPr/>
          <p:nvPr/>
        </p:nvSpPr>
        <p:spPr>
          <a:xfrm rot="5400000">
            <a:off x="8418657" y="37998"/>
            <a:ext cx="2294894" cy="19553813"/>
          </a:xfrm>
          <a:prstGeom prst="rect">
            <a:avLst/>
          </a:prstGeom>
          <a:solidFill>
            <a:srgbClr val="EED3B6"/>
          </a:solidFill>
        </p:spPr>
      </p:sp>
      <p:sp>
        <p:nvSpPr>
          <p:cNvPr id="6" name="TextBox 6"/>
          <p:cNvSpPr txBox="1"/>
          <p:nvPr/>
        </p:nvSpPr>
        <p:spPr>
          <a:xfrm>
            <a:off x="7840668" y="2535053"/>
            <a:ext cx="11502343" cy="496133"/>
          </a:xfrm>
          <a:prstGeom prst="rect">
            <a:avLst/>
          </a:prstGeom>
        </p:spPr>
        <p:txBody>
          <a:bodyPr lIns="0" tIns="0" rIns="0" bIns="0" rtlCol="0" anchor="t">
            <a:spAutoFit/>
          </a:bodyPr>
          <a:lstStyle/>
          <a:p>
            <a:pPr>
              <a:lnSpc>
                <a:spcPts val="3839"/>
              </a:lnSpc>
            </a:pPr>
            <a:r>
              <a:rPr lang="en-US" sz="3199">
                <a:solidFill>
                  <a:srgbClr val="4D4A46"/>
                </a:solidFill>
                <a:latin typeface="Lato Bold"/>
              </a:rPr>
              <a:t>During the days of Eid al-Adha.</a:t>
            </a:r>
          </a:p>
        </p:txBody>
      </p:sp>
      <p:grpSp>
        <p:nvGrpSpPr>
          <p:cNvPr id="7" name="Group 7"/>
          <p:cNvGrpSpPr/>
          <p:nvPr/>
        </p:nvGrpSpPr>
        <p:grpSpPr>
          <a:xfrm>
            <a:off x="4134985" y="3542705"/>
            <a:ext cx="13124315" cy="4219507"/>
            <a:chOff x="0" y="0"/>
            <a:chExt cx="17499086" cy="5626010"/>
          </a:xfrm>
        </p:grpSpPr>
        <p:pic>
          <p:nvPicPr>
            <p:cNvPr id="8" name="Picture 8"/>
            <p:cNvPicPr>
              <a:picLocks noChangeAspect="1"/>
            </p:cNvPicPr>
            <p:nvPr/>
          </p:nvPicPr>
          <p:blipFill>
            <a:blip r:embed="rId2"/>
            <a:srcRect/>
            <a:stretch>
              <a:fillRect/>
            </a:stretch>
          </p:blipFill>
          <p:spPr>
            <a:xfrm>
              <a:off x="0" y="0"/>
              <a:ext cx="5626010" cy="5626010"/>
            </a:xfrm>
            <a:prstGeom prst="rect">
              <a:avLst/>
            </a:prstGeom>
          </p:spPr>
        </p:pic>
        <p:grpSp>
          <p:nvGrpSpPr>
            <p:cNvPr id="9" name="Group 9"/>
            <p:cNvGrpSpPr/>
            <p:nvPr/>
          </p:nvGrpSpPr>
          <p:grpSpPr>
            <a:xfrm>
              <a:off x="6569363" y="2230318"/>
              <a:ext cx="4415967" cy="1288579"/>
              <a:chOff x="0" y="0"/>
              <a:chExt cx="6350000" cy="1852930"/>
            </a:xfrm>
          </p:grpSpPr>
          <p:sp>
            <p:nvSpPr>
              <p:cNvPr id="10" name="Freeform 10"/>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4D4A46"/>
              </a:solidFill>
            </p:spPr>
          </p:sp>
        </p:grpSp>
        <p:pic>
          <p:nvPicPr>
            <p:cNvPr id="11" name="Picture 11"/>
            <p:cNvPicPr>
              <a:picLocks noChangeAspect="1"/>
            </p:cNvPicPr>
            <p:nvPr/>
          </p:nvPicPr>
          <p:blipFill>
            <a:blip r:embed="rId2"/>
            <a:srcRect/>
            <a:stretch>
              <a:fillRect/>
            </a:stretch>
          </p:blipFill>
          <p:spPr>
            <a:xfrm>
              <a:off x="11873076" y="0"/>
              <a:ext cx="5626010" cy="5626010"/>
            </a:xfrm>
            <a:prstGeom prst="rect">
              <a:avLst/>
            </a:prstGeom>
          </p:spPr>
        </p:pic>
        <p:sp>
          <p:nvSpPr>
            <p:cNvPr id="12" name="TextBox 12"/>
            <p:cNvSpPr txBox="1"/>
            <p:nvPr/>
          </p:nvSpPr>
          <p:spPr>
            <a:xfrm>
              <a:off x="12731852" y="1938943"/>
              <a:ext cx="3908459" cy="1814180"/>
            </a:xfrm>
            <a:prstGeom prst="rect">
              <a:avLst/>
            </a:prstGeom>
          </p:spPr>
          <p:txBody>
            <a:bodyPr lIns="0" tIns="0" rIns="0" bIns="0" rtlCol="0" anchor="t">
              <a:spAutoFit/>
            </a:bodyPr>
            <a:lstStyle/>
            <a:p>
              <a:pPr algn="ctr">
                <a:lnSpc>
                  <a:spcPts val="3637"/>
                </a:lnSpc>
              </a:pPr>
              <a:r>
                <a:rPr lang="en-US" sz="2598" spc="259">
                  <a:solidFill>
                    <a:srgbClr val="4D4A46"/>
                  </a:solidFill>
                  <a:latin typeface="Glacial Indifference Bold"/>
                </a:rPr>
                <a:t>12TH DHUL HIJJAH </a:t>
              </a:r>
            </a:p>
            <a:p>
              <a:pPr algn="ctr">
                <a:lnSpc>
                  <a:spcPts val="3637"/>
                </a:lnSpc>
              </a:pPr>
              <a:r>
                <a:rPr lang="en-US" sz="2598" spc="259">
                  <a:solidFill>
                    <a:srgbClr val="4D4A46"/>
                  </a:solidFill>
                  <a:latin typeface="Glacial Indifference Bold"/>
                </a:rPr>
                <a:t>BEFORE SUNSET</a:t>
              </a:r>
            </a:p>
          </p:txBody>
        </p:sp>
        <p:sp>
          <p:nvSpPr>
            <p:cNvPr id="13" name="TextBox 13"/>
            <p:cNvSpPr txBox="1"/>
            <p:nvPr/>
          </p:nvSpPr>
          <p:spPr>
            <a:xfrm>
              <a:off x="531274" y="2319728"/>
              <a:ext cx="4563463" cy="1199169"/>
            </a:xfrm>
            <a:prstGeom prst="rect">
              <a:avLst/>
            </a:prstGeom>
          </p:spPr>
          <p:txBody>
            <a:bodyPr lIns="0" tIns="0" rIns="0" bIns="0" rtlCol="0" anchor="t">
              <a:spAutoFit/>
            </a:bodyPr>
            <a:lstStyle/>
            <a:p>
              <a:pPr algn="ctr">
                <a:lnSpc>
                  <a:spcPts val="3637"/>
                </a:lnSpc>
              </a:pPr>
              <a:r>
                <a:rPr lang="en-US" sz="2598" spc="259">
                  <a:solidFill>
                    <a:srgbClr val="4D4A46"/>
                  </a:solidFill>
                  <a:latin typeface="Glacial Indifference Bold"/>
                </a:rPr>
                <a:t>10TH DHUL HIJJAH</a:t>
              </a:r>
            </a:p>
            <a:p>
              <a:pPr algn="ctr">
                <a:lnSpc>
                  <a:spcPts val="3637"/>
                </a:lnSpc>
              </a:pPr>
              <a:r>
                <a:rPr lang="en-US" sz="2598" spc="259">
                  <a:solidFill>
                    <a:srgbClr val="4D4A46"/>
                  </a:solidFill>
                  <a:latin typeface="Glacial Indifference Bold"/>
                </a:rPr>
                <a:t>AFTER EID PRAYER</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69262"/>
            <a:ext cx="18288000" cy="2863311"/>
          </a:xfrm>
          <a:prstGeom prst="rect">
            <a:avLst/>
          </a:prstGeom>
          <a:solidFill>
            <a:srgbClr val="EED3B6"/>
          </a:solidFill>
        </p:spPr>
      </p:sp>
      <p:sp>
        <p:nvSpPr>
          <p:cNvPr id="3" name="AutoShape 3"/>
          <p:cNvSpPr/>
          <p:nvPr/>
        </p:nvSpPr>
        <p:spPr>
          <a:xfrm>
            <a:off x="16420728" y="1057317"/>
            <a:ext cx="6028546" cy="11269"/>
          </a:xfrm>
          <a:prstGeom prst="rect">
            <a:avLst/>
          </a:prstGeom>
          <a:solidFill>
            <a:srgbClr val="4D4A46"/>
          </a:solidFill>
        </p:spPr>
      </p:sp>
      <p:sp>
        <p:nvSpPr>
          <p:cNvPr id="4" name="AutoShape 4"/>
          <p:cNvSpPr/>
          <p:nvPr/>
        </p:nvSpPr>
        <p:spPr>
          <a:xfrm>
            <a:off x="-3909739" y="1046047"/>
            <a:ext cx="6028546" cy="11269"/>
          </a:xfrm>
          <a:prstGeom prst="rect">
            <a:avLst/>
          </a:prstGeom>
          <a:solidFill>
            <a:srgbClr val="4D4A46"/>
          </a:solidFill>
        </p:spPr>
      </p:sp>
      <p:pic>
        <p:nvPicPr>
          <p:cNvPr id="5" name="Picture 5"/>
          <p:cNvPicPr>
            <a:picLocks noChangeAspect="1"/>
          </p:cNvPicPr>
          <p:nvPr/>
        </p:nvPicPr>
        <p:blipFill>
          <a:blip r:embed="rId2"/>
          <a:srcRect/>
          <a:stretch>
            <a:fillRect/>
          </a:stretch>
        </p:blipFill>
        <p:spPr>
          <a:xfrm>
            <a:off x="11319014" y="4778553"/>
            <a:ext cx="5625253" cy="4479747"/>
          </a:xfrm>
          <a:prstGeom prst="rect">
            <a:avLst/>
          </a:prstGeom>
        </p:spPr>
      </p:pic>
      <p:sp>
        <p:nvSpPr>
          <p:cNvPr id="6" name="TextBox 6"/>
          <p:cNvSpPr txBox="1"/>
          <p:nvPr/>
        </p:nvSpPr>
        <p:spPr>
          <a:xfrm>
            <a:off x="2525839" y="690221"/>
            <a:ext cx="14418428" cy="804355"/>
          </a:xfrm>
          <a:prstGeom prst="rect">
            <a:avLst/>
          </a:prstGeom>
        </p:spPr>
        <p:txBody>
          <a:bodyPr lIns="0" tIns="0" rIns="0" bIns="0" rtlCol="0" anchor="t">
            <a:spAutoFit/>
          </a:bodyPr>
          <a:lstStyle/>
          <a:p>
            <a:pPr>
              <a:lnSpc>
                <a:spcPts val="5824"/>
              </a:lnSpc>
            </a:pPr>
            <a:r>
              <a:rPr lang="en-US" sz="5600">
                <a:solidFill>
                  <a:srgbClr val="1C1C1C"/>
                </a:solidFill>
                <a:latin typeface="Luthier Italics"/>
              </a:rPr>
              <a:t>CARRYING OUT ON BEHALF OF FAMILY</a:t>
            </a:r>
          </a:p>
        </p:txBody>
      </p:sp>
      <p:sp>
        <p:nvSpPr>
          <p:cNvPr id="7" name="TextBox 7"/>
          <p:cNvSpPr txBox="1"/>
          <p:nvPr/>
        </p:nvSpPr>
        <p:spPr>
          <a:xfrm>
            <a:off x="1028700" y="3361234"/>
            <a:ext cx="9693468" cy="1988878"/>
          </a:xfrm>
          <a:prstGeom prst="rect">
            <a:avLst/>
          </a:prstGeom>
        </p:spPr>
        <p:txBody>
          <a:bodyPr lIns="0" tIns="0" rIns="0" bIns="0" rtlCol="0" anchor="t">
            <a:spAutoFit/>
          </a:bodyPr>
          <a:lstStyle/>
          <a:p>
            <a:pPr marL="946963" lvl="1" indent="-473481">
              <a:lnSpc>
                <a:spcPts val="5263"/>
              </a:lnSpc>
              <a:buFont typeface="Arial"/>
              <a:buChar char="•"/>
            </a:pPr>
            <a:r>
              <a:rPr lang="en-US" sz="4386" dirty="0">
                <a:solidFill>
                  <a:srgbClr val="4D4A46"/>
                </a:solidFill>
                <a:latin typeface="Lato Bold"/>
              </a:rPr>
              <a:t>Spouse </a:t>
            </a:r>
            <a:r>
              <a:rPr lang="en-US" sz="4000" dirty="0">
                <a:solidFill>
                  <a:srgbClr val="4D4A46"/>
                </a:solidFill>
                <a:latin typeface="Arimo Bold"/>
              </a:rPr>
              <a:t>and mature children are</a:t>
            </a:r>
            <a:r>
              <a:rPr lang="en-US" sz="9600" dirty="0">
                <a:solidFill>
                  <a:srgbClr val="4D4A46"/>
                </a:solidFill>
                <a:latin typeface="Lato Bold"/>
              </a:rPr>
              <a:t> </a:t>
            </a:r>
            <a:r>
              <a:rPr lang="en-US" sz="4386" dirty="0">
                <a:solidFill>
                  <a:srgbClr val="4D4A46"/>
                </a:solidFill>
                <a:latin typeface="Lato Bold"/>
              </a:rPr>
              <a:t>resp</a:t>
            </a:r>
            <a:r>
              <a:rPr lang="en-US" sz="4000" dirty="0">
                <a:solidFill>
                  <a:srgbClr val="4D4A46"/>
                </a:solidFill>
                <a:latin typeface="Arimo Bold"/>
              </a:rPr>
              <a:t>onsible for</a:t>
            </a:r>
            <a:r>
              <a:rPr lang="en-US" sz="9600" dirty="0">
                <a:solidFill>
                  <a:srgbClr val="4D4A46"/>
                </a:solidFill>
                <a:latin typeface="Lato Bold"/>
              </a:rPr>
              <a:t> </a:t>
            </a:r>
            <a:r>
              <a:rPr lang="en-US" sz="4386" dirty="0">
                <a:solidFill>
                  <a:srgbClr val="4D4A46"/>
                </a:solidFill>
                <a:latin typeface="Lato Bold"/>
              </a:rPr>
              <a:t>their own Qurbani, if they meet the criteria.</a:t>
            </a:r>
          </a:p>
        </p:txBody>
      </p:sp>
      <p:sp>
        <p:nvSpPr>
          <p:cNvPr id="8" name="TextBox 8"/>
          <p:cNvSpPr txBox="1"/>
          <p:nvPr/>
        </p:nvSpPr>
        <p:spPr>
          <a:xfrm>
            <a:off x="1028700" y="6141975"/>
            <a:ext cx="9693468" cy="2668551"/>
          </a:xfrm>
          <a:prstGeom prst="rect">
            <a:avLst/>
          </a:prstGeom>
        </p:spPr>
        <p:txBody>
          <a:bodyPr lIns="0" tIns="0" rIns="0" bIns="0" rtlCol="0" anchor="t">
            <a:spAutoFit/>
          </a:bodyPr>
          <a:lstStyle/>
          <a:p>
            <a:pPr marL="946963" lvl="1" indent="-473481">
              <a:lnSpc>
                <a:spcPts val="5263"/>
              </a:lnSpc>
              <a:buFont typeface="Arial"/>
              <a:buChar char="•"/>
            </a:pPr>
            <a:r>
              <a:rPr lang="en-US" sz="4386" dirty="0">
                <a:solidFill>
                  <a:srgbClr val="4D4A46"/>
                </a:solidFill>
                <a:latin typeface="Lato Bold"/>
              </a:rPr>
              <a:t>However, husb</a:t>
            </a:r>
            <a:r>
              <a:rPr lang="en-US" sz="4000" dirty="0">
                <a:solidFill>
                  <a:srgbClr val="4D4A46"/>
                </a:solidFill>
                <a:latin typeface="Arimo Bold"/>
              </a:rPr>
              <a:t>and/father may </a:t>
            </a:r>
            <a:r>
              <a:rPr lang="en-US" sz="4386" dirty="0">
                <a:solidFill>
                  <a:srgbClr val="4D4A46"/>
                </a:solidFill>
                <a:latin typeface="Lato Bold"/>
              </a:rPr>
              <a:t>car</a:t>
            </a:r>
            <a:r>
              <a:rPr lang="en-US" sz="4000" dirty="0">
                <a:solidFill>
                  <a:srgbClr val="4D4A46"/>
                </a:solidFill>
                <a:latin typeface="Arimo Bold"/>
              </a:rPr>
              <a:t>ry</a:t>
            </a:r>
            <a:r>
              <a:rPr lang="en-US" sz="4386" dirty="0">
                <a:solidFill>
                  <a:srgbClr val="4D4A46"/>
                </a:solidFill>
                <a:latin typeface="Lato Bold"/>
              </a:rPr>
              <a:t> out the Qurbani on their behalf (with their knowledge and approval)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EED3B6"/>
          </a:solidFill>
        </p:spPr>
      </p:sp>
      <p:sp>
        <p:nvSpPr>
          <p:cNvPr id="3" name="TextBox 3"/>
          <p:cNvSpPr txBox="1"/>
          <p:nvPr/>
        </p:nvSpPr>
        <p:spPr>
          <a:xfrm>
            <a:off x="4061010" y="728436"/>
            <a:ext cx="9609924" cy="906336"/>
          </a:xfrm>
          <a:prstGeom prst="rect">
            <a:avLst/>
          </a:prstGeom>
        </p:spPr>
        <p:txBody>
          <a:bodyPr lIns="0" tIns="0" rIns="0" bIns="0" rtlCol="0" anchor="t">
            <a:spAutoFit/>
          </a:bodyPr>
          <a:lstStyle/>
          <a:p>
            <a:pPr algn="ctr">
              <a:lnSpc>
                <a:spcPts val="6656"/>
              </a:lnSpc>
            </a:pPr>
            <a:r>
              <a:rPr lang="en-US" sz="6400" spc="640">
                <a:solidFill>
                  <a:srgbClr val="4D4A46"/>
                </a:solidFill>
                <a:latin typeface="Luthier Italics"/>
              </a:rPr>
              <a:t>QURBANI ANIMAL</a:t>
            </a:r>
          </a:p>
        </p:txBody>
      </p:sp>
      <p:sp>
        <p:nvSpPr>
          <p:cNvPr id="4" name="AutoShape 4"/>
          <p:cNvSpPr/>
          <p:nvPr/>
        </p:nvSpPr>
        <p:spPr>
          <a:xfrm>
            <a:off x="-5926855" y="1114459"/>
            <a:ext cx="9987865" cy="11269"/>
          </a:xfrm>
          <a:prstGeom prst="rect">
            <a:avLst/>
          </a:prstGeom>
          <a:solidFill>
            <a:srgbClr val="4D4A46"/>
          </a:solidFill>
        </p:spPr>
      </p:sp>
      <p:sp>
        <p:nvSpPr>
          <p:cNvPr id="5" name="AutoShape 5"/>
          <p:cNvSpPr/>
          <p:nvPr/>
        </p:nvSpPr>
        <p:spPr>
          <a:xfrm>
            <a:off x="13670935" y="1125728"/>
            <a:ext cx="9987865" cy="11269"/>
          </a:xfrm>
          <a:prstGeom prst="rect">
            <a:avLst/>
          </a:prstGeom>
          <a:solidFill>
            <a:srgbClr val="4D4A46"/>
          </a:solidFill>
        </p:spPr>
      </p:sp>
      <p:grpSp>
        <p:nvGrpSpPr>
          <p:cNvPr id="6" name="Group 6"/>
          <p:cNvGrpSpPr/>
          <p:nvPr/>
        </p:nvGrpSpPr>
        <p:grpSpPr>
          <a:xfrm rot="2976174">
            <a:off x="3436418" y="5551106"/>
            <a:ext cx="2151373" cy="627771"/>
            <a:chOff x="0" y="0"/>
            <a:chExt cx="6350000" cy="1852930"/>
          </a:xfrm>
        </p:grpSpPr>
        <p:sp>
          <p:nvSpPr>
            <p:cNvPr id="7" name="Freeform 7"/>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4D4A46"/>
            </a:solidFill>
          </p:spPr>
        </p:sp>
      </p:grpSp>
      <p:pic>
        <p:nvPicPr>
          <p:cNvPr id="8" name="Picture 8"/>
          <p:cNvPicPr>
            <a:picLocks noChangeAspect="1"/>
          </p:cNvPicPr>
          <p:nvPr/>
        </p:nvPicPr>
        <p:blipFill>
          <a:blip r:embed="rId2"/>
          <a:srcRect/>
          <a:stretch>
            <a:fillRect/>
          </a:stretch>
        </p:blipFill>
        <p:spPr>
          <a:xfrm>
            <a:off x="793451" y="2016884"/>
            <a:ext cx="3126616" cy="3126616"/>
          </a:xfrm>
          <a:prstGeom prst="rect">
            <a:avLst/>
          </a:prstGeom>
        </p:spPr>
      </p:pic>
      <p:sp>
        <p:nvSpPr>
          <p:cNvPr id="9" name="TextBox 9"/>
          <p:cNvSpPr txBox="1"/>
          <p:nvPr/>
        </p:nvSpPr>
        <p:spPr>
          <a:xfrm>
            <a:off x="998479" y="3094527"/>
            <a:ext cx="2716559" cy="1159462"/>
          </a:xfrm>
          <a:prstGeom prst="rect">
            <a:avLst/>
          </a:prstGeom>
        </p:spPr>
        <p:txBody>
          <a:bodyPr lIns="0" tIns="0" rIns="0" bIns="0" rtlCol="0" anchor="t">
            <a:spAutoFit/>
          </a:bodyPr>
          <a:lstStyle/>
          <a:p>
            <a:pPr algn="ctr">
              <a:lnSpc>
                <a:spcPts val="2520"/>
              </a:lnSpc>
            </a:pPr>
            <a:r>
              <a:rPr lang="en-US" sz="1800" spc="179" dirty="0">
                <a:solidFill>
                  <a:srgbClr val="FFFFFF"/>
                </a:solidFill>
                <a:latin typeface="Glacial Indifference Bold"/>
              </a:rPr>
              <a:t>SHEEP, </a:t>
            </a:r>
            <a:r>
              <a:rPr lang="en-US" sz="1800" spc="179" dirty="0">
                <a:solidFill>
                  <a:srgbClr val="FFFFFF"/>
                </a:solidFill>
                <a:latin typeface="Arimo Bold"/>
              </a:rPr>
              <a:t>GOAT, RAM</a:t>
            </a:r>
          </a:p>
          <a:p>
            <a:pPr algn="ctr">
              <a:lnSpc>
                <a:spcPts val="1679"/>
              </a:lnSpc>
            </a:pPr>
            <a:endParaRPr lang="en-US" sz="1800" spc="179" dirty="0">
              <a:solidFill>
                <a:srgbClr val="FFFFFF"/>
              </a:solidFill>
              <a:latin typeface="Arimo Bold"/>
            </a:endParaRPr>
          </a:p>
          <a:p>
            <a:pPr algn="ctr">
              <a:lnSpc>
                <a:spcPts val="2520"/>
              </a:lnSpc>
            </a:pPr>
            <a:r>
              <a:rPr lang="en-US" sz="1800" spc="179" dirty="0">
                <a:solidFill>
                  <a:srgbClr val="FFFFFF"/>
                </a:solidFill>
                <a:latin typeface="Arimo"/>
              </a:rPr>
              <a:t>AT LEAST</a:t>
            </a:r>
          </a:p>
          <a:p>
            <a:pPr algn="ctr">
              <a:lnSpc>
                <a:spcPts val="2520"/>
              </a:lnSpc>
            </a:pPr>
            <a:r>
              <a:rPr lang="en-US" sz="1800" spc="179" dirty="0">
                <a:solidFill>
                  <a:srgbClr val="FFFFFF"/>
                </a:solidFill>
                <a:latin typeface="Arimo"/>
              </a:rPr>
              <a:t>ONE YEAR OLD</a:t>
            </a:r>
          </a:p>
        </p:txBody>
      </p:sp>
      <p:pic>
        <p:nvPicPr>
          <p:cNvPr id="10" name="Picture 10"/>
          <p:cNvPicPr>
            <a:picLocks noChangeAspect="1"/>
          </p:cNvPicPr>
          <p:nvPr/>
        </p:nvPicPr>
        <p:blipFill>
          <a:blip r:embed="rId2"/>
          <a:srcRect/>
          <a:stretch>
            <a:fillRect/>
          </a:stretch>
        </p:blipFill>
        <p:spPr>
          <a:xfrm>
            <a:off x="5299854" y="6625863"/>
            <a:ext cx="3126616" cy="3126616"/>
          </a:xfrm>
          <a:prstGeom prst="rect">
            <a:avLst/>
          </a:prstGeom>
        </p:spPr>
      </p:pic>
      <p:sp>
        <p:nvSpPr>
          <p:cNvPr id="11" name="TextBox 11"/>
          <p:cNvSpPr txBox="1"/>
          <p:nvPr/>
        </p:nvSpPr>
        <p:spPr>
          <a:xfrm>
            <a:off x="5489965" y="7691770"/>
            <a:ext cx="2746393" cy="956702"/>
          </a:xfrm>
          <a:prstGeom prst="rect">
            <a:avLst/>
          </a:prstGeom>
        </p:spPr>
        <p:txBody>
          <a:bodyPr lIns="0" tIns="0" rIns="0" bIns="0" rtlCol="0" anchor="t">
            <a:spAutoFit/>
          </a:bodyPr>
          <a:lstStyle/>
          <a:p>
            <a:pPr algn="ctr">
              <a:lnSpc>
                <a:spcPts val="2547"/>
              </a:lnSpc>
            </a:pPr>
            <a:r>
              <a:rPr lang="en-US" sz="1819" spc="181">
                <a:solidFill>
                  <a:srgbClr val="FFFFFF"/>
                </a:solidFill>
                <a:latin typeface="Glacial Indifference Bold"/>
              </a:rPr>
              <a:t>FULFILS ONE PERSON'S OBLIGATION</a:t>
            </a:r>
          </a:p>
        </p:txBody>
      </p:sp>
      <p:grpSp>
        <p:nvGrpSpPr>
          <p:cNvPr id="12" name="Group 12"/>
          <p:cNvGrpSpPr/>
          <p:nvPr/>
        </p:nvGrpSpPr>
        <p:grpSpPr>
          <a:xfrm rot="3610627">
            <a:off x="11480897" y="5798035"/>
            <a:ext cx="1670530" cy="487461"/>
            <a:chOff x="0" y="0"/>
            <a:chExt cx="6350000" cy="1852930"/>
          </a:xfrm>
        </p:grpSpPr>
        <p:sp>
          <p:nvSpPr>
            <p:cNvPr id="13" name="Freeform 13"/>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EED3B6"/>
            </a:solidFill>
          </p:spPr>
        </p:sp>
      </p:grpSp>
      <p:pic>
        <p:nvPicPr>
          <p:cNvPr id="14" name="Picture 14"/>
          <p:cNvPicPr>
            <a:picLocks noChangeAspect="1"/>
          </p:cNvPicPr>
          <p:nvPr/>
        </p:nvPicPr>
        <p:blipFill>
          <a:blip r:embed="rId3"/>
          <a:srcRect/>
          <a:stretch>
            <a:fillRect/>
          </a:stretch>
        </p:blipFill>
        <p:spPr>
          <a:xfrm>
            <a:off x="9626281" y="2016884"/>
            <a:ext cx="3126616" cy="3126616"/>
          </a:xfrm>
          <a:prstGeom prst="rect">
            <a:avLst/>
          </a:prstGeom>
        </p:spPr>
      </p:pic>
      <p:sp>
        <p:nvSpPr>
          <p:cNvPr id="15" name="TextBox 15"/>
          <p:cNvSpPr txBox="1"/>
          <p:nvPr/>
        </p:nvSpPr>
        <p:spPr>
          <a:xfrm>
            <a:off x="9727613" y="3041839"/>
            <a:ext cx="2921587" cy="1254831"/>
          </a:xfrm>
          <a:prstGeom prst="rect">
            <a:avLst/>
          </a:prstGeom>
        </p:spPr>
        <p:txBody>
          <a:bodyPr wrap="square" lIns="0" tIns="0" rIns="0" bIns="0" rtlCol="0" anchor="t">
            <a:spAutoFit/>
          </a:bodyPr>
          <a:lstStyle/>
          <a:p>
            <a:pPr algn="ctr">
              <a:lnSpc>
                <a:spcPts val="2520"/>
              </a:lnSpc>
            </a:pPr>
            <a:r>
              <a:rPr lang="en-US" sz="1700" spc="179" dirty="0">
                <a:solidFill>
                  <a:srgbClr val="4E4E4E"/>
                </a:solidFill>
                <a:latin typeface="Glacial Indifference Bold"/>
              </a:rPr>
              <a:t>C</a:t>
            </a:r>
            <a:r>
              <a:rPr lang="en-US" sz="1700" spc="179" dirty="0">
                <a:solidFill>
                  <a:srgbClr val="4E4E4E"/>
                </a:solidFill>
                <a:latin typeface="Arimo Bold"/>
              </a:rPr>
              <a:t>OW, BULL, BUFFALO</a:t>
            </a:r>
          </a:p>
          <a:p>
            <a:pPr algn="ctr">
              <a:lnSpc>
                <a:spcPts val="2520"/>
              </a:lnSpc>
            </a:pPr>
            <a:endParaRPr lang="en-US" sz="1800" spc="179" dirty="0">
              <a:solidFill>
                <a:srgbClr val="4E4E4E"/>
              </a:solidFill>
              <a:latin typeface="Arimo Bold"/>
            </a:endParaRPr>
          </a:p>
          <a:p>
            <a:pPr algn="ctr">
              <a:lnSpc>
                <a:spcPts val="2520"/>
              </a:lnSpc>
            </a:pPr>
            <a:r>
              <a:rPr lang="en-US" sz="1800" spc="179" dirty="0">
                <a:solidFill>
                  <a:srgbClr val="4E4E4E"/>
                </a:solidFill>
                <a:latin typeface="Arimo"/>
              </a:rPr>
              <a:t>AT LEAST</a:t>
            </a:r>
          </a:p>
          <a:p>
            <a:pPr algn="ctr">
              <a:lnSpc>
                <a:spcPts val="2520"/>
              </a:lnSpc>
            </a:pPr>
            <a:r>
              <a:rPr lang="en-US" sz="1800" spc="179" dirty="0">
                <a:solidFill>
                  <a:srgbClr val="4E4E4E"/>
                </a:solidFill>
                <a:latin typeface="Arimo"/>
              </a:rPr>
              <a:t>TWO YEARS OLD</a:t>
            </a:r>
          </a:p>
        </p:txBody>
      </p:sp>
      <p:pic>
        <p:nvPicPr>
          <p:cNvPr id="16" name="Picture 16"/>
          <p:cNvPicPr>
            <a:picLocks noChangeAspect="1"/>
          </p:cNvPicPr>
          <p:nvPr/>
        </p:nvPicPr>
        <p:blipFill>
          <a:blip r:embed="rId3"/>
          <a:srcRect/>
          <a:stretch>
            <a:fillRect/>
          </a:stretch>
        </p:blipFill>
        <p:spPr>
          <a:xfrm>
            <a:off x="12316162" y="6662516"/>
            <a:ext cx="3126616" cy="3126616"/>
          </a:xfrm>
          <a:prstGeom prst="rect">
            <a:avLst/>
          </a:prstGeom>
        </p:spPr>
      </p:pic>
      <p:sp>
        <p:nvSpPr>
          <p:cNvPr id="17" name="TextBox 17"/>
          <p:cNvSpPr txBox="1"/>
          <p:nvPr/>
        </p:nvSpPr>
        <p:spPr>
          <a:xfrm>
            <a:off x="12496800" y="7810500"/>
            <a:ext cx="2746393" cy="956702"/>
          </a:xfrm>
          <a:prstGeom prst="rect">
            <a:avLst/>
          </a:prstGeom>
        </p:spPr>
        <p:txBody>
          <a:bodyPr lIns="0" tIns="0" rIns="0" bIns="0" rtlCol="0" anchor="t">
            <a:spAutoFit/>
          </a:bodyPr>
          <a:lstStyle/>
          <a:p>
            <a:pPr algn="ctr">
              <a:lnSpc>
                <a:spcPts val="2547"/>
              </a:lnSpc>
            </a:pPr>
            <a:r>
              <a:rPr lang="en-US" sz="1819" spc="181" dirty="0">
                <a:solidFill>
                  <a:srgbClr val="4E4E4E"/>
                </a:solidFill>
                <a:latin typeface="Glacial Indifference Bold"/>
              </a:rPr>
              <a:t>FULFILS UPTO</a:t>
            </a:r>
          </a:p>
          <a:p>
            <a:pPr algn="ctr">
              <a:lnSpc>
                <a:spcPts val="2547"/>
              </a:lnSpc>
            </a:pPr>
            <a:r>
              <a:rPr lang="en-US" sz="1819" spc="181" dirty="0">
                <a:solidFill>
                  <a:srgbClr val="4E4E4E"/>
                </a:solidFill>
                <a:latin typeface="Glacial Indifference Bold"/>
              </a:rPr>
              <a:t>SEVEN PEOPLE'S OBLIGATION</a:t>
            </a:r>
          </a:p>
        </p:txBody>
      </p:sp>
      <p:pic>
        <p:nvPicPr>
          <p:cNvPr id="18" name="Picture 18"/>
          <p:cNvPicPr>
            <a:picLocks noChangeAspect="1"/>
          </p:cNvPicPr>
          <p:nvPr/>
        </p:nvPicPr>
        <p:blipFill>
          <a:blip r:embed="rId3"/>
          <a:srcRect/>
          <a:stretch>
            <a:fillRect/>
          </a:stretch>
        </p:blipFill>
        <p:spPr>
          <a:xfrm>
            <a:off x="14640154" y="2016884"/>
            <a:ext cx="3126616" cy="3126616"/>
          </a:xfrm>
          <a:prstGeom prst="rect">
            <a:avLst/>
          </a:prstGeom>
        </p:spPr>
      </p:pic>
      <p:sp>
        <p:nvSpPr>
          <p:cNvPr id="19" name="TextBox 19"/>
          <p:cNvSpPr txBox="1"/>
          <p:nvPr/>
        </p:nvSpPr>
        <p:spPr>
          <a:xfrm>
            <a:off x="14845183" y="3041839"/>
            <a:ext cx="2716559" cy="1264837"/>
          </a:xfrm>
          <a:prstGeom prst="rect">
            <a:avLst/>
          </a:prstGeom>
        </p:spPr>
        <p:txBody>
          <a:bodyPr lIns="0" tIns="0" rIns="0" bIns="0" rtlCol="0" anchor="t">
            <a:spAutoFit/>
          </a:bodyPr>
          <a:lstStyle/>
          <a:p>
            <a:pPr algn="ctr">
              <a:lnSpc>
                <a:spcPts val="2520"/>
              </a:lnSpc>
            </a:pPr>
            <a:r>
              <a:rPr lang="en-US" sz="1700" spc="179" dirty="0">
                <a:solidFill>
                  <a:srgbClr val="4E4E4E"/>
                </a:solidFill>
                <a:latin typeface="Glacial Indifference Bold"/>
              </a:rPr>
              <a:t>CAMEL</a:t>
            </a:r>
          </a:p>
          <a:p>
            <a:pPr algn="ctr">
              <a:lnSpc>
                <a:spcPts val="2520"/>
              </a:lnSpc>
            </a:pPr>
            <a:endParaRPr lang="en-US" sz="1800" spc="179" dirty="0">
              <a:solidFill>
                <a:srgbClr val="4E4E4E"/>
              </a:solidFill>
              <a:latin typeface="Glacial Indifference Bold"/>
            </a:endParaRPr>
          </a:p>
          <a:p>
            <a:pPr algn="ctr">
              <a:lnSpc>
                <a:spcPts val="2520"/>
              </a:lnSpc>
            </a:pPr>
            <a:r>
              <a:rPr lang="en-US" sz="1800" spc="179" dirty="0">
                <a:solidFill>
                  <a:srgbClr val="4E4E4E"/>
                </a:solidFill>
                <a:latin typeface="Arimo"/>
              </a:rPr>
              <a:t>AT LEAST</a:t>
            </a:r>
          </a:p>
          <a:p>
            <a:pPr algn="ctr">
              <a:lnSpc>
                <a:spcPts val="2520"/>
              </a:lnSpc>
            </a:pPr>
            <a:r>
              <a:rPr lang="en-US" sz="1800" spc="180" dirty="0">
                <a:solidFill>
                  <a:srgbClr val="4E4E4E"/>
                </a:solidFill>
                <a:latin typeface="Glacial Indifference"/>
              </a:rPr>
              <a:t>FIVE</a:t>
            </a:r>
            <a:r>
              <a:rPr lang="en-US" sz="1800" spc="179" dirty="0">
                <a:solidFill>
                  <a:srgbClr val="4E4E4E"/>
                </a:solidFill>
                <a:latin typeface="Arimo"/>
              </a:rPr>
              <a:t> YEARS OLD</a:t>
            </a:r>
          </a:p>
        </p:txBody>
      </p:sp>
      <p:grpSp>
        <p:nvGrpSpPr>
          <p:cNvPr id="20" name="Group 20"/>
          <p:cNvGrpSpPr/>
          <p:nvPr/>
        </p:nvGrpSpPr>
        <p:grpSpPr>
          <a:xfrm rot="6854076">
            <a:off x="14463703" y="5822113"/>
            <a:ext cx="1670530" cy="487461"/>
            <a:chOff x="0" y="0"/>
            <a:chExt cx="6350000" cy="1852930"/>
          </a:xfrm>
        </p:grpSpPr>
        <p:sp>
          <p:nvSpPr>
            <p:cNvPr id="21" name="Freeform 21"/>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EED3B6"/>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rcRect l="22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275584" y="-43895"/>
            <a:ext cx="9144000" cy="10761059"/>
          </a:xfrm>
          <a:prstGeom prst="rect">
            <a:avLst/>
          </a:prstGeom>
          <a:solidFill>
            <a:srgbClr val="EED3B6"/>
          </a:solidFill>
        </p:spPr>
      </p:sp>
      <p:sp>
        <p:nvSpPr>
          <p:cNvPr id="3" name="TextBox 3"/>
          <p:cNvSpPr txBox="1"/>
          <p:nvPr/>
        </p:nvSpPr>
        <p:spPr>
          <a:xfrm>
            <a:off x="10169825" y="4331533"/>
            <a:ext cx="7401936" cy="1561359"/>
          </a:xfrm>
          <a:prstGeom prst="rect">
            <a:avLst/>
          </a:prstGeom>
        </p:spPr>
        <p:txBody>
          <a:bodyPr lIns="0" tIns="0" rIns="0" bIns="0" rtlCol="0" anchor="t">
            <a:spAutoFit/>
          </a:bodyPr>
          <a:lstStyle/>
          <a:p>
            <a:pPr>
              <a:lnSpc>
                <a:spcPts val="11815"/>
              </a:lnSpc>
            </a:pPr>
            <a:r>
              <a:rPr lang="en-US" sz="11252">
                <a:solidFill>
                  <a:srgbClr val="1C1C1C"/>
                </a:solidFill>
                <a:latin typeface="Cinzel"/>
              </a:rPr>
              <a:t>QURBANI</a:t>
            </a:r>
          </a:p>
        </p:txBody>
      </p:sp>
      <p:sp>
        <p:nvSpPr>
          <p:cNvPr id="4" name="TextBox 4"/>
          <p:cNvSpPr txBox="1"/>
          <p:nvPr/>
        </p:nvSpPr>
        <p:spPr>
          <a:xfrm>
            <a:off x="10070890" y="6778455"/>
            <a:ext cx="7188410" cy="1147616"/>
          </a:xfrm>
          <a:prstGeom prst="rect">
            <a:avLst/>
          </a:prstGeom>
        </p:spPr>
        <p:txBody>
          <a:bodyPr lIns="0" tIns="0" rIns="0" bIns="0" rtlCol="0" anchor="t">
            <a:spAutoFit/>
          </a:bodyPr>
          <a:lstStyle/>
          <a:p>
            <a:pPr algn="ctr">
              <a:lnSpc>
                <a:spcPts val="4677"/>
              </a:lnSpc>
            </a:pPr>
            <a:r>
              <a:rPr lang="en-US" sz="3037" spc="288">
                <a:solidFill>
                  <a:srgbClr val="4E4E4E"/>
                </a:solidFill>
                <a:latin typeface="Lato Italics"/>
              </a:rPr>
              <a:t>A walk-through of the wisdom and rulings related to Qurbani</a:t>
            </a:r>
          </a:p>
        </p:txBody>
      </p:sp>
      <p:pic>
        <p:nvPicPr>
          <p:cNvPr id="5" name="Picture 5"/>
          <p:cNvPicPr>
            <a:picLocks noChangeAspect="1"/>
          </p:cNvPicPr>
          <p:nvPr/>
        </p:nvPicPr>
        <p:blipFill>
          <a:blip r:embed="rId4"/>
          <a:srcRect/>
          <a:stretch>
            <a:fillRect/>
          </a:stretch>
        </p:blipFill>
        <p:spPr>
          <a:xfrm>
            <a:off x="10383351" y="3600502"/>
            <a:ext cx="6525798" cy="135290"/>
          </a:xfrm>
          <a:prstGeom prst="rect">
            <a:avLst/>
          </a:prstGeom>
        </p:spPr>
      </p:pic>
      <p:pic>
        <p:nvPicPr>
          <p:cNvPr id="6" name="Picture 6"/>
          <p:cNvPicPr>
            <a:picLocks noChangeAspect="1"/>
          </p:cNvPicPr>
          <p:nvPr/>
        </p:nvPicPr>
        <p:blipFill>
          <a:blip r:embed="rId4"/>
          <a:srcRect/>
          <a:stretch>
            <a:fillRect/>
          </a:stretch>
        </p:blipFill>
        <p:spPr>
          <a:xfrm>
            <a:off x="10383351" y="6249398"/>
            <a:ext cx="6525798" cy="135290"/>
          </a:xfrm>
          <a:prstGeom prst="rect">
            <a:avLst/>
          </a:prstGeom>
        </p:spPr>
      </p:pic>
      <p:sp>
        <p:nvSpPr>
          <p:cNvPr id="7" name="TextBox 7"/>
          <p:cNvSpPr txBox="1"/>
          <p:nvPr/>
        </p:nvSpPr>
        <p:spPr>
          <a:xfrm>
            <a:off x="10782063" y="1118341"/>
            <a:ext cx="5766063" cy="1054850"/>
          </a:xfrm>
          <a:prstGeom prst="rect">
            <a:avLst/>
          </a:prstGeom>
        </p:spPr>
        <p:txBody>
          <a:bodyPr lIns="0" tIns="0" rIns="0" bIns="0" rtlCol="0" anchor="t">
            <a:spAutoFit/>
          </a:bodyPr>
          <a:lstStyle/>
          <a:p>
            <a:pPr algn="ctr">
              <a:lnSpc>
                <a:spcPts val="4362"/>
              </a:lnSpc>
            </a:pPr>
            <a:r>
              <a:rPr lang="en-US" sz="2295" spc="410">
                <a:solidFill>
                  <a:srgbClr val="4E4E4E"/>
                </a:solidFill>
                <a:latin typeface="Lato Bold"/>
              </a:rPr>
              <a:t>NUSRAT UL ISLAM MASJID</a:t>
            </a:r>
          </a:p>
          <a:p>
            <a:pPr algn="ctr">
              <a:lnSpc>
                <a:spcPts val="4362"/>
              </a:lnSpc>
            </a:pPr>
            <a:r>
              <a:rPr lang="en-US" sz="2295" spc="410">
                <a:solidFill>
                  <a:srgbClr val="4E4E4E"/>
                </a:solidFill>
                <a:latin typeface="Lato Bold"/>
              </a:rPr>
              <a:t>&amp; EDUCATION CENTRE</a:t>
            </a:r>
          </a:p>
        </p:txBody>
      </p:sp>
      <p:sp>
        <p:nvSpPr>
          <p:cNvPr id="8" name="AutoShape 8"/>
          <p:cNvSpPr/>
          <p:nvPr/>
        </p:nvSpPr>
        <p:spPr>
          <a:xfrm>
            <a:off x="-165921" y="-237029"/>
            <a:ext cx="9441504" cy="10761059"/>
          </a:xfrm>
          <a:prstGeom prst="rect">
            <a:avLst/>
          </a:prstGeom>
          <a:solidFill>
            <a:srgbClr val="EED3B6">
              <a:alpha val="47843"/>
            </a:srgbClr>
          </a:solid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2169" y="1017158"/>
            <a:ext cx="7457276" cy="1183005"/>
          </a:xfrm>
          <a:prstGeom prst="rect">
            <a:avLst/>
          </a:prstGeom>
        </p:spPr>
        <p:txBody>
          <a:bodyPr lIns="0" tIns="0" rIns="0" bIns="0" rtlCol="0" anchor="t">
            <a:spAutoFit/>
          </a:bodyPr>
          <a:lstStyle/>
          <a:p>
            <a:pPr>
              <a:lnSpc>
                <a:spcPts val="9000"/>
              </a:lnSpc>
            </a:pPr>
            <a:r>
              <a:rPr lang="en-US" sz="7200" spc="144">
                <a:solidFill>
                  <a:srgbClr val="4D4A46"/>
                </a:solidFill>
                <a:latin typeface="Luthier"/>
              </a:rPr>
              <a:t>THE </a:t>
            </a:r>
            <a:r>
              <a:rPr lang="en-US" sz="7200" spc="144">
                <a:solidFill>
                  <a:srgbClr val="4D4A46"/>
                </a:solidFill>
                <a:latin typeface="Arimo"/>
              </a:rPr>
              <a:t>MEAT</a:t>
            </a:r>
          </a:p>
        </p:txBody>
      </p:sp>
      <p:sp>
        <p:nvSpPr>
          <p:cNvPr id="3" name="AutoShape 3"/>
          <p:cNvSpPr/>
          <p:nvPr/>
        </p:nvSpPr>
        <p:spPr>
          <a:xfrm>
            <a:off x="13643367" y="0"/>
            <a:ext cx="6140058" cy="10287000"/>
          </a:xfrm>
          <a:prstGeom prst="rect">
            <a:avLst/>
          </a:prstGeom>
          <a:solidFill>
            <a:srgbClr val="EED3B6"/>
          </a:solidFill>
        </p:spPr>
      </p:sp>
      <p:pic>
        <p:nvPicPr>
          <p:cNvPr id="4" name="Picture 4"/>
          <p:cNvPicPr>
            <a:picLocks noChangeAspect="1"/>
          </p:cNvPicPr>
          <p:nvPr/>
        </p:nvPicPr>
        <p:blipFill>
          <a:blip r:embed="rId2"/>
          <a:srcRect l="18050" r="27712"/>
          <a:stretch>
            <a:fillRect/>
          </a:stretch>
        </p:blipFill>
        <p:spPr>
          <a:xfrm>
            <a:off x="10490611" y="1028700"/>
            <a:ext cx="6768689" cy="8229600"/>
          </a:xfrm>
          <a:prstGeom prst="rect">
            <a:avLst/>
          </a:prstGeom>
        </p:spPr>
      </p:pic>
      <p:sp>
        <p:nvSpPr>
          <p:cNvPr id="5" name="AutoShape 5"/>
          <p:cNvSpPr/>
          <p:nvPr/>
        </p:nvSpPr>
        <p:spPr>
          <a:xfrm>
            <a:off x="10490611" y="1028700"/>
            <a:ext cx="6768689" cy="8229600"/>
          </a:xfrm>
          <a:prstGeom prst="rect">
            <a:avLst/>
          </a:prstGeom>
          <a:solidFill>
            <a:srgbClr val="EED3B6">
              <a:alpha val="47843"/>
            </a:srgbClr>
          </a:solidFill>
        </p:spPr>
      </p:sp>
      <p:sp>
        <p:nvSpPr>
          <p:cNvPr id="6" name="AutoShape 6"/>
          <p:cNvSpPr/>
          <p:nvPr/>
        </p:nvSpPr>
        <p:spPr>
          <a:xfrm>
            <a:off x="-7266598" y="1640254"/>
            <a:ext cx="9259200" cy="11269"/>
          </a:xfrm>
          <a:prstGeom prst="rect">
            <a:avLst/>
          </a:prstGeom>
          <a:solidFill>
            <a:srgbClr val="4D4A46"/>
          </a:solidFill>
        </p:spPr>
      </p:sp>
      <p:sp>
        <p:nvSpPr>
          <p:cNvPr id="7" name="TextBox 7"/>
          <p:cNvSpPr txBox="1"/>
          <p:nvPr/>
        </p:nvSpPr>
        <p:spPr>
          <a:xfrm>
            <a:off x="785296" y="5133975"/>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oneself</a:t>
            </a:r>
          </a:p>
        </p:txBody>
      </p:sp>
      <p:sp>
        <p:nvSpPr>
          <p:cNvPr id="8" name="TextBox 8"/>
          <p:cNvSpPr txBox="1"/>
          <p:nvPr/>
        </p:nvSpPr>
        <p:spPr>
          <a:xfrm>
            <a:off x="785296" y="5975000"/>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family &amp; friends</a:t>
            </a:r>
          </a:p>
        </p:txBody>
      </p:sp>
      <p:sp>
        <p:nvSpPr>
          <p:cNvPr id="9" name="TextBox 9"/>
          <p:cNvSpPr txBox="1"/>
          <p:nvPr/>
        </p:nvSpPr>
        <p:spPr>
          <a:xfrm>
            <a:off x="785296" y="6907257"/>
            <a:ext cx="10085922" cy="502116"/>
          </a:xfrm>
          <a:prstGeom prst="rect">
            <a:avLst/>
          </a:prstGeom>
        </p:spPr>
        <p:txBody>
          <a:bodyPr lIns="0" tIns="0" rIns="0" bIns="0" rtlCol="0" anchor="t">
            <a:spAutoFit/>
          </a:bodyPr>
          <a:lstStyle/>
          <a:p>
            <a:pPr marL="699921" lvl="1" indent="-349960">
              <a:lnSpc>
                <a:spcPts val="3890"/>
              </a:lnSpc>
              <a:buFont typeface="Arial"/>
              <a:buChar char="•"/>
            </a:pPr>
            <a:r>
              <a:rPr lang="en-US" sz="3241">
                <a:solidFill>
                  <a:srgbClr val="4D4A46"/>
                </a:solidFill>
                <a:latin typeface="Lato Bold"/>
              </a:rPr>
              <a:t>poor</a:t>
            </a:r>
          </a:p>
        </p:txBody>
      </p:sp>
      <p:sp>
        <p:nvSpPr>
          <p:cNvPr id="10" name="TextBox 10"/>
          <p:cNvSpPr txBox="1"/>
          <p:nvPr/>
        </p:nvSpPr>
        <p:spPr>
          <a:xfrm>
            <a:off x="1171575" y="8098543"/>
            <a:ext cx="10085922" cy="502116"/>
          </a:xfrm>
          <a:prstGeom prst="rect">
            <a:avLst/>
          </a:prstGeom>
        </p:spPr>
        <p:txBody>
          <a:bodyPr lIns="0" tIns="0" rIns="0" bIns="0" rtlCol="0" anchor="t">
            <a:spAutoFit/>
          </a:bodyPr>
          <a:lstStyle/>
          <a:p>
            <a:pPr>
              <a:lnSpc>
                <a:spcPts val="3890"/>
              </a:lnSpc>
            </a:pPr>
            <a:r>
              <a:rPr lang="en-US" sz="3241">
                <a:solidFill>
                  <a:srgbClr val="4D4A46"/>
                </a:solidFill>
                <a:latin typeface="Lato Bold"/>
              </a:rPr>
              <a:t>• It can be given to Non-Muslims.</a:t>
            </a:r>
          </a:p>
        </p:txBody>
      </p:sp>
      <p:sp>
        <p:nvSpPr>
          <p:cNvPr id="11" name="TextBox 11"/>
          <p:cNvSpPr txBox="1"/>
          <p:nvPr/>
        </p:nvSpPr>
        <p:spPr>
          <a:xfrm>
            <a:off x="1171575" y="3287133"/>
            <a:ext cx="10987816" cy="1098823"/>
          </a:xfrm>
          <a:prstGeom prst="rect">
            <a:avLst/>
          </a:prstGeom>
        </p:spPr>
        <p:txBody>
          <a:bodyPr lIns="0" tIns="0" rIns="0" bIns="0" rtlCol="0" anchor="t">
            <a:spAutoFit/>
          </a:bodyPr>
          <a:lstStyle/>
          <a:p>
            <a:pPr>
              <a:lnSpc>
                <a:spcPts val="4319"/>
              </a:lnSpc>
            </a:pPr>
            <a:r>
              <a:rPr lang="en-US" sz="3600" dirty="0">
                <a:solidFill>
                  <a:srgbClr val="4D4A46"/>
                </a:solidFill>
                <a:latin typeface="Lato Bold"/>
              </a:rPr>
              <a:t>It </a:t>
            </a:r>
            <a:r>
              <a:rPr lang="en-US" sz="3600" dirty="0">
                <a:solidFill>
                  <a:srgbClr val="4D4A46"/>
                </a:solidFill>
                <a:latin typeface="Arimo Bold"/>
              </a:rPr>
              <a:t>is S</a:t>
            </a:r>
            <a:r>
              <a:rPr lang="en-US" sz="3600" dirty="0">
                <a:solidFill>
                  <a:srgbClr val="4D4A46"/>
                </a:solidFill>
                <a:latin typeface="Lato Bold"/>
              </a:rPr>
              <a:t>unnah to divide the </a:t>
            </a:r>
            <a:r>
              <a:rPr lang="en-US" sz="3600" dirty="0">
                <a:solidFill>
                  <a:srgbClr val="4D4A46"/>
                </a:solidFill>
                <a:latin typeface="Arimo Bold"/>
              </a:rPr>
              <a:t>meat into</a:t>
            </a:r>
          </a:p>
          <a:p>
            <a:pPr>
              <a:lnSpc>
                <a:spcPts val="4320"/>
              </a:lnSpc>
            </a:pPr>
            <a:r>
              <a:rPr lang="en-US" sz="3600" dirty="0">
                <a:solidFill>
                  <a:srgbClr val="4D4A46"/>
                </a:solidFill>
                <a:latin typeface="Arimo Bold"/>
              </a:rPr>
              <a:t>three portions: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79909"/>
            <a:ext cx="18643544" cy="9670761"/>
          </a:xfrm>
          <a:prstGeom prst="rect">
            <a:avLst/>
          </a:prstGeom>
          <a:solidFill>
            <a:srgbClr val="EED3B6"/>
          </a:solidFill>
        </p:spPr>
      </p:sp>
      <p:sp>
        <p:nvSpPr>
          <p:cNvPr id="3" name="TextBox 3"/>
          <p:cNvSpPr txBox="1"/>
          <p:nvPr/>
        </p:nvSpPr>
        <p:spPr>
          <a:xfrm>
            <a:off x="0" y="430566"/>
            <a:ext cx="18288000" cy="1027367"/>
          </a:xfrm>
          <a:prstGeom prst="rect">
            <a:avLst/>
          </a:prstGeom>
        </p:spPr>
        <p:txBody>
          <a:bodyPr lIns="0" tIns="0" rIns="0" bIns="0" rtlCol="0" anchor="t">
            <a:spAutoFit/>
          </a:bodyPr>
          <a:lstStyle/>
          <a:p>
            <a:pPr algn="ctr">
              <a:lnSpc>
                <a:spcPts val="7488"/>
              </a:lnSpc>
            </a:pPr>
            <a:r>
              <a:rPr lang="en-US" sz="7200">
                <a:solidFill>
                  <a:srgbClr val="4D4A46"/>
                </a:solidFill>
                <a:latin typeface="Luthier Italics"/>
              </a:rPr>
              <a:t>FAQ</a:t>
            </a:r>
          </a:p>
        </p:txBody>
      </p:sp>
      <p:sp>
        <p:nvSpPr>
          <p:cNvPr id="4" name="AutoShape 4"/>
          <p:cNvSpPr/>
          <p:nvPr/>
        </p:nvSpPr>
        <p:spPr>
          <a:xfrm>
            <a:off x="-6933680" y="878848"/>
            <a:ext cx="9987865" cy="11269"/>
          </a:xfrm>
          <a:prstGeom prst="rect">
            <a:avLst/>
          </a:prstGeom>
          <a:solidFill>
            <a:srgbClr val="4D4A46"/>
          </a:solidFill>
        </p:spPr>
      </p:sp>
      <p:sp>
        <p:nvSpPr>
          <p:cNvPr id="5" name="AutoShape 5"/>
          <p:cNvSpPr/>
          <p:nvPr/>
        </p:nvSpPr>
        <p:spPr>
          <a:xfrm>
            <a:off x="15187555" y="890117"/>
            <a:ext cx="9987865" cy="11269"/>
          </a:xfrm>
          <a:prstGeom prst="rect">
            <a:avLst/>
          </a:prstGeom>
          <a:solidFill>
            <a:srgbClr val="4D4A46"/>
          </a:solidFill>
        </p:spPr>
      </p:sp>
      <p:sp>
        <p:nvSpPr>
          <p:cNvPr id="6" name="TextBox 6"/>
          <p:cNvSpPr txBox="1"/>
          <p:nvPr/>
        </p:nvSpPr>
        <p:spPr>
          <a:xfrm>
            <a:off x="1857375" y="3753145"/>
            <a:ext cx="13645820" cy="1999365"/>
          </a:xfrm>
          <a:prstGeom prst="rect">
            <a:avLst/>
          </a:prstGeom>
        </p:spPr>
        <p:txBody>
          <a:bodyPr lIns="0" tIns="0" rIns="0" bIns="0" rtlCol="0" anchor="t">
            <a:spAutoFit/>
          </a:bodyPr>
          <a:lstStyle/>
          <a:p>
            <a:pPr>
              <a:lnSpc>
                <a:spcPts val="5263"/>
              </a:lnSpc>
            </a:pPr>
            <a:r>
              <a:rPr lang="en-US" sz="4386">
                <a:solidFill>
                  <a:srgbClr val="4D4A46"/>
                </a:solidFill>
                <a:latin typeface="Lato Bold"/>
              </a:rPr>
              <a:t>- It is NOT permissible to give the value in charity. </a:t>
            </a:r>
          </a:p>
          <a:p>
            <a:pPr>
              <a:lnSpc>
                <a:spcPts val="5263"/>
              </a:lnSpc>
            </a:pPr>
            <a:endParaRPr lang="en-US" sz="4386">
              <a:solidFill>
                <a:srgbClr val="4D4A46"/>
              </a:solidFill>
              <a:latin typeface="Lato Bold"/>
            </a:endParaRPr>
          </a:p>
          <a:p>
            <a:pPr>
              <a:lnSpc>
                <a:spcPts val="5263"/>
              </a:lnSpc>
            </a:pPr>
            <a:r>
              <a:rPr lang="en-US" sz="4386">
                <a:solidFill>
                  <a:srgbClr val="4D4A46"/>
                </a:solidFill>
                <a:latin typeface="Lato Bold"/>
              </a:rPr>
              <a:t>Qurbani must be carried out.</a:t>
            </a:r>
          </a:p>
        </p:txBody>
      </p:sp>
      <p:sp>
        <p:nvSpPr>
          <p:cNvPr id="7" name="TextBox 7"/>
          <p:cNvSpPr txBox="1"/>
          <p:nvPr/>
        </p:nvSpPr>
        <p:spPr>
          <a:xfrm>
            <a:off x="1529257" y="2423328"/>
            <a:ext cx="16362440" cy="690624"/>
          </a:xfrm>
          <a:prstGeom prst="rect">
            <a:avLst/>
          </a:prstGeom>
        </p:spPr>
        <p:txBody>
          <a:bodyPr lIns="0" tIns="0" rIns="0" bIns="0" rtlCol="0" anchor="t">
            <a:spAutoFit/>
          </a:bodyPr>
          <a:lstStyle/>
          <a:p>
            <a:pPr>
              <a:lnSpc>
                <a:spcPts val="5400"/>
              </a:lnSpc>
            </a:pPr>
            <a:r>
              <a:rPr lang="en-US" sz="4500" u="sng">
                <a:solidFill>
                  <a:srgbClr val="4D4A46"/>
                </a:solidFill>
                <a:latin typeface="Lato Bold"/>
              </a:rPr>
              <a:t>Giv</a:t>
            </a:r>
            <a:r>
              <a:rPr lang="en-US" sz="4500" u="sng">
                <a:solidFill>
                  <a:srgbClr val="4D4A46"/>
                </a:solidFill>
                <a:latin typeface="Arimo Bold"/>
              </a:rPr>
              <a:t>ing </a:t>
            </a:r>
            <a:r>
              <a:rPr lang="en-US" sz="4500" u="sng">
                <a:solidFill>
                  <a:srgbClr val="4D4A46"/>
                </a:solidFill>
                <a:latin typeface="Lato Bold"/>
              </a:rPr>
              <a:t>the value to charity</a:t>
            </a:r>
          </a:p>
        </p:txBody>
      </p:sp>
      <p:sp>
        <p:nvSpPr>
          <p:cNvPr id="8" name="TextBox 8"/>
          <p:cNvSpPr txBox="1"/>
          <p:nvPr/>
        </p:nvSpPr>
        <p:spPr>
          <a:xfrm>
            <a:off x="1529257" y="6551037"/>
            <a:ext cx="16362440" cy="690624"/>
          </a:xfrm>
          <a:prstGeom prst="rect">
            <a:avLst/>
          </a:prstGeom>
        </p:spPr>
        <p:txBody>
          <a:bodyPr lIns="0" tIns="0" rIns="0" bIns="0" rtlCol="0" anchor="t">
            <a:spAutoFit/>
          </a:bodyPr>
          <a:lstStyle/>
          <a:p>
            <a:pPr>
              <a:lnSpc>
                <a:spcPts val="5400"/>
              </a:lnSpc>
            </a:pPr>
            <a:r>
              <a:rPr lang="en-US" sz="4500" u="sng">
                <a:solidFill>
                  <a:srgbClr val="4D4A46"/>
                </a:solidFill>
                <a:latin typeface="Lato Bold"/>
              </a:rPr>
              <a:t>Mak</a:t>
            </a:r>
            <a:r>
              <a:rPr lang="en-US" sz="4500" u="sng">
                <a:solidFill>
                  <a:srgbClr val="4D4A46"/>
                </a:solidFill>
                <a:latin typeface="Arimo Bold"/>
              </a:rPr>
              <a:t>ing up for pr</a:t>
            </a:r>
            <a:r>
              <a:rPr lang="en-US" sz="4500" u="sng">
                <a:solidFill>
                  <a:srgbClr val="4D4A46"/>
                </a:solidFill>
                <a:latin typeface="Lato Bold"/>
              </a:rPr>
              <a:t>evious years</a:t>
            </a:r>
          </a:p>
        </p:txBody>
      </p:sp>
      <p:sp>
        <p:nvSpPr>
          <p:cNvPr id="9" name="TextBox 9"/>
          <p:cNvSpPr txBox="1"/>
          <p:nvPr/>
        </p:nvSpPr>
        <p:spPr>
          <a:xfrm>
            <a:off x="1857375" y="7706610"/>
            <a:ext cx="14494347" cy="2178412"/>
          </a:xfrm>
          <a:prstGeom prst="rect">
            <a:avLst/>
          </a:prstGeom>
        </p:spPr>
        <p:txBody>
          <a:bodyPr lIns="0" tIns="0" rIns="0" bIns="0" rtlCol="0" anchor="t">
            <a:spAutoFit/>
          </a:bodyPr>
          <a:lstStyle/>
          <a:p>
            <a:pPr>
              <a:lnSpc>
                <a:spcPts val="5263"/>
              </a:lnSpc>
            </a:pPr>
            <a:r>
              <a:rPr lang="en-US" sz="4386">
                <a:solidFill>
                  <a:srgbClr val="4D4A46"/>
                </a:solidFill>
                <a:latin typeface="Lato Bold"/>
              </a:rPr>
              <a:t>- The value of a Qurbani animal should be given in charity for each year that it was missed.. </a:t>
            </a:r>
          </a:p>
          <a:p>
            <a:pPr>
              <a:lnSpc>
                <a:spcPts val="1440"/>
              </a:lnSpc>
            </a:pPr>
            <a:endParaRPr lang="en-US" sz="4386">
              <a:solidFill>
                <a:srgbClr val="4D4A46"/>
              </a:solidFill>
              <a:latin typeface="Lato Bold"/>
            </a:endParaRPr>
          </a:p>
          <a:p>
            <a:pPr>
              <a:lnSpc>
                <a:spcPts val="5263"/>
              </a:lnSpc>
            </a:pPr>
            <a:r>
              <a:rPr lang="en-US" sz="4386">
                <a:solidFill>
                  <a:srgbClr val="4D4A46"/>
                </a:solidFill>
                <a:latin typeface="Lato Bold"/>
              </a:rPr>
              <a:t>- A Qurbani animal cannot be slaughtered for each year.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65921" y="-237029"/>
            <a:ext cx="18619841" cy="10761059"/>
          </a:xfrm>
          <a:prstGeom prst="rect">
            <a:avLst/>
          </a:prstGeom>
          <a:solidFill>
            <a:srgbClr val="EED3B6">
              <a:alpha val="71764"/>
            </a:srgbClr>
          </a:solidFill>
        </p:spPr>
      </p:sp>
      <p:sp>
        <p:nvSpPr>
          <p:cNvPr id="3" name="TextBox 3"/>
          <p:cNvSpPr txBox="1"/>
          <p:nvPr/>
        </p:nvSpPr>
        <p:spPr>
          <a:xfrm>
            <a:off x="1028700" y="121034"/>
            <a:ext cx="16230600" cy="5474785"/>
          </a:xfrm>
          <a:prstGeom prst="rect">
            <a:avLst/>
          </a:prstGeom>
        </p:spPr>
        <p:txBody>
          <a:bodyPr lIns="0" tIns="0" rIns="0" bIns="0" rtlCol="0" anchor="t">
            <a:spAutoFit/>
          </a:bodyPr>
          <a:lstStyle/>
          <a:p>
            <a:pPr marL="0" marR="0" lvl="0" indent="0" algn="ctr" defTabSz="914400" rtl="0" eaLnBrk="1" fontAlgn="auto" latinLnBrk="0" hangingPunct="1">
              <a:lnSpc>
                <a:spcPts val="47499"/>
              </a:lnSpc>
              <a:spcBef>
                <a:spcPts val="0"/>
              </a:spcBef>
              <a:spcAft>
                <a:spcPts val="0"/>
              </a:spcAft>
              <a:buClrTx/>
              <a:buSzTx/>
              <a:buFontTx/>
              <a:buNone/>
              <a:tabLst/>
              <a:defRPr/>
            </a:pPr>
            <a:r>
              <a:rPr kumimoji="0" lang="en-US" sz="24999" b="0" i="0" u="none" strike="noStrike" kern="1200" cap="none" spc="4474" normalizeH="0" baseline="0" noProof="0">
                <a:ln>
                  <a:noFill/>
                </a:ln>
                <a:solidFill>
                  <a:srgbClr val="000000"/>
                </a:solidFill>
                <a:effectLst/>
                <a:uLnTx/>
                <a:uFillTx/>
                <a:latin typeface="Lato Bold"/>
                <a:ea typeface="+mn-ea"/>
                <a:cs typeface="+mn-cs"/>
              </a:rPr>
              <a:t>Q &amp; A</a:t>
            </a:r>
          </a:p>
        </p:txBody>
      </p:sp>
      <p:sp>
        <p:nvSpPr>
          <p:cNvPr id="4" name="TextBox 4"/>
          <p:cNvSpPr txBox="1"/>
          <p:nvPr/>
        </p:nvSpPr>
        <p:spPr>
          <a:xfrm>
            <a:off x="398321" y="8666220"/>
            <a:ext cx="2604158" cy="592080"/>
          </a:xfrm>
          <a:prstGeom prst="rect">
            <a:avLst/>
          </a:prstGeom>
        </p:spPr>
        <p:txBody>
          <a:bodyPr lIns="0" tIns="0" rIns="0" bIns="0" rtlCol="0" anchor="t">
            <a:spAutoFit/>
          </a:bodyPr>
          <a:lstStyle/>
          <a:p>
            <a:pPr marL="0" marR="0" lvl="0" indent="0" algn="l" defTabSz="914400" rtl="0" eaLnBrk="1" fontAlgn="auto" latinLnBrk="0" hangingPunct="1">
              <a:lnSpc>
                <a:spcPts val="4410"/>
              </a:lnSpc>
              <a:spcBef>
                <a:spcPts val="0"/>
              </a:spcBef>
              <a:spcAft>
                <a:spcPts val="0"/>
              </a:spcAft>
              <a:buClrTx/>
              <a:buSzTx/>
              <a:buFontTx/>
              <a:buNone/>
              <a:tabLst/>
              <a:defRPr/>
            </a:pPr>
            <a:r>
              <a:rPr kumimoji="0" lang="en-US" sz="4200" b="0" i="0" u="none" strike="noStrike" kern="1200" cap="none" spc="0" normalizeH="0" baseline="0" noProof="0">
                <a:ln>
                  <a:noFill/>
                </a:ln>
                <a:solidFill>
                  <a:srgbClr val="1C1C1C"/>
                </a:solidFill>
                <a:effectLst/>
                <a:uLnTx/>
                <a:uFillTx/>
                <a:latin typeface="Cinzel"/>
                <a:ea typeface="+mn-ea"/>
                <a:cs typeface="+mn-cs"/>
              </a:rPr>
              <a:t>QURBANI</a:t>
            </a:r>
          </a:p>
        </p:txBody>
      </p:sp>
      <p:sp>
        <p:nvSpPr>
          <p:cNvPr id="5" name="TextBox 5"/>
          <p:cNvSpPr txBox="1"/>
          <p:nvPr/>
        </p:nvSpPr>
        <p:spPr>
          <a:xfrm>
            <a:off x="398321" y="9446684"/>
            <a:ext cx="3737885" cy="610610"/>
          </a:xfrm>
          <a:prstGeom prst="rect">
            <a:avLst/>
          </a:prstGeom>
        </p:spPr>
        <p:txBody>
          <a:bodyPr lIns="0" tIns="0" rIns="0" bIns="0" rtlCol="0" anchor="t">
            <a:spAutoFit/>
          </a:bodyPr>
          <a:lstStyle/>
          <a:p>
            <a:pPr marL="0" marR="0" lvl="0" indent="0" algn="l" defTabSz="914400" rtl="0" eaLnBrk="1" fontAlgn="auto" latinLnBrk="0" hangingPunct="1">
              <a:lnSpc>
                <a:spcPts val="2463"/>
              </a:lnSpc>
              <a:spcBef>
                <a:spcPts val="0"/>
              </a:spcBef>
              <a:spcAft>
                <a:spcPts val="0"/>
              </a:spcAft>
              <a:buClrTx/>
              <a:buSzTx/>
              <a:buFontTx/>
              <a:buNone/>
              <a:tabLst/>
              <a:defRPr/>
            </a:pPr>
            <a:r>
              <a:rPr kumimoji="0" lang="en-US" sz="1599" b="0" i="0" u="none" strike="noStrike" kern="1200" cap="none" spc="303" normalizeH="0" baseline="0" noProof="0">
                <a:ln>
                  <a:noFill/>
                </a:ln>
                <a:solidFill>
                  <a:srgbClr val="4E4E4E"/>
                </a:solidFill>
                <a:effectLst/>
                <a:uLnTx/>
                <a:uFillTx/>
                <a:latin typeface="Lato Italics"/>
                <a:ea typeface="+mn-ea"/>
                <a:cs typeface="+mn-cs"/>
              </a:rPr>
              <a:t>A walk-through of the wisdom and rulings related to Qurbani</a:t>
            </a:r>
          </a:p>
        </p:txBody>
      </p:sp>
      <p:sp>
        <p:nvSpPr>
          <p:cNvPr id="6" name="TextBox 6"/>
          <p:cNvSpPr txBox="1"/>
          <p:nvPr/>
        </p:nvSpPr>
        <p:spPr>
          <a:xfrm>
            <a:off x="1028700" y="6469676"/>
            <a:ext cx="16230600" cy="702853"/>
          </a:xfrm>
          <a:prstGeom prst="rect">
            <a:avLst/>
          </a:prstGeom>
        </p:spPr>
        <p:txBody>
          <a:bodyPr lIns="0" tIns="0" rIns="0" bIns="0" rtlCol="0" anchor="t">
            <a:spAutoFit/>
          </a:bodyPr>
          <a:lstStyle/>
          <a:p>
            <a:pPr marL="0" marR="0" lvl="0" indent="0" algn="ctr" defTabSz="914400" rtl="0" eaLnBrk="1" fontAlgn="auto" latinLnBrk="0" hangingPunct="1">
              <a:lnSpc>
                <a:spcPts val="6079"/>
              </a:lnSpc>
              <a:spcBef>
                <a:spcPts val="0"/>
              </a:spcBef>
              <a:spcAft>
                <a:spcPts val="0"/>
              </a:spcAft>
              <a:buClrTx/>
              <a:buSzTx/>
              <a:buFontTx/>
              <a:buNone/>
              <a:tabLst/>
              <a:defRPr/>
            </a:pPr>
            <a:r>
              <a:rPr kumimoji="0" lang="en-US" sz="3199" b="0" i="0" u="none" strike="noStrike" kern="1200" cap="none" spc="572" normalizeH="0" baseline="0" noProof="0">
                <a:ln>
                  <a:noFill/>
                </a:ln>
                <a:solidFill>
                  <a:srgbClr val="000000"/>
                </a:solidFill>
                <a:effectLst/>
                <a:uLnTx/>
                <a:uFillTx/>
                <a:latin typeface="Lato Bold"/>
                <a:ea typeface="+mn-ea"/>
                <a:cs typeface="+mn-cs"/>
              </a:rPr>
              <a:t>ASKMUFTI@COMPASSGUIDANCE.CO.UK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65921" y="-237029"/>
            <a:ext cx="18619841" cy="10761059"/>
          </a:xfrm>
          <a:prstGeom prst="rect">
            <a:avLst/>
          </a:prstGeom>
          <a:solidFill>
            <a:srgbClr val="EED3B6">
              <a:alpha val="71764"/>
            </a:srgbClr>
          </a:solidFill>
        </p:spPr>
      </p:sp>
      <p:sp>
        <p:nvSpPr>
          <p:cNvPr id="3" name="TextBox 3"/>
          <p:cNvSpPr txBox="1"/>
          <p:nvPr/>
        </p:nvSpPr>
        <p:spPr>
          <a:xfrm>
            <a:off x="1028700" y="2315083"/>
            <a:ext cx="16230600" cy="5275834"/>
          </a:xfrm>
          <a:prstGeom prst="rect">
            <a:avLst/>
          </a:prstGeom>
        </p:spPr>
        <p:txBody>
          <a:bodyPr lIns="0" tIns="0" rIns="0" bIns="0" rtlCol="0" anchor="t">
            <a:spAutoFit/>
          </a:bodyPr>
          <a:lstStyle/>
          <a:p>
            <a:pPr algn="ctr">
              <a:lnSpc>
                <a:spcPts val="10639"/>
              </a:lnSpc>
            </a:pPr>
            <a:r>
              <a:rPr lang="en-US" sz="5599" spc="1002">
                <a:solidFill>
                  <a:srgbClr val="000000"/>
                </a:solidFill>
                <a:latin typeface="Lato Bold"/>
              </a:rPr>
              <a:t>“THERE ARE NO DAYS ON WHICH RIGHTEOUS DEEDS ARE MORE BELOVED TO ALLAH THAN THESE TEN DAYS."</a:t>
            </a:r>
          </a:p>
        </p:txBody>
      </p:sp>
      <p:sp>
        <p:nvSpPr>
          <p:cNvPr id="4" name="TextBox 4"/>
          <p:cNvSpPr txBox="1"/>
          <p:nvPr/>
        </p:nvSpPr>
        <p:spPr>
          <a:xfrm>
            <a:off x="782416" y="7956730"/>
            <a:ext cx="16230600" cy="523519"/>
          </a:xfrm>
          <a:prstGeom prst="rect">
            <a:avLst/>
          </a:prstGeom>
        </p:spPr>
        <p:txBody>
          <a:bodyPr lIns="0" tIns="0" rIns="0" bIns="0" rtlCol="0" anchor="t">
            <a:spAutoFit/>
          </a:bodyPr>
          <a:lstStyle/>
          <a:p>
            <a:pPr algn="ctr">
              <a:lnSpc>
                <a:spcPts val="4559"/>
              </a:lnSpc>
            </a:pPr>
            <a:r>
              <a:rPr lang="en-US" sz="2399" spc="429">
                <a:solidFill>
                  <a:srgbClr val="000000"/>
                </a:solidFill>
                <a:latin typeface="Lato Bold"/>
              </a:rPr>
              <a:t>(BUKHARI)</a:t>
            </a:r>
          </a:p>
        </p:txBody>
      </p:sp>
      <p:sp>
        <p:nvSpPr>
          <p:cNvPr id="5" name="TextBox 5"/>
          <p:cNvSpPr txBox="1"/>
          <p:nvPr/>
        </p:nvSpPr>
        <p:spPr>
          <a:xfrm>
            <a:off x="398321" y="8666220"/>
            <a:ext cx="2604158" cy="592080"/>
          </a:xfrm>
          <a:prstGeom prst="rect">
            <a:avLst/>
          </a:prstGeom>
        </p:spPr>
        <p:txBody>
          <a:bodyPr lIns="0" tIns="0" rIns="0" bIns="0" rtlCol="0" anchor="t">
            <a:spAutoFit/>
          </a:bodyPr>
          <a:lstStyle/>
          <a:p>
            <a:pPr>
              <a:lnSpc>
                <a:spcPts val="4410"/>
              </a:lnSpc>
            </a:pPr>
            <a:r>
              <a:rPr lang="en-US" sz="4200">
                <a:solidFill>
                  <a:srgbClr val="1C1C1C"/>
                </a:solidFill>
                <a:latin typeface="Cinzel"/>
              </a:rPr>
              <a:t>QURBANI</a:t>
            </a:r>
          </a:p>
        </p:txBody>
      </p:sp>
      <p:sp>
        <p:nvSpPr>
          <p:cNvPr id="6" name="TextBox 6"/>
          <p:cNvSpPr txBox="1"/>
          <p:nvPr/>
        </p:nvSpPr>
        <p:spPr>
          <a:xfrm>
            <a:off x="398321" y="9446684"/>
            <a:ext cx="3737885" cy="610610"/>
          </a:xfrm>
          <a:prstGeom prst="rect">
            <a:avLst/>
          </a:prstGeom>
        </p:spPr>
        <p:txBody>
          <a:bodyPr lIns="0" tIns="0" rIns="0" bIns="0" rtlCol="0" anchor="t">
            <a:spAutoFit/>
          </a:bodyPr>
          <a:lstStyle/>
          <a:p>
            <a:pPr>
              <a:lnSpc>
                <a:spcPts val="2463"/>
              </a:lnSpc>
            </a:pPr>
            <a:r>
              <a:rPr lang="en-US" sz="1599" spc="303">
                <a:solidFill>
                  <a:srgbClr val="4E4E4E"/>
                </a:solidFill>
                <a:latin typeface="Lato Italics"/>
              </a:rPr>
              <a:t>A walk-through of the wisdom and rulings related to Qurbani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65921" y="0"/>
            <a:ext cx="18619841" cy="10761059"/>
          </a:xfrm>
          <a:prstGeom prst="rect">
            <a:avLst/>
          </a:prstGeom>
          <a:solidFill>
            <a:srgbClr val="EED3B6">
              <a:alpha val="71764"/>
            </a:srgbClr>
          </a:solidFill>
        </p:spPr>
      </p:sp>
      <p:sp>
        <p:nvSpPr>
          <p:cNvPr id="3" name="TextBox 3"/>
          <p:cNvSpPr txBox="1"/>
          <p:nvPr/>
        </p:nvSpPr>
        <p:spPr>
          <a:xfrm>
            <a:off x="2267263" y="800100"/>
            <a:ext cx="14358068" cy="8740854"/>
          </a:xfrm>
          <a:prstGeom prst="rect">
            <a:avLst/>
          </a:prstGeom>
        </p:spPr>
        <p:txBody>
          <a:bodyPr lIns="0" tIns="0" rIns="0" bIns="0" rtlCol="0" anchor="t">
            <a:spAutoFit/>
          </a:bodyPr>
          <a:lstStyle/>
          <a:p>
            <a:pPr algn="ctr"/>
            <a:r>
              <a:rPr lang="en-US" sz="7200" dirty="0" err="1">
                <a:solidFill>
                  <a:srgbClr val="000000"/>
                </a:solidFill>
                <a:latin typeface="_PDMS_Saleem_QuranFont" panose="02010000000000000000" pitchFamily="2" charset="-78"/>
                <a:cs typeface="_PDMS_Saleem_QuranFont" panose="02010000000000000000" pitchFamily="2" charset="-78"/>
              </a:rPr>
              <a:t>مَن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فاته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القيام</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بعرفة</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فلْيقُم</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للهِ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بحقه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الذي</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عرَفه</a:t>
            </a:r>
            <a:r>
              <a:rPr lang="en-US" sz="7200" dirty="0">
                <a:solidFill>
                  <a:srgbClr val="000000"/>
                </a:solidFill>
                <a:latin typeface="_PDMS_Saleem_QuranFont" panose="02010000000000000000" pitchFamily="2" charset="-78"/>
                <a:cs typeface="_PDMS_Saleem_QuranFont" panose="02010000000000000000" pitchFamily="2" charset="-78"/>
              </a:rPr>
              <a:t> </a:t>
            </a:r>
          </a:p>
          <a:p>
            <a:pPr algn="ctr"/>
            <a:endParaRPr lang="en-US" sz="4400" dirty="0">
              <a:solidFill>
                <a:srgbClr val="000000"/>
              </a:solidFill>
              <a:latin typeface="_PDMS_Saleem_QuranFont" panose="02010000000000000000" pitchFamily="2" charset="-78"/>
              <a:cs typeface="_PDMS_Saleem_QuranFont" panose="02010000000000000000" pitchFamily="2" charset="-78"/>
            </a:endParaRPr>
          </a:p>
          <a:p>
            <a:pPr algn="ctr"/>
            <a:r>
              <a:rPr lang="en-US" sz="7200" dirty="0" err="1">
                <a:solidFill>
                  <a:srgbClr val="000000"/>
                </a:solidFill>
                <a:latin typeface="_PDMS_Saleem_QuranFont" panose="02010000000000000000" pitchFamily="2" charset="-78"/>
                <a:cs typeface="_PDMS_Saleem_QuranFont" panose="02010000000000000000" pitchFamily="2" charset="-78"/>
              </a:rPr>
              <a:t>ومن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عجز</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عن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المبيت</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بمزدلفة</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فليبت</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عزمُه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على</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طاعة</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الله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وقد</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قربه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وأزلفه</a:t>
            </a:r>
            <a:r>
              <a:rPr lang="en-US" sz="7200" dirty="0">
                <a:solidFill>
                  <a:srgbClr val="000000"/>
                </a:solidFill>
                <a:latin typeface="_PDMS_Saleem_QuranFont" panose="02010000000000000000" pitchFamily="2" charset="-78"/>
                <a:cs typeface="_PDMS_Saleem_QuranFont" panose="02010000000000000000" pitchFamily="2" charset="-78"/>
              </a:rPr>
              <a:t> </a:t>
            </a:r>
          </a:p>
          <a:p>
            <a:pPr algn="ctr"/>
            <a:endParaRPr lang="en-US" sz="4400" dirty="0">
              <a:solidFill>
                <a:srgbClr val="000000"/>
              </a:solidFill>
              <a:latin typeface="_PDMS_Saleem_QuranFont" panose="02010000000000000000" pitchFamily="2" charset="-78"/>
              <a:cs typeface="_PDMS_Saleem_QuranFont" panose="02010000000000000000" pitchFamily="2" charset="-78"/>
            </a:endParaRPr>
          </a:p>
          <a:p>
            <a:pPr algn="ctr"/>
            <a:r>
              <a:rPr lang="en-US" sz="7200" dirty="0" err="1">
                <a:solidFill>
                  <a:srgbClr val="000000"/>
                </a:solidFill>
                <a:latin typeface="_PDMS_Saleem_QuranFont" panose="02010000000000000000" pitchFamily="2" charset="-78"/>
                <a:cs typeface="_PDMS_Saleem_QuranFont" panose="02010000000000000000" pitchFamily="2" charset="-78"/>
              </a:rPr>
              <a:t>ومن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لم</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يقدر</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على</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نحر</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هديه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بمنى</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فليذبح</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هواه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هنا</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فقد</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بلغ</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المنى</a:t>
            </a:r>
            <a:r>
              <a:rPr lang="en-US" sz="7200" dirty="0">
                <a:solidFill>
                  <a:srgbClr val="000000"/>
                </a:solidFill>
                <a:latin typeface="_PDMS_Saleem_QuranFont" panose="02010000000000000000" pitchFamily="2" charset="-78"/>
                <a:cs typeface="_PDMS_Saleem_QuranFont" panose="02010000000000000000" pitchFamily="2" charset="-78"/>
              </a:rPr>
              <a:t> </a:t>
            </a:r>
          </a:p>
          <a:p>
            <a:pPr algn="ctr"/>
            <a:endParaRPr lang="en-US" sz="4400" dirty="0">
              <a:solidFill>
                <a:srgbClr val="000000"/>
              </a:solidFill>
              <a:latin typeface="_PDMS_Saleem_QuranFont" panose="02010000000000000000" pitchFamily="2" charset="-78"/>
              <a:cs typeface="_PDMS_Saleem_QuranFont" panose="02010000000000000000" pitchFamily="2" charset="-78"/>
            </a:endParaRPr>
          </a:p>
          <a:p>
            <a:pPr algn="ctr"/>
            <a:r>
              <a:rPr lang="en-US" sz="7200" dirty="0" err="1">
                <a:solidFill>
                  <a:srgbClr val="000000"/>
                </a:solidFill>
                <a:latin typeface="_PDMS_Saleem_QuranFont" panose="02010000000000000000" pitchFamily="2" charset="-78"/>
                <a:cs typeface="_PDMS_Saleem_QuranFont" panose="02010000000000000000" pitchFamily="2" charset="-78"/>
              </a:rPr>
              <a:t>ومن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لم</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يصِل</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إلى</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البيت</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لأنه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منه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بعيد</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فليقصد</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رب</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البيت</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فإنه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أقرب</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إلى</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من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دعاه</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من</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حبل</a:t>
            </a:r>
            <a:r>
              <a:rPr lang="en-US" sz="7200" dirty="0">
                <a:solidFill>
                  <a:srgbClr val="000000"/>
                </a:solidFill>
                <a:latin typeface="_PDMS_Saleem_QuranFont" panose="02010000000000000000" pitchFamily="2" charset="-78"/>
                <a:cs typeface="_PDMS_Saleem_QuranFont" panose="02010000000000000000" pitchFamily="2" charset="-78"/>
              </a:rPr>
              <a:t> </a:t>
            </a:r>
            <a:r>
              <a:rPr lang="en-US" sz="7200" dirty="0" err="1">
                <a:solidFill>
                  <a:srgbClr val="000000"/>
                </a:solidFill>
                <a:latin typeface="_PDMS_Saleem_QuranFont" panose="02010000000000000000" pitchFamily="2" charset="-78"/>
                <a:cs typeface="_PDMS_Saleem_QuranFont" panose="02010000000000000000" pitchFamily="2" charset="-78"/>
              </a:rPr>
              <a:t>الوريد</a:t>
            </a:r>
            <a:endParaRPr lang="en-US" sz="7200" dirty="0">
              <a:solidFill>
                <a:srgbClr val="000000"/>
              </a:solidFill>
              <a:latin typeface="_PDMS_Saleem_QuranFont" panose="02010000000000000000" pitchFamily="2" charset="-78"/>
              <a:cs typeface="_PDMS_Saleem_QuranFont" panose="02010000000000000000" pitchFamily="2" charset="-78"/>
            </a:endParaRPr>
          </a:p>
        </p:txBody>
      </p:sp>
      <p:sp>
        <p:nvSpPr>
          <p:cNvPr id="4" name="TextBox 4"/>
          <p:cNvSpPr txBox="1"/>
          <p:nvPr/>
        </p:nvSpPr>
        <p:spPr>
          <a:xfrm>
            <a:off x="398321" y="8666220"/>
            <a:ext cx="2604158" cy="592080"/>
          </a:xfrm>
          <a:prstGeom prst="rect">
            <a:avLst/>
          </a:prstGeom>
        </p:spPr>
        <p:txBody>
          <a:bodyPr lIns="0" tIns="0" rIns="0" bIns="0" rtlCol="0" anchor="t">
            <a:spAutoFit/>
          </a:bodyPr>
          <a:lstStyle/>
          <a:p>
            <a:pPr>
              <a:lnSpc>
                <a:spcPts val="4410"/>
              </a:lnSpc>
            </a:pPr>
            <a:r>
              <a:rPr lang="en-US" sz="4200">
                <a:solidFill>
                  <a:srgbClr val="1C1C1C"/>
                </a:solidFill>
                <a:latin typeface="Cinzel"/>
              </a:rPr>
              <a:t>QURBANI</a:t>
            </a:r>
          </a:p>
        </p:txBody>
      </p:sp>
      <p:sp>
        <p:nvSpPr>
          <p:cNvPr id="5" name="TextBox 5"/>
          <p:cNvSpPr txBox="1"/>
          <p:nvPr/>
        </p:nvSpPr>
        <p:spPr>
          <a:xfrm>
            <a:off x="398321" y="9446684"/>
            <a:ext cx="3737885" cy="610610"/>
          </a:xfrm>
          <a:prstGeom prst="rect">
            <a:avLst/>
          </a:prstGeom>
        </p:spPr>
        <p:txBody>
          <a:bodyPr lIns="0" tIns="0" rIns="0" bIns="0" rtlCol="0" anchor="t">
            <a:spAutoFit/>
          </a:bodyPr>
          <a:lstStyle/>
          <a:p>
            <a:pPr>
              <a:lnSpc>
                <a:spcPts val="2463"/>
              </a:lnSpc>
            </a:pPr>
            <a:r>
              <a:rPr lang="en-US" sz="1599" spc="303">
                <a:solidFill>
                  <a:srgbClr val="4E4E4E"/>
                </a:solidFill>
                <a:latin typeface="Lato Italics"/>
              </a:rPr>
              <a:t>A walk-through of the wisdom and rulings related to Qurbani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0" y="-1069262"/>
            <a:ext cx="18288000" cy="2863311"/>
          </a:xfrm>
          <a:prstGeom prst="rect">
            <a:avLst/>
          </a:prstGeom>
          <a:solidFill>
            <a:srgbClr val="EED3B6"/>
          </a:solidFill>
        </p:spPr>
      </p:sp>
      <p:pic>
        <p:nvPicPr>
          <p:cNvPr id="3" name="Picture 3"/>
          <p:cNvPicPr>
            <a:picLocks noChangeAspect="1"/>
          </p:cNvPicPr>
          <p:nvPr/>
        </p:nvPicPr>
        <p:blipFill>
          <a:blip r:embed="rId2">
            <a:alphaModFix amt="12000"/>
          </a:blip>
          <a:srcRect/>
          <a:stretch>
            <a:fillRect/>
          </a:stretch>
        </p:blipFill>
        <p:spPr>
          <a:xfrm>
            <a:off x="10649061" y="5669925"/>
            <a:ext cx="7330801" cy="4425971"/>
          </a:xfrm>
          <a:prstGeom prst="rect">
            <a:avLst/>
          </a:prstGeom>
        </p:spPr>
      </p:pic>
      <p:sp>
        <p:nvSpPr>
          <p:cNvPr id="4" name="AutoShape 4"/>
          <p:cNvSpPr/>
          <p:nvPr/>
        </p:nvSpPr>
        <p:spPr>
          <a:xfrm>
            <a:off x="12602354" y="1023509"/>
            <a:ext cx="6028546" cy="11269"/>
          </a:xfrm>
          <a:prstGeom prst="rect">
            <a:avLst/>
          </a:prstGeom>
          <a:solidFill>
            <a:srgbClr val="4D4A46"/>
          </a:solidFill>
        </p:spPr>
      </p:sp>
      <p:sp>
        <p:nvSpPr>
          <p:cNvPr id="5" name="TextBox 5"/>
          <p:cNvSpPr txBox="1"/>
          <p:nvPr/>
        </p:nvSpPr>
        <p:spPr>
          <a:xfrm>
            <a:off x="1186058" y="611695"/>
            <a:ext cx="11738868" cy="901573"/>
          </a:xfrm>
          <a:prstGeom prst="rect">
            <a:avLst/>
          </a:prstGeom>
        </p:spPr>
        <p:txBody>
          <a:bodyPr lIns="0" tIns="0" rIns="0" bIns="0" rtlCol="0" anchor="t">
            <a:spAutoFit/>
          </a:bodyPr>
          <a:lstStyle/>
          <a:p>
            <a:pPr>
              <a:lnSpc>
                <a:spcPts val="6656"/>
              </a:lnSpc>
            </a:pPr>
            <a:r>
              <a:rPr lang="en-US" sz="6400">
                <a:solidFill>
                  <a:srgbClr val="1C1C1C"/>
                </a:solidFill>
                <a:latin typeface="Luthier Italics"/>
              </a:rPr>
              <a:t>Part 1: A Walk-through Qurbani</a:t>
            </a:r>
          </a:p>
        </p:txBody>
      </p:sp>
      <p:sp>
        <p:nvSpPr>
          <p:cNvPr id="6" name="TextBox 6"/>
          <p:cNvSpPr txBox="1"/>
          <p:nvPr/>
        </p:nvSpPr>
        <p:spPr>
          <a:xfrm>
            <a:off x="1028700" y="3540709"/>
            <a:ext cx="12108295" cy="593128"/>
          </a:xfrm>
          <a:prstGeom prst="rect">
            <a:avLst/>
          </a:prstGeom>
        </p:spPr>
        <p:txBody>
          <a:bodyPr lIns="0" tIns="0" rIns="0" bIns="0" rtlCol="0" anchor="t">
            <a:spAutoFit/>
          </a:bodyPr>
          <a:lstStyle/>
          <a:p>
            <a:pPr marL="840265" lvl="1" indent="-420132">
              <a:lnSpc>
                <a:spcPts val="4670"/>
              </a:lnSpc>
              <a:buFont typeface="Arial"/>
              <a:buChar char="•"/>
            </a:pPr>
            <a:r>
              <a:rPr lang="en-US" sz="3891">
                <a:solidFill>
                  <a:srgbClr val="4D4A46"/>
                </a:solidFill>
                <a:latin typeface="Lato Bold"/>
              </a:rPr>
              <a:t>The Meaning of Qurbani, Udhiyyah and Nahr</a:t>
            </a:r>
          </a:p>
        </p:txBody>
      </p:sp>
      <p:sp>
        <p:nvSpPr>
          <p:cNvPr id="7" name="TextBox 7"/>
          <p:cNvSpPr txBox="1"/>
          <p:nvPr/>
        </p:nvSpPr>
        <p:spPr>
          <a:xfrm>
            <a:off x="1028700" y="4550372"/>
            <a:ext cx="12108295" cy="593128"/>
          </a:xfrm>
          <a:prstGeom prst="rect">
            <a:avLst/>
          </a:prstGeom>
        </p:spPr>
        <p:txBody>
          <a:bodyPr lIns="0" tIns="0" rIns="0" bIns="0" rtlCol="0" anchor="t">
            <a:spAutoFit/>
          </a:bodyPr>
          <a:lstStyle/>
          <a:p>
            <a:pPr marL="840265" lvl="1" indent="-420132">
              <a:lnSpc>
                <a:spcPts val="4670"/>
              </a:lnSpc>
              <a:buFont typeface="Arial"/>
              <a:buChar char="•"/>
            </a:pPr>
            <a:r>
              <a:rPr lang="en-US" sz="3891">
                <a:solidFill>
                  <a:srgbClr val="4D4A46"/>
                </a:solidFill>
                <a:latin typeface="Lato Bold"/>
              </a:rPr>
              <a:t>Qurbani in the Qur'an &amp; Sunnah</a:t>
            </a:r>
          </a:p>
        </p:txBody>
      </p:sp>
      <p:sp>
        <p:nvSpPr>
          <p:cNvPr id="8" name="TextBox 8"/>
          <p:cNvSpPr txBox="1"/>
          <p:nvPr/>
        </p:nvSpPr>
        <p:spPr>
          <a:xfrm>
            <a:off x="1028700" y="5669925"/>
            <a:ext cx="12108295" cy="593128"/>
          </a:xfrm>
          <a:prstGeom prst="rect">
            <a:avLst/>
          </a:prstGeom>
        </p:spPr>
        <p:txBody>
          <a:bodyPr lIns="0" tIns="0" rIns="0" bIns="0" rtlCol="0" anchor="t">
            <a:spAutoFit/>
          </a:bodyPr>
          <a:lstStyle/>
          <a:p>
            <a:pPr marL="840265" lvl="1" indent="-420132">
              <a:lnSpc>
                <a:spcPts val="4670"/>
              </a:lnSpc>
              <a:buFont typeface="Arial"/>
              <a:buChar char="•"/>
            </a:pPr>
            <a:r>
              <a:rPr lang="en-US" sz="3891">
                <a:solidFill>
                  <a:srgbClr val="4D4A46"/>
                </a:solidFill>
                <a:latin typeface="Lato Bold"/>
              </a:rPr>
              <a:t>The Purpose &amp; Wisdom behind Qurbani</a:t>
            </a:r>
          </a:p>
        </p:txBody>
      </p:sp>
      <p:sp>
        <p:nvSpPr>
          <p:cNvPr id="9" name="TextBox 9"/>
          <p:cNvSpPr txBox="1"/>
          <p:nvPr/>
        </p:nvSpPr>
        <p:spPr>
          <a:xfrm>
            <a:off x="1028700" y="6688096"/>
            <a:ext cx="12108295" cy="593128"/>
          </a:xfrm>
          <a:prstGeom prst="rect">
            <a:avLst/>
          </a:prstGeom>
        </p:spPr>
        <p:txBody>
          <a:bodyPr lIns="0" tIns="0" rIns="0" bIns="0" rtlCol="0" anchor="t">
            <a:spAutoFit/>
          </a:bodyPr>
          <a:lstStyle/>
          <a:p>
            <a:pPr marL="840265" lvl="1" indent="-420132">
              <a:lnSpc>
                <a:spcPts val="4670"/>
              </a:lnSpc>
              <a:buFont typeface="Arial"/>
              <a:buChar char="•"/>
            </a:pPr>
            <a:r>
              <a:rPr lang="en-US" sz="3891">
                <a:solidFill>
                  <a:srgbClr val="4D4A46"/>
                </a:solidFill>
                <a:latin typeface="Lato Bold"/>
              </a:rPr>
              <a:t>Virtues of Qurbani</a:t>
            </a:r>
          </a:p>
        </p:txBody>
      </p:sp>
      <p:sp>
        <p:nvSpPr>
          <p:cNvPr id="10" name="TextBox 10"/>
          <p:cNvSpPr txBox="1"/>
          <p:nvPr/>
        </p:nvSpPr>
        <p:spPr>
          <a:xfrm>
            <a:off x="1028700" y="7697758"/>
            <a:ext cx="12108295" cy="558358"/>
          </a:xfrm>
          <a:prstGeom prst="rect">
            <a:avLst/>
          </a:prstGeom>
        </p:spPr>
        <p:txBody>
          <a:bodyPr lIns="0" tIns="0" rIns="0" bIns="0" rtlCol="0" anchor="t">
            <a:spAutoFit/>
          </a:bodyPr>
          <a:lstStyle/>
          <a:p>
            <a:pPr marL="840265" lvl="1" indent="-420132">
              <a:lnSpc>
                <a:spcPts val="4670"/>
              </a:lnSpc>
              <a:buFont typeface="Arial"/>
              <a:buChar char="•"/>
            </a:pPr>
            <a:r>
              <a:rPr lang="en-US" sz="3891" dirty="0">
                <a:solidFill>
                  <a:srgbClr val="4D4A46"/>
                </a:solidFill>
                <a:latin typeface="Lato Bold"/>
              </a:rPr>
              <a:t>The Etiquettes of Qurbani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0" y="-1069262"/>
            <a:ext cx="18288000" cy="2863311"/>
          </a:xfrm>
          <a:prstGeom prst="rect">
            <a:avLst/>
          </a:prstGeom>
          <a:solidFill>
            <a:srgbClr val="EED3B6"/>
          </a:solidFill>
        </p:spPr>
      </p:sp>
      <p:sp>
        <p:nvSpPr>
          <p:cNvPr id="3" name="AutoShape 3"/>
          <p:cNvSpPr/>
          <p:nvPr/>
        </p:nvSpPr>
        <p:spPr>
          <a:xfrm>
            <a:off x="16136129" y="1023509"/>
            <a:ext cx="6028546" cy="11269"/>
          </a:xfrm>
          <a:prstGeom prst="rect">
            <a:avLst/>
          </a:prstGeom>
          <a:solidFill>
            <a:srgbClr val="4D4A46"/>
          </a:solidFill>
        </p:spPr>
      </p:sp>
      <p:pic>
        <p:nvPicPr>
          <p:cNvPr id="4" name="Picture 4"/>
          <p:cNvPicPr>
            <a:picLocks noChangeAspect="1"/>
          </p:cNvPicPr>
          <p:nvPr/>
        </p:nvPicPr>
        <p:blipFill>
          <a:blip r:embed="rId2">
            <a:alphaModFix amt="9999"/>
          </a:blip>
          <a:srcRect/>
          <a:stretch>
            <a:fillRect/>
          </a:stretch>
        </p:blipFill>
        <p:spPr>
          <a:xfrm>
            <a:off x="9864513" y="4266691"/>
            <a:ext cx="8152217" cy="5916931"/>
          </a:xfrm>
          <a:prstGeom prst="rect">
            <a:avLst/>
          </a:prstGeom>
        </p:spPr>
      </p:pic>
      <p:sp>
        <p:nvSpPr>
          <p:cNvPr id="5" name="TextBox 5"/>
          <p:cNvSpPr txBox="1"/>
          <p:nvPr/>
        </p:nvSpPr>
        <p:spPr>
          <a:xfrm>
            <a:off x="1028700" y="3233471"/>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Upon Whom is Qurbani Compulsory?</a:t>
            </a:r>
          </a:p>
        </p:txBody>
      </p:sp>
      <p:sp>
        <p:nvSpPr>
          <p:cNvPr id="6" name="TextBox 6"/>
          <p:cNvSpPr txBox="1"/>
          <p:nvPr/>
        </p:nvSpPr>
        <p:spPr>
          <a:xfrm>
            <a:off x="1028700" y="4229808"/>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What is Nisab?</a:t>
            </a:r>
          </a:p>
        </p:txBody>
      </p:sp>
      <p:sp>
        <p:nvSpPr>
          <p:cNvPr id="7" name="TextBox 7"/>
          <p:cNvSpPr txBox="1"/>
          <p:nvPr/>
        </p:nvSpPr>
        <p:spPr>
          <a:xfrm>
            <a:off x="1028700" y="5334225"/>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The Time of Qurbani</a:t>
            </a:r>
          </a:p>
        </p:txBody>
      </p:sp>
      <p:sp>
        <p:nvSpPr>
          <p:cNvPr id="8" name="TextBox 8"/>
          <p:cNvSpPr txBox="1"/>
          <p:nvPr/>
        </p:nvSpPr>
        <p:spPr>
          <a:xfrm>
            <a:off x="1028700" y="6330562"/>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Qurbani on Behalf of Others</a:t>
            </a:r>
          </a:p>
        </p:txBody>
      </p:sp>
      <p:sp>
        <p:nvSpPr>
          <p:cNvPr id="9" name="TextBox 9"/>
          <p:cNvSpPr txBox="1"/>
          <p:nvPr/>
        </p:nvSpPr>
        <p:spPr>
          <a:xfrm>
            <a:off x="1028700" y="7335296"/>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The Qurbani Animal</a:t>
            </a:r>
          </a:p>
        </p:txBody>
      </p:sp>
      <p:sp>
        <p:nvSpPr>
          <p:cNvPr id="10" name="TextBox 10"/>
          <p:cNvSpPr txBox="1"/>
          <p:nvPr/>
        </p:nvSpPr>
        <p:spPr>
          <a:xfrm>
            <a:off x="1028700" y="8331634"/>
            <a:ext cx="11948495" cy="594825"/>
          </a:xfrm>
          <a:prstGeom prst="rect">
            <a:avLst/>
          </a:prstGeom>
        </p:spPr>
        <p:txBody>
          <a:bodyPr lIns="0" tIns="0" rIns="0" bIns="0" rtlCol="0" anchor="t">
            <a:spAutoFit/>
          </a:bodyPr>
          <a:lstStyle/>
          <a:p>
            <a:pPr marL="829175" lvl="1" indent="-414588">
              <a:lnSpc>
                <a:spcPts val="4608"/>
              </a:lnSpc>
              <a:buFont typeface="Arial"/>
              <a:buChar char="•"/>
            </a:pPr>
            <a:r>
              <a:rPr lang="en-US" sz="3840">
                <a:solidFill>
                  <a:srgbClr val="4D4A46"/>
                </a:solidFill>
                <a:latin typeface="Lato Bold"/>
              </a:rPr>
              <a:t>FAQ </a:t>
            </a:r>
          </a:p>
        </p:txBody>
      </p:sp>
      <p:sp>
        <p:nvSpPr>
          <p:cNvPr id="11" name="TextBox 11"/>
          <p:cNvSpPr txBox="1"/>
          <p:nvPr/>
        </p:nvSpPr>
        <p:spPr>
          <a:xfrm>
            <a:off x="1186058" y="611695"/>
            <a:ext cx="15104685" cy="901573"/>
          </a:xfrm>
          <a:prstGeom prst="rect">
            <a:avLst/>
          </a:prstGeom>
        </p:spPr>
        <p:txBody>
          <a:bodyPr lIns="0" tIns="0" rIns="0" bIns="0" rtlCol="0" anchor="t">
            <a:spAutoFit/>
          </a:bodyPr>
          <a:lstStyle/>
          <a:p>
            <a:pPr>
              <a:lnSpc>
                <a:spcPts val="6656"/>
              </a:lnSpc>
            </a:pPr>
            <a:r>
              <a:rPr lang="en-US" sz="6400">
                <a:solidFill>
                  <a:srgbClr val="1C1C1C"/>
                </a:solidFill>
                <a:latin typeface="Luthier Italics"/>
              </a:rPr>
              <a:t>Part 2: The Rulings Pertaining to Qurbani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14967627" y="0"/>
            <a:ext cx="3320373" cy="10287000"/>
          </a:xfrm>
          <a:prstGeom prst="rect">
            <a:avLst/>
          </a:prstGeom>
          <a:solidFill>
            <a:srgbClr val="EED3B6"/>
          </a:solidFill>
        </p:spPr>
      </p:sp>
      <p:pic>
        <p:nvPicPr>
          <p:cNvPr id="3" name="Picture 3"/>
          <p:cNvPicPr>
            <a:picLocks noChangeAspect="1"/>
          </p:cNvPicPr>
          <p:nvPr/>
        </p:nvPicPr>
        <p:blipFill>
          <a:blip r:embed="rId2"/>
          <a:srcRect l="17629" r="14774"/>
          <a:stretch>
            <a:fillRect/>
          </a:stretch>
        </p:blipFill>
        <p:spPr>
          <a:xfrm>
            <a:off x="11087858" y="2685420"/>
            <a:ext cx="6171442" cy="5947459"/>
          </a:xfrm>
          <a:prstGeom prst="rect">
            <a:avLst/>
          </a:prstGeom>
        </p:spPr>
      </p:pic>
      <p:sp>
        <p:nvSpPr>
          <p:cNvPr id="4" name="TextBox 4"/>
          <p:cNvSpPr txBox="1"/>
          <p:nvPr/>
        </p:nvSpPr>
        <p:spPr>
          <a:xfrm>
            <a:off x="1028700" y="531504"/>
            <a:ext cx="7593594" cy="1318260"/>
          </a:xfrm>
          <a:prstGeom prst="rect">
            <a:avLst/>
          </a:prstGeom>
        </p:spPr>
        <p:txBody>
          <a:bodyPr lIns="0" tIns="0" rIns="0" bIns="0" rtlCol="0" anchor="t">
            <a:spAutoFit/>
          </a:bodyPr>
          <a:lstStyle/>
          <a:p>
            <a:pPr>
              <a:lnSpc>
                <a:spcPts val="5040"/>
              </a:lnSpc>
            </a:pPr>
            <a:r>
              <a:rPr lang="en-US" sz="4200">
                <a:solidFill>
                  <a:srgbClr val="4D4A46"/>
                </a:solidFill>
                <a:latin typeface="Luthier Bold"/>
              </a:rPr>
              <a:t>THE MEANING OF QURBANI, UDHIYYAH AND NAHR</a:t>
            </a:r>
          </a:p>
        </p:txBody>
      </p:sp>
      <p:sp>
        <p:nvSpPr>
          <p:cNvPr id="5" name="TextBox 5"/>
          <p:cNvSpPr txBox="1"/>
          <p:nvPr/>
        </p:nvSpPr>
        <p:spPr>
          <a:xfrm>
            <a:off x="1028700" y="3041680"/>
            <a:ext cx="9244443" cy="5177790"/>
          </a:xfrm>
          <a:prstGeom prst="rect">
            <a:avLst/>
          </a:prstGeom>
        </p:spPr>
        <p:txBody>
          <a:bodyPr lIns="0" tIns="0" rIns="0" bIns="0" rtlCol="0" anchor="t">
            <a:spAutoFit/>
          </a:bodyPr>
          <a:lstStyle/>
          <a:p>
            <a:pPr>
              <a:lnSpc>
                <a:spcPts val="4500"/>
              </a:lnSpc>
            </a:pPr>
            <a:r>
              <a:rPr lang="en-US" sz="3600" spc="72">
                <a:solidFill>
                  <a:srgbClr val="4D4A46"/>
                </a:solidFill>
                <a:latin typeface="Luthier"/>
              </a:rPr>
              <a:t>The Urdu and Persian word Qurbani (Sacrificial slaughter) is derived from the Arabic word Qurban. </a:t>
            </a:r>
          </a:p>
          <a:p>
            <a:pPr>
              <a:lnSpc>
                <a:spcPts val="4500"/>
              </a:lnSpc>
            </a:pPr>
            <a:endParaRPr lang="en-US" sz="3600" spc="72">
              <a:solidFill>
                <a:srgbClr val="4D4A46"/>
              </a:solidFill>
              <a:latin typeface="Luthier"/>
            </a:endParaRPr>
          </a:p>
          <a:p>
            <a:pPr>
              <a:lnSpc>
                <a:spcPts val="4500"/>
              </a:lnSpc>
            </a:pPr>
            <a:r>
              <a:rPr lang="en-US" sz="3600" spc="72">
                <a:solidFill>
                  <a:srgbClr val="4D4A46"/>
                </a:solidFill>
                <a:latin typeface="Luthier Bold"/>
              </a:rPr>
              <a:t>Lexical Definition:</a:t>
            </a:r>
            <a:r>
              <a:rPr lang="en-US" sz="3600" spc="72">
                <a:solidFill>
                  <a:srgbClr val="4D4A46"/>
                </a:solidFill>
                <a:latin typeface="Luthier"/>
              </a:rPr>
              <a:t> An act performed to seek Allah’s pleasure. </a:t>
            </a:r>
          </a:p>
          <a:p>
            <a:pPr>
              <a:lnSpc>
                <a:spcPts val="4500"/>
              </a:lnSpc>
            </a:pPr>
            <a:endParaRPr lang="en-US" sz="3600" spc="72">
              <a:solidFill>
                <a:srgbClr val="4D4A46"/>
              </a:solidFill>
              <a:latin typeface="Luthier"/>
            </a:endParaRPr>
          </a:p>
          <a:p>
            <a:pPr>
              <a:lnSpc>
                <a:spcPts val="4500"/>
              </a:lnSpc>
            </a:pPr>
            <a:r>
              <a:rPr lang="en-US" sz="3600" spc="72">
                <a:solidFill>
                  <a:srgbClr val="4D4A46"/>
                </a:solidFill>
                <a:latin typeface="Luthier Bold"/>
              </a:rPr>
              <a:t>Religious Definition:</a:t>
            </a:r>
            <a:r>
              <a:rPr lang="en-US" sz="3600" spc="72">
                <a:solidFill>
                  <a:srgbClr val="4D4A46"/>
                </a:solidFill>
                <a:latin typeface="Luthier"/>
              </a:rPr>
              <a:t> The sacrifice of an animal slaughtered for the sake of Allah.</a:t>
            </a:r>
          </a:p>
        </p:txBody>
      </p:sp>
      <p:sp>
        <p:nvSpPr>
          <p:cNvPr id="6" name="AutoShape 6"/>
          <p:cNvSpPr/>
          <p:nvPr/>
        </p:nvSpPr>
        <p:spPr>
          <a:xfrm>
            <a:off x="9144000" y="1198415"/>
            <a:ext cx="9140827" cy="11269"/>
          </a:xfrm>
          <a:prstGeom prst="rect">
            <a:avLst/>
          </a:prstGeom>
          <a:solidFill>
            <a:srgbClr val="4D4A46"/>
          </a:solidFill>
        </p:spPr>
      </p:sp>
      <p:sp>
        <p:nvSpPr>
          <p:cNvPr id="7" name="AutoShape 7"/>
          <p:cNvSpPr/>
          <p:nvPr/>
        </p:nvSpPr>
        <p:spPr>
          <a:xfrm>
            <a:off x="11087858" y="2685420"/>
            <a:ext cx="6171442" cy="5947459"/>
          </a:xfrm>
          <a:prstGeom prst="rect">
            <a:avLst/>
          </a:prstGeom>
          <a:solidFill>
            <a:srgbClr val="EED3B6">
              <a:alpha val="47843"/>
            </a:srgb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EED3B6"/>
          </a:solidFill>
        </p:spPr>
      </p:sp>
      <p:sp>
        <p:nvSpPr>
          <p:cNvPr id="3" name="TextBox 3"/>
          <p:cNvSpPr txBox="1"/>
          <p:nvPr/>
        </p:nvSpPr>
        <p:spPr>
          <a:xfrm>
            <a:off x="5768116" y="533400"/>
            <a:ext cx="6885117" cy="1179810"/>
          </a:xfrm>
          <a:prstGeom prst="rect">
            <a:avLst/>
          </a:prstGeom>
        </p:spPr>
        <p:txBody>
          <a:bodyPr lIns="0" tIns="0" rIns="0" bIns="0" rtlCol="0" anchor="t">
            <a:spAutoFit/>
          </a:bodyPr>
          <a:lstStyle/>
          <a:p>
            <a:pPr algn="ctr">
              <a:lnSpc>
                <a:spcPts val="9152"/>
              </a:lnSpc>
            </a:pPr>
            <a:r>
              <a:rPr lang="en-US" sz="8800" spc="879" dirty="0">
                <a:solidFill>
                  <a:srgbClr val="4D4A46"/>
                </a:solidFill>
                <a:latin typeface="Luthier Italics"/>
              </a:rPr>
              <a:t>Qurbani</a:t>
            </a:r>
          </a:p>
        </p:txBody>
      </p:sp>
      <p:sp>
        <p:nvSpPr>
          <p:cNvPr id="4" name="AutoShape 4"/>
          <p:cNvSpPr/>
          <p:nvPr/>
        </p:nvSpPr>
        <p:spPr>
          <a:xfrm>
            <a:off x="-8959165" y="1136997"/>
            <a:ext cx="9987865" cy="11269"/>
          </a:xfrm>
          <a:prstGeom prst="rect">
            <a:avLst/>
          </a:prstGeom>
          <a:solidFill>
            <a:srgbClr val="4D4A46"/>
          </a:solidFill>
        </p:spPr>
      </p:sp>
      <p:sp>
        <p:nvSpPr>
          <p:cNvPr id="5" name="TextBox 5"/>
          <p:cNvSpPr txBox="1"/>
          <p:nvPr/>
        </p:nvSpPr>
        <p:spPr>
          <a:xfrm>
            <a:off x="685800" y="2628900"/>
            <a:ext cx="7782260" cy="6771084"/>
          </a:xfrm>
          <a:prstGeom prst="rect">
            <a:avLst/>
          </a:prstGeom>
        </p:spPr>
        <p:txBody>
          <a:bodyPr wrap="square" lIns="0" tIns="0" rIns="0" bIns="0" rtlCol="0" anchor="t">
            <a:spAutoFit/>
          </a:bodyPr>
          <a:lstStyle/>
          <a:p>
            <a:pPr algn="ctr">
              <a:lnSpc>
                <a:spcPct val="150000"/>
              </a:lnSpc>
            </a:pPr>
            <a:r>
              <a:rPr lang="ar-SA" sz="4000" spc="24" dirty="0">
                <a:solidFill>
                  <a:srgbClr val="4D4A46"/>
                </a:solidFill>
                <a:latin typeface="_PDMS_Saleem_QuranFont" panose="02010000000000000000" pitchFamily="2" charset="-78"/>
                <a:cs typeface="_PDMS_Saleem_QuranFont" panose="02010000000000000000" pitchFamily="2" charset="-78"/>
              </a:rPr>
              <a:t>فَصَلِّ لِرَبِّكَ وَانْحَرْ </a:t>
            </a:r>
            <a:endParaRPr lang="en-GB" sz="40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r>
              <a:rPr lang="ar-SA" sz="3200" spc="24" dirty="0">
                <a:solidFill>
                  <a:srgbClr val="4D4A46"/>
                </a:solidFill>
                <a:latin typeface="_PDMS_Saleem_QuranFont" panose="02010000000000000000" pitchFamily="2" charset="-78"/>
                <a:cs typeface="_PDMS_Saleem_QuranFont" panose="02010000000000000000" pitchFamily="2" charset="-78"/>
              </a:rPr>
              <a:t>[الكوثر:2]</a:t>
            </a:r>
            <a:endParaRPr lang="en-GB" sz="32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endParaRPr lang="en-GB" sz="20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r>
              <a:rPr lang="ar-SA" sz="4000" spc="24" dirty="0">
                <a:solidFill>
                  <a:srgbClr val="4D4A46"/>
                </a:solidFill>
                <a:latin typeface="_PDMS_Saleem_QuranFont" panose="02010000000000000000" pitchFamily="2" charset="-78"/>
                <a:cs typeface="_PDMS_Saleem_QuranFont" panose="02010000000000000000" pitchFamily="2" charset="-78"/>
              </a:rPr>
              <a:t>قُلْ إِنَّ صَلَاتِي وَنُسُكِي وَمَحْيَايَ وَمَمَاتِي لِلَّهِ رَبِّ الْعَالَمِينَ * لَا شَرِيكَ لَهُ </a:t>
            </a:r>
            <a:r>
              <a:rPr lang="ar-SA" sz="3200" spc="24" dirty="0">
                <a:solidFill>
                  <a:srgbClr val="4D4A46"/>
                </a:solidFill>
                <a:latin typeface="_PDMS_Saleem_QuranFont" panose="02010000000000000000" pitchFamily="2" charset="-78"/>
                <a:cs typeface="_PDMS_Saleem_QuranFont" panose="02010000000000000000" pitchFamily="2" charset="-78"/>
              </a:rPr>
              <a:t>[الأنعام:162-163]</a:t>
            </a:r>
            <a:endParaRPr lang="en-GB" sz="32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endParaRPr lang="en-GB" sz="20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r>
              <a:rPr lang="ar-SA" sz="4000" spc="24" dirty="0">
                <a:solidFill>
                  <a:srgbClr val="4D4A46"/>
                </a:solidFill>
                <a:latin typeface="_PDMS_Saleem_QuranFont" panose="02010000000000000000" pitchFamily="2" charset="-78"/>
                <a:cs typeface="_PDMS_Saleem_QuranFont" panose="02010000000000000000" pitchFamily="2" charset="-78"/>
              </a:rPr>
              <a:t>وَلِكُلِّ أُمَّةٍ جَعَلْنَا مَنْسَكًا لِيَذْكُرُوا اسْمَ اللَّهِ عَلَى مَا رَزَقَهُمْ مِنْ بَهِيمَةِ الْأَنْعَامِ فَإِلَهُكُمْ إِلَهٌ وَاحِدٌ فَلَهُ أَسْلِمُوا وَبَشِّرِ الْمُخْبِتِينَ </a:t>
            </a:r>
            <a:endParaRPr lang="en-GB" sz="4000" spc="24" dirty="0">
              <a:solidFill>
                <a:srgbClr val="4D4A46"/>
              </a:solidFill>
              <a:latin typeface="_PDMS_Saleem_QuranFont" panose="02010000000000000000" pitchFamily="2" charset="-78"/>
              <a:cs typeface="_PDMS_Saleem_QuranFont" panose="02010000000000000000" pitchFamily="2" charset="-78"/>
            </a:endParaRPr>
          </a:p>
          <a:p>
            <a:pPr algn="ctr">
              <a:lnSpc>
                <a:spcPct val="150000"/>
              </a:lnSpc>
            </a:pPr>
            <a:r>
              <a:rPr lang="ar-SA" sz="3200" spc="24" dirty="0">
                <a:solidFill>
                  <a:srgbClr val="4D4A46"/>
                </a:solidFill>
                <a:latin typeface="_PDMS_Saleem_QuranFont" panose="02010000000000000000" pitchFamily="2" charset="-78"/>
                <a:cs typeface="_PDMS_Saleem_QuranFont" panose="02010000000000000000" pitchFamily="2" charset="-78"/>
              </a:rPr>
              <a:t>[الحج:34]</a:t>
            </a:r>
            <a:endParaRPr lang="en-US" sz="3200" spc="24" dirty="0">
              <a:solidFill>
                <a:srgbClr val="4D4A46"/>
              </a:solidFill>
              <a:latin typeface="_PDMS_Saleem_QuranFont" panose="02010000000000000000" pitchFamily="2" charset="-78"/>
              <a:cs typeface="_PDMS_Saleem_QuranFont" panose="02010000000000000000" pitchFamily="2" charset="-78"/>
            </a:endParaRPr>
          </a:p>
        </p:txBody>
      </p:sp>
      <p:sp>
        <p:nvSpPr>
          <p:cNvPr id="6" name="AutoShape 6"/>
          <p:cNvSpPr/>
          <p:nvPr/>
        </p:nvSpPr>
        <p:spPr>
          <a:xfrm>
            <a:off x="17259300" y="1125728"/>
            <a:ext cx="9987865" cy="11269"/>
          </a:xfrm>
          <a:prstGeom prst="rect">
            <a:avLst/>
          </a:prstGeom>
          <a:solidFill>
            <a:srgbClr val="4D4A46"/>
          </a:solidFill>
        </p:spPr>
      </p:sp>
      <p:sp>
        <p:nvSpPr>
          <p:cNvPr id="7" name="TextBox 7"/>
          <p:cNvSpPr txBox="1"/>
          <p:nvPr/>
        </p:nvSpPr>
        <p:spPr>
          <a:xfrm>
            <a:off x="677971" y="769425"/>
            <a:ext cx="6885117" cy="805307"/>
          </a:xfrm>
          <a:prstGeom prst="rect">
            <a:avLst/>
          </a:prstGeom>
        </p:spPr>
        <p:txBody>
          <a:bodyPr lIns="0" tIns="0" rIns="0" bIns="0" rtlCol="0" anchor="t">
            <a:spAutoFit/>
          </a:bodyPr>
          <a:lstStyle/>
          <a:p>
            <a:pPr algn="ctr">
              <a:lnSpc>
                <a:spcPts val="5824"/>
              </a:lnSpc>
            </a:pPr>
            <a:r>
              <a:rPr lang="en-US" sz="5600" spc="207">
                <a:solidFill>
                  <a:srgbClr val="4D4A46"/>
                </a:solidFill>
                <a:latin typeface="Luthier Italics"/>
              </a:rPr>
              <a:t>Quran   ~</a:t>
            </a:r>
          </a:p>
        </p:txBody>
      </p:sp>
      <p:sp>
        <p:nvSpPr>
          <p:cNvPr id="8" name="TextBox 8"/>
          <p:cNvSpPr txBox="1"/>
          <p:nvPr/>
        </p:nvSpPr>
        <p:spPr>
          <a:xfrm>
            <a:off x="10818013" y="746887"/>
            <a:ext cx="6885117" cy="805307"/>
          </a:xfrm>
          <a:prstGeom prst="rect">
            <a:avLst/>
          </a:prstGeom>
        </p:spPr>
        <p:txBody>
          <a:bodyPr lIns="0" tIns="0" rIns="0" bIns="0" rtlCol="0" anchor="t">
            <a:spAutoFit/>
          </a:bodyPr>
          <a:lstStyle/>
          <a:p>
            <a:pPr algn="ctr">
              <a:lnSpc>
                <a:spcPts val="5824"/>
              </a:lnSpc>
            </a:pPr>
            <a:r>
              <a:rPr lang="en-US" sz="5600" spc="207">
                <a:solidFill>
                  <a:srgbClr val="4D4A46"/>
                </a:solidFill>
                <a:latin typeface="Luthier Italics"/>
              </a:rPr>
              <a:t>~   Sunnah</a:t>
            </a:r>
          </a:p>
        </p:txBody>
      </p:sp>
      <p:sp>
        <p:nvSpPr>
          <p:cNvPr id="9" name="TextBox 9"/>
          <p:cNvSpPr txBox="1"/>
          <p:nvPr/>
        </p:nvSpPr>
        <p:spPr>
          <a:xfrm>
            <a:off x="10112292" y="2242483"/>
            <a:ext cx="7642308" cy="6924973"/>
          </a:xfrm>
          <a:prstGeom prst="rect">
            <a:avLst/>
          </a:prstGeom>
        </p:spPr>
        <p:txBody>
          <a:bodyPr wrap="square" lIns="0" tIns="0" rIns="0" bIns="0" rtlCol="0" anchor="t">
            <a:spAutoFit/>
          </a:bodyPr>
          <a:lstStyle/>
          <a:p>
            <a:pPr algn="ctr"/>
            <a:endParaRPr sz="4400" dirty="0">
              <a:latin typeface="_PDMS_Saleem_QuranFont" panose="02010000000000000000" pitchFamily="2" charset="-78"/>
              <a:cs typeface="_PDMS_Saleem_QuranFont" panose="02010000000000000000" pitchFamily="2" charset="-78"/>
            </a:endParaRPr>
          </a:p>
          <a:p>
            <a:pPr algn="ctr"/>
            <a:r>
              <a:rPr lang="ar-SA" sz="4400" dirty="0">
                <a:solidFill>
                  <a:srgbClr val="4D4A46"/>
                </a:solidFill>
                <a:latin typeface="_PDMS_Saleem_QuranFont" panose="02010000000000000000" pitchFamily="2" charset="-78"/>
                <a:cs typeface="_PDMS_Saleem_QuranFont" panose="02010000000000000000" pitchFamily="2" charset="-78"/>
              </a:rPr>
              <a:t>عن مخنف بن سليم قال النبي صلى الله عليه وسلم: على أَهلِ كلِّ بيتٍ أُضحيَةٌ رواه ابن حجر العسقلاني، في فتح الباري</a:t>
            </a:r>
            <a:endParaRPr lang="en-GB" sz="4400" dirty="0">
              <a:solidFill>
                <a:srgbClr val="4D4A46"/>
              </a:solidFill>
              <a:latin typeface="_PDMS_Saleem_QuranFont" panose="02010000000000000000" pitchFamily="2" charset="-78"/>
              <a:cs typeface="_PDMS_Saleem_QuranFont" panose="02010000000000000000" pitchFamily="2" charset="-78"/>
            </a:endParaRPr>
          </a:p>
          <a:p>
            <a:pPr algn="ctr"/>
            <a:endParaRPr lang="en-US" sz="2800" dirty="0">
              <a:solidFill>
                <a:srgbClr val="4D4A46"/>
              </a:solidFill>
              <a:latin typeface="_PDMS_Saleem_QuranFont" panose="02010000000000000000" pitchFamily="2" charset="-78"/>
              <a:cs typeface="_PDMS_Saleem_QuranFont" panose="02010000000000000000" pitchFamily="2" charset="-78"/>
            </a:endParaRPr>
          </a:p>
          <a:p>
            <a:pPr algn="ctr"/>
            <a:endParaRPr lang="en-US" sz="1400" dirty="0">
              <a:solidFill>
                <a:srgbClr val="4D4A46"/>
              </a:solidFill>
              <a:latin typeface="_PDMS_Saleem_QuranFont" panose="02010000000000000000" pitchFamily="2" charset="-78"/>
              <a:cs typeface="_PDMS_Saleem_QuranFont" panose="02010000000000000000" pitchFamily="2" charset="-78"/>
            </a:endParaRPr>
          </a:p>
          <a:p>
            <a:pPr algn="ctr"/>
            <a:r>
              <a:rPr lang="ar-SA" sz="4400" spc="24" dirty="0">
                <a:solidFill>
                  <a:srgbClr val="4D4A46"/>
                </a:solidFill>
                <a:latin typeface="_PDMS_Saleem_QuranFont" panose="02010000000000000000" pitchFamily="2" charset="-78"/>
                <a:cs typeface="_PDMS_Saleem_QuranFont" panose="02010000000000000000" pitchFamily="2" charset="-78"/>
              </a:rPr>
              <a:t>عن أبي هريرة رفعه: من وجد سعة فلم يضح فلا يقربن مصلانا أخرجه ابن ماجه وأحمد</a:t>
            </a:r>
            <a:endParaRPr lang="en-GB" sz="4400" spc="24" dirty="0">
              <a:solidFill>
                <a:srgbClr val="4D4A46"/>
              </a:solidFill>
              <a:latin typeface="_PDMS_Saleem_QuranFont" panose="02010000000000000000" pitchFamily="2" charset="-78"/>
              <a:cs typeface="_PDMS_Saleem_QuranFont" panose="02010000000000000000" pitchFamily="2" charset="-78"/>
            </a:endParaRPr>
          </a:p>
          <a:p>
            <a:pPr algn="ctr"/>
            <a:endParaRPr lang="en-US" sz="2800" spc="24" dirty="0">
              <a:solidFill>
                <a:srgbClr val="4D4A46"/>
              </a:solidFill>
              <a:latin typeface="_PDMS_Saleem_QuranFont" panose="02010000000000000000" pitchFamily="2" charset="-78"/>
              <a:cs typeface="_PDMS_Saleem_QuranFont" panose="02010000000000000000" pitchFamily="2" charset="-78"/>
            </a:endParaRPr>
          </a:p>
          <a:p>
            <a:pPr algn="ctr"/>
            <a:endParaRPr lang="en-US" sz="1400" spc="24" dirty="0">
              <a:solidFill>
                <a:srgbClr val="4D4A46"/>
              </a:solidFill>
              <a:latin typeface="_PDMS_Saleem_QuranFont" panose="02010000000000000000" pitchFamily="2" charset="-78"/>
              <a:cs typeface="_PDMS_Saleem_QuranFont" panose="02010000000000000000" pitchFamily="2" charset="-78"/>
            </a:endParaRPr>
          </a:p>
          <a:p>
            <a:pPr algn="ctr"/>
            <a:r>
              <a:rPr lang="ar-SA" sz="4400" spc="24" dirty="0">
                <a:solidFill>
                  <a:srgbClr val="4D4A46"/>
                </a:solidFill>
                <a:latin typeface="_PDMS_Saleem_QuranFont" panose="02010000000000000000" pitchFamily="2" charset="-78"/>
                <a:cs typeface="_PDMS_Saleem_QuranFont" panose="02010000000000000000" pitchFamily="2" charset="-78"/>
              </a:rPr>
              <a:t>عن البَرَاءِ رَضِيَ اللهُ عنه: قال: قال النبيُّ صلَّى اللهُ عليه وسلَّم: مَن ذبَحَ قبل الصَّلاةِ فإنَّما يذبحُ لنَفْسِه، ومَن ذَبَحَ بعد الصَّلاةِ فقد تَمَّ نسُكُه وأصاب سُنَّةَ المُسْلمينَ</a:t>
            </a:r>
            <a:endParaRPr lang="en-US" sz="4400" spc="24" dirty="0">
              <a:solidFill>
                <a:srgbClr val="4D4A46"/>
              </a:solidFill>
              <a:latin typeface="_PDMS_Saleem_QuranFont" panose="02010000000000000000" pitchFamily="2" charset="-78"/>
              <a:cs typeface="_PDMS_Saleem_QuranFont" panose="020100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79909"/>
            <a:ext cx="18643544" cy="9670761"/>
          </a:xfrm>
          <a:prstGeom prst="rect">
            <a:avLst/>
          </a:prstGeom>
          <a:solidFill>
            <a:srgbClr val="EED3B6"/>
          </a:solidFill>
        </p:spPr>
      </p:sp>
      <p:sp>
        <p:nvSpPr>
          <p:cNvPr id="3" name="TextBox 3"/>
          <p:cNvSpPr txBox="1"/>
          <p:nvPr/>
        </p:nvSpPr>
        <p:spPr>
          <a:xfrm>
            <a:off x="837382" y="493463"/>
            <a:ext cx="16440968" cy="901573"/>
          </a:xfrm>
          <a:prstGeom prst="rect">
            <a:avLst/>
          </a:prstGeom>
        </p:spPr>
        <p:txBody>
          <a:bodyPr lIns="0" tIns="0" rIns="0" bIns="0" rtlCol="0" anchor="t">
            <a:spAutoFit/>
          </a:bodyPr>
          <a:lstStyle/>
          <a:p>
            <a:pPr algn="ctr">
              <a:lnSpc>
                <a:spcPts val="6656"/>
              </a:lnSpc>
            </a:pPr>
            <a:r>
              <a:rPr lang="en-US" sz="6400">
                <a:solidFill>
                  <a:srgbClr val="4D4A46"/>
                </a:solidFill>
                <a:latin typeface="Luthier Italics"/>
              </a:rPr>
              <a:t>The Purpose &amp; Wisdom behind Qurbani</a:t>
            </a:r>
          </a:p>
        </p:txBody>
      </p:sp>
      <p:sp>
        <p:nvSpPr>
          <p:cNvPr id="4" name="AutoShape 4"/>
          <p:cNvSpPr/>
          <p:nvPr/>
        </p:nvSpPr>
        <p:spPr>
          <a:xfrm>
            <a:off x="-8366592" y="876300"/>
            <a:ext cx="9987865" cy="11269"/>
          </a:xfrm>
          <a:prstGeom prst="rect">
            <a:avLst/>
          </a:prstGeom>
          <a:solidFill>
            <a:srgbClr val="4D4A46"/>
          </a:solidFill>
        </p:spPr>
      </p:sp>
      <p:sp>
        <p:nvSpPr>
          <p:cNvPr id="5" name="AutoShape 5"/>
          <p:cNvSpPr/>
          <p:nvPr/>
        </p:nvSpPr>
        <p:spPr>
          <a:xfrm>
            <a:off x="16620466" y="890117"/>
            <a:ext cx="9987865" cy="11269"/>
          </a:xfrm>
          <a:prstGeom prst="rect">
            <a:avLst/>
          </a:prstGeom>
          <a:solidFill>
            <a:srgbClr val="4D4A46"/>
          </a:solidFill>
        </p:spPr>
      </p:sp>
      <p:pic>
        <p:nvPicPr>
          <p:cNvPr id="6" name="Picture 6"/>
          <p:cNvPicPr>
            <a:picLocks noChangeAspect="1"/>
          </p:cNvPicPr>
          <p:nvPr/>
        </p:nvPicPr>
        <p:blipFill>
          <a:blip r:embed="rId2"/>
          <a:srcRect/>
          <a:stretch>
            <a:fillRect/>
          </a:stretch>
        </p:blipFill>
        <p:spPr>
          <a:xfrm>
            <a:off x="4480397" y="5834182"/>
            <a:ext cx="4219507" cy="4219507"/>
          </a:xfrm>
          <a:prstGeom prst="rect">
            <a:avLst/>
          </a:prstGeom>
        </p:spPr>
      </p:pic>
      <p:pic>
        <p:nvPicPr>
          <p:cNvPr id="7" name="Picture 7"/>
          <p:cNvPicPr>
            <a:picLocks noChangeAspect="1"/>
          </p:cNvPicPr>
          <p:nvPr/>
        </p:nvPicPr>
        <p:blipFill>
          <a:blip r:embed="rId3">
            <a:alphaModFix amt="65000"/>
          </a:blip>
          <a:srcRect/>
          <a:stretch>
            <a:fillRect/>
          </a:stretch>
        </p:blipFill>
        <p:spPr>
          <a:xfrm>
            <a:off x="7548746" y="3381826"/>
            <a:ext cx="4219507" cy="4219507"/>
          </a:xfrm>
          <a:prstGeom prst="rect">
            <a:avLst/>
          </a:prstGeom>
        </p:spPr>
      </p:pic>
      <p:sp>
        <p:nvSpPr>
          <p:cNvPr id="8" name="TextBox 8"/>
          <p:cNvSpPr txBox="1"/>
          <p:nvPr/>
        </p:nvSpPr>
        <p:spPr>
          <a:xfrm>
            <a:off x="5048279" y="7303343"/>
            <a:ext cx="3154641" cy="1836180"/>
          </a:xfrm>
          <a:prstGeom prst="rect">
            <a:avLst/>
          </a:prstGeom>
        </p:spPr>
        <p:txBody>
          <a:bodyPr lIns="0" tIns="0" rIns="0" bIns="0" rtlCol="0" anchor="t">
            <a:spAutoFit/>
          </a:bodyPr>
          <a:lstStyle/>
          <a:p>
            <a:pPr algn="ctr">
              <a:lnSpc>
                <a:spcPts val="3637"/>
              </a:lnSpc>
            </a:pPr>
            <a:r>
              <a:rPr lang="en-US" sz="2598" spc="259">
                <a:solidFill>
                  <a:srgbClr val="4D4A46"/>
                </a:solidFill>
                <a:latin typeface="Glacial Indifference Bold"/>
              </a:rPr>
              <a:t>DISPLAYING AND HONOURING THE SYMBOL OF ALLAH</a:t>
            </a:r>
          </a:p>
        </p:txBody>
      </p:sp>
      <p:sp>
        <p:nvSpPr>
          <p:cNvPr id="9" name="TextBox 9"/>
          <p:cNvSpPr txBox="1"/>
          <p:nvPr/>
        </p:nvSpPr>
        <p:spPr>
          <a:xfrm>
            <a:off x="8080706" y="4750535"/>
            <a:ext cx="3155585" cy="1836180"/>
          </a:xfrm>
          <a:prstGeom prst="rect">
            <a:avLst/>
          </a:prstGeom>
        </p:spPr>
        <p:txBody>
          <a:bodyPr wrap="square" lIns="0" tIns="0" rIns="0" bIns="0" rtlCol="0" anchor="t">
            <a:spAutoFit/>
          </a:bodyPr>
          <a:lstStyle/>
          <a:p>
            <a:pPr algn="ctr">
              <a:lnSpc>
                <a:spcPts val="3637"/>
              </a:lnSpc>
            </a:pPr>
            <a:r>
              <a:rPr lang="en-GB" sz="2598" spc="259" dirty="0">
                <a:solidFill>
                  <a:srgbClr val="FFFDFD"/>
                </a:solidFill>
                <a:latin typeface="Glacial Indifference Bold"/>
              </a:rPr>
              <a:t>DEMONSTRATION OF TOTAL SUBMISSION TO ALLAH</a:t>
            </a:r>
            <a:endParaRPr lang="en-US" sz="2598" spc="259" dirty="0">
              <a:solidFill>
                <a:srgbClr val="FFFDFD"/>
              </a:solidFill>
              <a:latin typeface="Glacial Indifference Bold"/>
            </a:endParaRPr>
          </a:p>
        </p:txBody>
      </p:sp>
      <p:pic>
        <p:nvPicPr>
          <p:cNvPr id="10" name="Picture 10"/>
          <p:cNvPicPr>
            <a:picLocks noChangeAspect="1"/>
          </p:cNvPicPr>
          <p:nvPr/>
        </p:nvPicPr>
        <p:blipFill>
          <a:blip r:embed="rId3">
            <a:alphaModFix amt="65000"/>
          </a:blip>
          <a:srcRect/>
          <a:stretch>
            <a:fillRect/>
          </a:stretch>
        </p:blipFill>
        <p:spPr>
          <a:xfrm>
            <a:off x="13601668" y="2048152"/>
            <a:ext cx="4219507" cy="4219507"/>
          </a:xfrm>
          <a:prstGeom prst="rect">
            <a:avLst/>
          </a:prstGeom>
        </p:spPr>
      </p:pic>
      <p:sp>
        <p:nvSpPr>
          <p:cNvPr id="11" name="TextBox 11"/>
          <p:cNvSpPr txBox="1"/>
          <p:nvPr/>
        </p:nvSpPr>
        <p:spPr>
          <a:xfrm>
            <a:off x="14245749" y="3257443"/>
            <a:ext cx="2931344" cy="1836180"/>
          </a:xfrm>
          <a:prstGeom prst="rect">
            <a:avLst/>
          </a:prstGeom>
        </p:spPr>
        <p:txBody>
          <a:bodyPr lIns="0" tIns="0" rIns="0" bIns="0" rtlCol="0" anchor="t">
            <a:spAutoFit/>
          </a:bodyPr>
          <a:lstStyle/>
          <a:p>
            <a:pPr algn="ctr">
              <a:lnSpc>
                <a:spcPts val="3637"/>
              </a:lnSpc>
            </a:pPr>
            <a:r>
              <a:rPr lang="en-US" sz="2598" spc="259">
                <a:solidFill>
                  <a:srgbClr val="FFFDFD"/>
                </a:solidFill>
                <a:latin typeface="Glacial Indifference Bold"/>
              </a:rPr>
              <a:t>DISTANCING ONESELF FROM THE DESIRES OF THIS WORLD</a:t>
            </a:r>
          </a:p>
        </p:txBody>
      </p:sp>
      <p:pic>
        <p:nvPicPr>
          <p:cNvPr id="12" name="Picture 12"/>
          <p:cNvPicPr>
            <a:picLocks noChangeAspect="1"/>
          </p:cNvPicPr>
          <p:nvPr/>
        </p:nvPicPr>
        <p:blipFill>
          <a:blip r:embed="rId2"/>
          <a:srcRect/>
          <a:stretch>
            <a:fillRect/>
          </a:stretch>
        </p:blipFill>
        <p:spPr>
          <a:xfrm>
            <a:off x="11124172" y="5038793"/>
            <a:ext cx="4219507" cy="4219507"/>
          </a:xfrm>
          <a:prstGeom prst="rect">
            <a:avLst/>
          </a:prstGeom>
        </p:spPr>
      </p:pic>
      <p:sp>
        <p:nvSpPr>
          <p:cNvPr id="13" name="TextBox 13"/>
          <p:cNvSpPr txBox="1"/>
          <p:nvPr/>
        </p:nvSpPr>
        <p:spPr>
          <a:xfrm>
            <a:off x="11768254" y="6805268"/>
            <a:ext cx="2931344" cy="913665"/>
          </a:xfrm>
          <a:prstGeom prst="rect">
            <a:avLst/>
          </a:prstGeom>
        </p:spPr>
        <p:txBody>
          <a:bodyPr lIns="0" tIns="0" rIns="0" bIns="0" rtlCol="0" anchor="t">
            <a:spAutoFit/>
          </a:bodyPr>
          <a:lstStyle/>
          <a:p>
            <a:pPr algn="ctr">
              <a:lnSpc>
                <a:spcPts val="3637"/>
              </a:lnSpc>
            </a:pPr>
            <a:r>
              <a:rPr lang="en-US" sz="2598" spc="259">
                <a:solidFill>
                  <a:srgbClr val="4D4A46"/>
                </a:solidFill>
                <a:latin typeface="Glacial Indifference Bold"/>
              </a:rPr>
              <a:t>ENCOURAGES SOCIAL UNITY</a:t>
            </a:r>
          </a:p>
        </p:txBody>
      </p:sp>
      <p:pic>
        <p:nvPicPr>
          <p:cNvPr id="14" name="Picture 14"/>
          <p:cNvPicPr>
            <a:picLocks noChangeAspect="1"/>
          </p:cNvPicPr>
          <p:nvPr/>
        </p:nvPicPr>
        <p:blipFill>
          <a:blip r:embed="rId3">
            <a:alphaModFix amt="65000"/>
          </a:blip>
          <a:srcRect/>
          <a:stretch>
            <a:fillRect/>
          </a:stretch>
        </p:blipFill>
        <p:spPr>
          <a:xfrm>
            <a:off x="593752" y="5491580"/>
            <a:ext cx="4219507" cy="4219507"/>
          </a:xfrm>
          <a:prstGeom prst="rect">
            <a:avLst/>
          </a:prstGeom>
        </p:spPr>
      </p:pic>
      <p:sp>
        <p:nvSpPr>
          <p:cNvPr id="15" name="TextBox 15"/>
          <p:cNvSpPr txBox="1"/>
          <p:nvPr/>
        </p:nvSpPr>
        <p:spPr>
          <a:xfrm>
            <a:off x="1256883" y="7056450"/>
            <a:ext cx="2931344" cy="1374922"/>
          </a:xfrm>
          <a:prstGeom prst="rect">
            <a:avLst/>
          </a:prstGeom>
        </p:spPr>
        <p:txBody>
          <a:bodyPr lIns="0" tIns="0" rIns="0" bIns="0" rtlCol="0" anchor="t">
            <a:spAutoFit/>
          </a:bodyPr>
          <a:lstStyle/>
          <a:p>
            <a:pPr algn="ctr">
              <a:lnSpc>
                <a:spcPts val="3637"/>
              </a:lnSpc>
            </a:pPr>
            <a:r>
              <a:rPr lang="en-US" sz="2598" spc="259">
                <a:solidFill>
                  <a:srgbClr val="FFFDFD"/>
                </a:solidFill>
                <a:latin typeface="Glacial Indifference Bold"/>
              </a:rPr>
              <a:t>DISPLAYING SABR UPON OBEDIENCE</a:t>
            </a:r>
          </a:p>
        </p:txBody>
      </p:sp>
      <p:pic>
        <p:nvPicPr>
          <p:cNvPr id="16" name="Picture 16"/>
          <p:cNvPicPr>
            <a:picLocks noChangeAspect="1"/>
          </p:cNvPicPr>
          <p:nvPr/>
        </p:nvPicPr>
        <p:blipFill>
          <a:blip r:embed="rId2"/>
          <a:srcRect/>
          <a:stretch>
            <a:fillRect/>
          </a:stretch>
        </p:blipFill>
        <p:spPr>
          <a:xfrm>
            <a:off x="260890" y="1875202"/>
            <a:ext cx="4219507" cy="4219507"/>
          </a:xfrm>
          <a:prstGeom prst="rect">
            <a:avLst/>
          </a:prstGeom>
        </p:spPr>
      </p:pic>
      <p:sp>
        <p:nvSpPr>
          <p:cNvPr id="17" name="TextBox 17"/>
          <p:cNvSpPr txBox="1"/>
          <p:nvPr/>
        </p:nvSpPr>
        <p:spPr>
          <a:xfrm>
            <a:off x="659345" y="2577033"/>
            <a:ext cx="3422597" cy="2758696"/>
          </a:xfrm>
          <a:prstGeom prst="rect">
            <a:avLst/>
          </a:prstGeom>
        </p:spPr>
        <p:txBody>
          <a:bodyPr lIns="0" tIns="0" rIns="0" bIns="0" rtlCol="0" anchor="t">
            <a:spAutoFit/>
          </a:bodyPr>
          <a:lstStyle/>
          <a:p>
            <a:pPr algn="ctr">
              <a:lnSpc>
                <a:spcPts val="3637"/>
              </a:lnSpc>
            </a:pPr>
            <a:r>
              <a:rPr lang="en-US" sz="2598" spc="259">
                <a:solidFill>
                  <a:srgbClr val="4D4A46"/>
                </a:solidFill>
                <a:latin typeface="Glacial Indifference Bold"/>
              </a:rPr>
              <a:t>TO COMMEMORATE THE ULTIMATE SACRIFICE OF PROPHET IBRAHIM (A.S)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1079</Words>
  <Application>Microsoft Office PowerPoint</Application>
  <PresentationFormat>Custom</PresentationFormat>
  <Paragraphs>164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walk-through of the wisdom and rulings related to Qurbani</dc:title>
  <dc:creator>Muhim Khan</dc:creator>
  <cp:lastModifiedBy>Ubaidullah Abdul Awal</cp:lastModifiedBy>
  <cp:revision>15</cp:revision>
  <dcterms:created xsi:type="dcterms:W3CDTF">2006-08-16T00:00:00Z</dcterms:created>
  <dcterms:modified xsi:type="dcterms:W3CDTF">2020-07-09T05:08:56Z</dcterms:modified>
  <dc:identifier>DAD_bvDd7gs</dc:identifier>
</cp:coreProperties>
</file>