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8288000" cy="10287000"/>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9459" b="945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65089" y="8959592"/>
            <a:ext cx="18618179" cy="1517908"/>
          </a:xfrm>
          <a:prstGeom prst="rect">
            <a:avLst/>
          </a:prstGeom>
          <a:solidFill>
            <a:srgbClr val="97BCC7"/>
          </a:solidFill>
        </p:spPr>
      </p:sp>
      <p:pic>
        <p:nvPicPr>
          <p:cNvPr id="3" name="Picture 3"/>
          <p:cNvPicPr>
            <a:picLocks noChangeAspect="1"/>
          </p:cNvPicPr>
          <p:nvPr/>
        </p:nvPicPr>
        <p:blipFill>
          <a:blip r:embed="rId3"/>
          <a:srcRect/>
          <a:stretch>
            <a:fillRect/>
          </a:stretch>
        </p:blipFill>
        <p:spPr>
          <a:xfrm>
            <a:off x="7047604" y="1164244"/>
            <a:ext cx="4192793" cy="1770290"/>
          </a:xfrm>
          <a:prstGeom prst="rect">
            <a:avLst/>
          </a:prstGeom>
        </p:spPr>
      </p:pic>
      <p:sp>
        <p:nvSpPr>
          <p:cNvPr id="4" name="TextBox 4"/>
          <p:cNvSpPr txBox="1"/>
          <p:nvPr/>
        </p:nvSpPr>
        <p:spPr>
          <a:xfrm>
            <a:off x="1780176" y="4343955"/>
            <a:ext cx="14727648" cy="1713390"/>
          </a:xfrm>
          <a:prstGeom prst="rect">
            <a:avLst/>
          </a:prstGeom>
        </p:spPr>
        <p:txBody>
          <a:bodyPr lIns="0" tIns="0" rIns="0" bIns="0" rtlCol="0" anchor="t">
            <a:spAutoFit/>
          </a:bodyPr>
          <a:lstStyle/>
          <a:p>
            <a:pPr algn="ctr">
              <a:lnSpc>
                <a:spcPts val="13200"/>
              </a:lnSpc>
            </a:pPr>
            <a:r>
              <a:rPr lang="en-US" sz="12000">
                <a:solidFill>
                  <a:srgbClr val="97BCC7"/>
                </a:solidFill>
                <a:latin typeface="Arima Madurai Medium"/>
              </a:rPr>
              <a:t>15th Night of Sha'ban</a:t>
            </a:r>
          </a:p>
        </p:txBody>
      </p:sp>
      <p:sp>
        <p:nvSpPr>
          <p:cNvPr id="5" name="TextBox 5"/>
          <p:cNvSpPr txBox="1"/>
          <p:nvPr/>
        </p:nvSpPr>
        <p:spPr>
          <a:xfrm>
            <a:off x="6857151" y="9381531"/>
            <a:ext cx="12746358" cy="512105"/>
          </a:xfrm>
          <a:prstGeom prst="rect">
            <a:avLst/>
          </a:prstGeom>
        </p:spPr>
        <p:txBody>
          <a:bodyPr lIns="0" tIns="0" rIns="0" bIns="0" rtlCol="0" anchor="t">
            <a:spAutoFit/>
          </a:bodyPr>
          <a:lstStyle/>
          <a:p>
            <a:pPr algn="ctr">
              <a:lnSpc>
                <a:spcPts val="4159"/>
              </a:lnSpc>
            </a:pPr>
            <a:r>
              <a:rPr lang="en-US" sz="3199" spc="159">
                <a:solidFill>
                  <a:srgbClr val="053D57"/>
                </a:solidFill>
                <a:latin typeface="Source Serif Pro Bold"/>
              </a:rPr>
              <a:t>Nusrat ul Islam Masjid &amp; Education Centre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3D5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4000"/>
          </a:blip>
          <a:srcRect l="2160" r="1671"/>
          <a:stretch>
            <a:fillRect/>
          </a:stretch>
        </p:blipFill>
        <p:spPr>
          <a:xfrm>
            <a:off x="9973796" y="1630066"/>
            <a:ext cx="8290756" cy="6465834"/>
          </a:xfrm>
          <a:prstGeom prst="rect">
            <a:avLst/>
          </a:prstGeom>
        </p:spPr>
      </p:pic>
      <p:pic>
        <p:nvPicPr>
          <p:cNvPr id="3" name="Picture 3"/>
          <p:cNvPicPr>
            <a:picLocks noChangeAspect="1"/>
          </p:cNvPicPr>
          <p:nvPr/>
        </p:nvPicPr>
        <p:blipFill>
          <a:blip r:embed="rId3">
            <a:alphaModFix amt="6000"/>
          </a:blip>
          <a:srcRect l="12986" r="23377"/>
          <a:stretch>
            <a:fillRect/>
          </a:stretch>
        </p:blipFill>
        <p:spPr>
          <a:xfrm>
            <a:off x="-145708" y="-653122"/>
            <a:ext cx="10119504" cy="11032210"/>
          </a:xfrm>
          <a:prstGeom prst="rect">
            <a:avLst/>
          </a:prstGeom>
        </p:spPr>
      </p:pic>
      <p:sp>
        <p:nvSpPr>
          <p:cNvPr id="4" name="TextBox 4"/>
          <p:cNvSpPr txBox="1"/>
          <p:nvPr/>
        </p:nvSpPr>
        <p:spPr>
          <a:xfrm>
            <a:off x="683757" y="9646026"/>
            <a:ext cx="10449357" cy="240665"/>
          </a:xfrm>
          <a:prstGeom prst="rect">
            <a:avLst/>
          </a:prstGeom>
        </p:spPr>
        <p:txBody>
          <a:bodyPr lIns="0" tIns="0" rIns="0" bIns="0" rtlCol="0" anchor="t">
            <a:spAutoFit/>
          </a:bodyPr>
          <a:lstStyle/>
          <a:p>
            <a:pPr algn="l">
              <a:lnSpc>
                <a:spcPts val="1959"/>
              </a:lnSpc>
            </a:pPr>
            <a:r>
              <a:rPr lang="en-US" sz="1400" spc="140">
                <a:solidFill>
                  <a:srgbClr val="97BCC7"/>
                </a:solidFill>
                <a:latin typeface="Source Serif Pro"/>
              </a:rPr>
              <a:t>PITT STREET  |  OLDHAM  | OL4 1AL</a:t>
            </a:r>
          </a:p>
        </p:txBody>
      </p:sp>
      <p:pic>
        <p:nvPicPr>
          <p:cNvPr id="5" name="Picture 5"/>
          <p:cNvPicPr>
            <a:picLocks noChangeAspect="1"/>
          </p:cNvPicPr>
          <p:nvPr/>
        </p:nvPicPr>
        <p:blipFill>
          <a:blip r:embed="rId2">
            <a:alphaModFix amt="14000"/>
          </a:blip>
          <a:srcRect l="38722" t="86447" r="32442"/>
          <a:stretch>
            <a:fillRect/>
          </a:stretch>
        </p:blipFill>
        <p:spPr>
          <a:xfrm>
            <a:off x="9973796" y="8091959"/>
            <a:ext cx="8314204" cy="2930727"/>
          </a:xfrm>
          <a:prstGeom prst="rect">
            <a:avLst/>
          </a:prstGeom>
        </p:spPr>
      </p:pic>
      <p:pic>
        <p:nvPicPr>
          <p:cNvPr id="6" name="Picture 6"/>
          <p:cNvPicPr>
            <a:picLocks noChangeAspect="1"/>
          </p:cNvPicPr>
          <p:nvPr/>
        </p:nvPicPr>
        <p:blipFill>
          <a:blip r:embed="rId2">
            <a:alphaModFix amt="14000"/>
          </a:blip>
          <a:srcRect l="40963" t="84524" r="35599"/>
          <a:stretch>
            <a:fillRect/>
          </a:stretch>
        </p:blipFill>
        <p:spPr>
          <a:xfrm>
            <a:off x="9973796" y="-2475802"/>
            <a:ext cx="8290756" cy="4105868"/>
          </a:xfrm>
          <a:prstGeom prst="rect">
            <a:avLst/>
          </a:prstGeom>
        </p:spPr>
      </p:pic>
      <p:sp>
        <p:nvSpPr>
          <p:cNvPr id="7" name="TextBox 7"/>
          <p:cNvSpPr txBox="1"/>
          <p:nvPr/>
        </p:nvSpPr>
        <p:spPr>
          <a:xfrm>
            <a:off x="314207" y="3227693"/>
            <a:ext cx="9554814" cy="4980643"/>
          </a:xfrm>
          <a:prstGeom prst="rect">
            <a:avLst/>
          </a:prstGeom>
        </p:spPr>
        <p:txBody>
          <a:bodyPr lIns="0" tIns="0" rIns="0" bIns="0" rtlCol="0" anchor="t">
            <a:spAutoFit/>
          </a:bodyPr>
          <a:lstStyle/>
          <a:p>
            <a:pPr marL="594360" lvl="1" indent="-297180">
              <a:lnSpc>
                <a:spcPts val="8063"/>
              </a:lnSpc>
              <a:buFont typeface="Arial"/>
              <a:buChar char="•"/>
            </a:pPr>
            <a:r>
              <a:rPr lang="en-US" sz="3599" spc="327">
                <a:solidFill>
                  <a:srgbClr val="97BCC7"/>
                </a:solidFill>
                <a:latin typeface="Source Serif Pro"/>
              </a:rPr>
              <a:t> Significance of Sha'ban</a:t>
            </a:r>
          </a:p>
          <a:p>
            <a:pPr marL="594360" lvl="1" indent="-297180">
              <a:lnSpc>
                <a:spcPts val="8063"/>
              </a:lnSpc>
              <a:buFont typeface="Arial"/>
              <a:buChar char="•"/>
            </a:pPr>
            <a:r>
              <a:rPr lang="en-US" sz="3599" spc="327">
                <a:solidFill>
                  <a:srgbClr val="97BCC7"/>
                </a:solidFill>
                <a:latin typeface="Source Serif Pro"/>
              </a:rPr>
              <a:t> Virtues of the 15th Night of Sha'ban</a:t>
            </a:r>
          </a:p>
          <a:p>
            <a:pPr marL="594360" lvl="1" indent="-297180">
              <a:lnSpc>
                <a:spcPts val="8063"/>
              </a:lnSpc>
              <a:buFont typeface="Arial"/>
              <a:buChar char="•"/>
            </a:pPr>
            <a:r>
              <a:rPr lang="en-US" sz="3599" spc="327">
                <a:solidFill>
                  <a:srgbClr val="97BCC7"/>
                </a:solidFill>
                <a:latin typeface="Source Serif Pro"/>
              </a:rPr>
              <a:t> Things to do on this special night</a:t>
            </a:r>
          </a:p>
          <a:p>
            <a:pPr marL="594360" lvl="1" indent="-297180">
              <a:lnSpc>
                <a:spcPts val="8063"/>
              </a:lnSpc>
              <a:buFont typeface="Arial"/>
              <a:buChar char="•"/>
            </a:pPr>
            <a:r>
              <a:rPr lang="en-US" sz="3599" spc="327">
                <a:solidFill>
                  <a:srgbClr val="97BCC7"/>
                </a:solidFill>
                <a:latin typeface="Source Serif Pro"/>
              </a:rPr>
              <a:t> Things not to do on this night</a:t>
            </a:r>
          </a:p>
          <a:p>
            <a:pPr marL="594360" lvl="1" indent="-297180">
              <a:lnSpc>
                <a:spcPts val="8063"/>
              </a:lnSpc>
              <a:buFont typeface="Arial"/>
              <a:buChar char="•"/>
            </a:pPr>
            <a:r>
              <a:rPr lang="en-US" sz="3599" spc="327">
                <a:solidFill>
                  <a:srgbClr val="97BCC7"/>
                </a:solidFill>
                <a:latin typeface="Source Serif Pro"/>
              </a:rPr>
              <a:t> When is this night?</a:t>
            </a:r>
          </a:p>
        </p:txBody>
      </p:sp>
      <p:sp>
        <p:nvSpPr>
          <p:cNvPr id="8" name="TextBox 8"/>
          <p:cNvSpPr txBox="1"/>
          <p:nvPr/>
        </p:nvSpPr>
        <p:spPr>
          <a:xfrm>
            <a:off x="512307" y="631676"/>
            <a:ext cx="9554814" cy="2014865"/>
          </a:xfrm>
          <a:prstGeom prst="rect">
            <a:avLst/>
          </a:prstGeom>
        </p:spPr>
        <p:txBody>
          <a:bodyPr lIns="0" tIns="0" rIns="0" bIns="0" rtlCol="0" anchor="t">
            <a:spAutoFit/>
          </a:bodyPr>
          <a:lstStyle/>
          <a:p>
            <a:pPr>
              <a:lnSpc>
                <a:spcPts val="17920"/>
              </a:lnSpc>
            </a:pPr>
            <a:r>
              <a:rPr lang="en-US" sz="7999" spc="727">
                <a:solidFill>
                  <a:srgbClr val="97BCC7"/>
                </a:solidFill>
                <a:latin typeface="Source Serif Pro"/>
              </a:rPr>
              <a:t>CONTENT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t="9459" b="945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46050" y="9319360"/>
            <a:ext cx="18580100" cy="1145440"/>
          </a:xfrm>
          <a:prstGeom prst="rect">
            <a:avLst/>
          </a:prstGeom>
          <a:solidFill>
            <a:srgbClr val="F8FBFD"/>
          </a:solidFill>
        </p:spPr>
      </p:sp>
      <p:sp>
        <p:nvSpPr>
          <p:cNvPr id="3" name="TextBox 3"/>
          <p:cNvSpPr txBox="1"/>
          <p:nvPr/>
        </p:nvSpPr>
        <p:spPr>
          <a:xfrm>
            <a:off x="1028700" y="977983"/>
            <a:ext cx="13507793" cy="1337945"/>
          </a:xfrm>
          <a:prstGeom prst="rect">
            <a:avLst/>
          </a:prstGeom>
        </p:spPr>
        <p:txBody>
          <a:bodyPr lIns="0" tIns="0" rIns="0" bIns="0" rtlCol="0" anchor="t">
            <a:spAutoFit/>
          </a:bodyPr>
          <a:lstStyle/>
          <a:p>
            <a:pPr algn="l">
              <a:lnSpc>
                <a:spcPts val="10000"/>
              </a:lnSpc>
            </a:pPr>
            <a:r>
              <a:rPr lang="en-US" sz="10000">
                <a:solidFill>
                  <a:srgbClr val="053D57"/>
                </a:solidFill>
                <a:latin typeface="Arima Madurai Medium"/>
              </a:rPr>
              <a:t>Significance of Sha'ban</a:t>
            </a:r>
          </a:p>
        </p:txBody>
      </p:sp>
      <p:sp>
        <p:nvSpPr>
          <p:cNvPr id="4" name="TextBox 4"/>
          <p:cNvSpPr txBox="1"/>
          <p:nvPr/>
        </p:nvSpPr>
        <p:spPr>
          <a:xfrm>
            <a:off x="1028700" y="2869544"/>
            <a:ext cx="16499774" cy="5431774"/>
          </a:xfrm>
          <a:prstGeom prst="rect">
            <a:avLst/>
          </a:prstGeom>
        </p:spPr>
        <p:txBody>
          <a:bodyPr lIns="0" tIns="0" rIns="0" bIns="0" rtlCol="0" anchor="t">
            <a:spAutoFit/>
          </a:bodyPr>
          <a:lstStyle/>
          <a:p>
            <a:pPr>
              <a:lnSpc>
                <a:spcPts val="6272"/>
              </a:lnSpc>
            </a:pPr>
            <a:r>
              <a:rPr lang="en-US" sz="2799" spc="254">
                <a:solidFill>
                  <a:srgbClr val="053D57"/>
                </a:solidFill>
                <a:latin typeface="Source Serif Pro"/>
              </a:rPr>
              <a:t>The Prophet (saw) said, </a:t>
            </a:r>
            <a:r>
              <a:rPr lang="en-US" sz="2799" spc="254">
                <a:solidFill>
                  <a:srgbClr val="053D57"/>
                </a:solidFill>
                <a:latin typeface="Source Serif Pro Bold"/>
              </a:rPr>
              <a:t>‘Rajab is the month of Allah, Sha’ban is my month and Ramadan is the month of my Ummah’</a:t>
            </a:r>
            <a:r>
              <a:rPr lang="en-US" sz="2799" spc="254">
                <a:solidFill>
                  <a:srgbClr val="053D57"/>
                </a:solidFill>
                <a:latin typeface="Source Serif Pro"/>
              </a:rPr>
              <a:t>. (As-Suyuti)</a:t>
            </a:r>
          </a:p>
          <a:p>
            <a:pPr>
              <a:lnSpc>
                <a:spcPts val="6272"/>
              </a:lnSpc>
            </a:pPr>
            <a:endParaRPr lang="en-US" sz="2799" spc="254">
              <a:solidFill>
                <a:srgbClr val="053D57"/>
              </a:solidFill>
              <a:latin typeface="Source Serif Pro"/>
            </a:endParaRPr>
          </a:p>
          <a:p>
            <a:pPr>
              <a:lnSpc>
                <a:spcPts val="6272"/>
              </a:lnSpc>
            </a:pPr>
            <a:r>
              <a:rPr lang="en-US" sz="2799" spc="254">
                <a:solidFill>
                  <a:srgbClr val="053D57"/>
                </a:solidFill>
                <a:latin typeface="Source Serif Pro"/>
              </a:rPr>
              <a:t>This means that we should be making an effort to draw closer to the Prophet (saw) during this month. We can do this by learning more about his Seerah, and increasing our knowledge of topics like the du’as he loved, the foods he ate, and is by following his Sunnah.</a:t>
            </a:r>
          </a:p>
        </p:txBody>
      </p:sp>
      <p:sp>
        <p:nvSpPr>
          <p:cNvPr id="5" name="TextBox 5"/>
          <p:cNvSpPr txBox="1"/>
          <p:nvPr/>
        </p:nvSpPr>
        <p:spPr>
          <a:xfrm>
            <a:off x="4561314" y="9639985"/>
            <a:ext cx="13507793" cy="427990"/>
          </a:xfrm>
          <a:prstGeom prst="rect">
            <a:avLst/>
          </a:prstGeom>
        </p:spPr>
        <p:txBody>
          <a:bodyPr lIns="0" tIns="0" rIns="0" bIns="0" rtlCol="0" anchor="t">
            <a:spAutoFit/>
          </a:bodyPr>
          <a:lstStyle/>
          <a:p>
            <a:pPr algn="r">
              <a:lnSpc>
                <a:spcPts val="3200"/>
              </a:lnSpc>
            </a:pPr>
            <a:r>
              <a:rPr lang="en-US" sz="3200">
                <a:solidFill>
                  <a:srgbClr val="053D57"/>
                </a:solidFill>
                <a:latin typeface="Arima Madurai Medium"/>
              </a:rPr>
              <a:t>Sha'ban: The Month of the Beloved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B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092" r="21549"/>
          <a:stretch>
            <a:fillRect/>
          </a:stretch>
        </p:blipFill>
        <p:spPr>
          <a:xfrm>
            <a:off x="-135195" y="-114300"/>
            <a:ext cx="4568162" cy="10515600"/>
          </a:xfrm>
          <a:prstGeom prst="rect">
            <a:avLst/>
          </a:prstGeom>
        </p:spPr>
      </p:pic>
      <p:sp>
        <p:nvSpPr>
          <p:cNvPr id="3" name="TextBox 3"/>
          <p:cNvSpPr txBox="1"/>
          <p:nvPr/>
        </p:nvSpPr>
        <p:spPr>
          <a:xfrm>
            <a:off x="5272555" y="930577"/>
            <a:ext cx="11976916" cy="1337945"/>
          </a:xfrm>
          <a:prstGeom prst="rect">
            <a:avLst/>
          </a:prstGeom>
        </p:spPr>
        <p:txBody>
          <a:bodyPr lIns="0" tIns="0" rIns="0" bIns="0" rtlCol="0" anchor="t">
            <a:spAutoFit/>
          </a:bodyPr>
          <a:lstStyle/>
          <a:p>
            <a:pPr algn="l">
              <a:lnSpc>
                <a:spcPts val="10000"/>
              </a:lnSpc>
            </a:pPr>
            <a:r>
              <a:rPr lang="en-US" sz="10000">
                <a:solidFill>
                  <a:srgbClr val="053D57"/>
                </a:solidFill>
                <a:latin typeface="Arima Madurai Medium"/>
              </a:rPr>
              <a:t>15th Night of Sha'ban</a:t>
            </a:r>
          </a:p>
        </p:txBody>
      </p:sp>
      <p:pic>
        <p:nvPicPr>
          <p:cNvPr id="4" name="Picture 4"/>
          <p:cNvPicPr>
            <a:picLocks noChangeAspect="1"/>
          </p:cNvPicPr>
          <p:nvPr/>
        </p:nvPicPr>
        <p:blipFill>
          <a:blip r:embed="rId3">
            <a:alphaModFix amt="14000"/>
          </a:blip>
          <a:srcRect l="10636" t="2853" b="2853"/>
          <a:stretch>
            <a:fillRect/>
          </a:stretch>
        </p:blipFill>
        <p:spPr>
          <a:xfrm>
            <a:off x="4432967" y="0"/>
            <a:ext cx="14280186" cy="10453446"/>
          </a:xfrm>
          <a:prstGeom prst="rect">
            <a:avLst/>
          </a:prstGeom>
        </p:spPr>
      </p:pic>
      <p:sp>
        <p:nvSpPr>
          <p:cNvPr id="5" name="TextBox 5"/>
          <p:cNvSpPr txBox="1"/>
          <p:nvPr/>
        </p:nvSpPr>
        <p:spPr>
          <a:xfrm>
            <a:off x="5272555" y="4471035"/>
            <a:ext cx="10580581" cy="1340752"/>
          </a:xfrm>
          <a:prstGeom prst="rect">
            <a:avLst/>
          </a:prstGeom>
        </p:spPr>
        <p:txBody>
          <a:bodyPr lIns="0" tIns="0" rIns="0" bIns="0" rtlCol="0" anchor="t">
            <a:spAutoFit/>
          </a:bodyPr>
          <a:lstStyle/>
          <a:p>
            <a:pPr algn="l">
              <a:lnSpc>
                <a:spcPts val="10080"/>
              </a:lnSpc>
            </a:pPr>
            <a:r>
              <a:rPr lang="en-US" sz="9600" spc="215" dirty="0" err="1">
                <a:solidFill>
                  <a:srgbClr val="053D57"/>
                </a:solidFill>
                <a:latin typeface="_PDMS_Saleem_QuranFont" panose="02010000000000000000" pitchFamily="2" charset="-78"/>
                <a:cs typeface="_PDMS_Saleem_QuranFont" panose="02010000000000000000" pitchFamily="2" charset="-78"/>
              </a:rPr>
              <a:t>لَيْلَةٌ</a:t>
            </a:r>
            <a:r>
              <a:rPr lang="en-US" sz="9600" spc="215" dirty="0">
                <a:solidFill>
                  <a:srgbClr val="053D57"/>
                </a:solidFill>
                <a:latin typeface="_PDMS_Saleem_QuranFont" panose="02010000000000000000" pitchFamily="2" charset="-78"/>
                <a:cs typeface="_PDMS_Saleem_QuranFont" panose="02010000000000000000" pitchFamily="2" charset="-78"/>
              </a:rPr>
              <a:t>  </a:t>
            </a:r>
            <a:r>
              <a:rPr lang="en-US" sz="9600" spc="215" dirty="0" err="1">
                <a:solidFill>
                  <a:srgbClr val="053D57"/>
                </a:solidFill>
                <a:latin typeface="_PDMS_Saleem_QuranFont" panose="02010000000000000000" pitchFamily="2" charset="-78"/>
                <a:cs typeface="_PDMS_Saleem_QuranFont" panose="02010000000000000000" pitchFamily="2" charset="-78"/>
              </a:rPr>
              <a:t>النِّصْفِ</a:t>
            </a:r>
            <a:r>
              <a:rPr lang="en-US" sz="9600" spc="215" dirty="0">
                <a:solidFill>
                  <a:srgbClr val="053D57"/>
                </a:solidFill>
                <a:latin typeface="_PDMS_Saleem_QuranFont" panose="02010000000000000000" pitchFamily="2" charset="-78"/>
                <a:cs typeface="_PDMS_Saleem_QuranFont" panose="02010000000000000000" pitchFamily="2" charset="-78"/>
              </a:rPr>
              <a:t>  </a:t>
            </a:r>
            <a:r>
              <a:rPr lang="en-US" sz="9600" spc="215" dirty="0" err="1">
                <a:solidFill>
                  <a:srgbClr val="053D57"/>
                </a:solidFill>
                <a:latin typeface="_PDMS_Saleem_QuranFont" panose="02010000000000000000" pitchFamily="2" charset="-78"/>
                <a:cs typeface="_PDMS_Saleem_QuranFont" panose="02010000000000000000" pitchFamily="2" charset="-78"/>
              </a:rPr>
              <a:t>مِنْ</a:t>
            </a:r>
            <a:r>
              <a:rPr lang="en-US" sz="9600" spc="215" dirty="0">
                <a:solidFill>
                  <a:srgbClr val="053D57"/>
                </a:solidFill>
                <a:latin typeface="_PDMS_Saleem_QuranFont" panose="02010000000000000000" pitchFamily="2" charset="-78"/>
                <a:cs typeface="_PDMS_Saleem_QuranFont" panose="02010000000000000000" pitchFamily="2" charset="-78"/>
              </a:rPr>
              <a:t>  </a:t>
            </a:r>
            <a:r>
              <a:rPr lang="en-US" sz="9600" spc="215" dirty="0" err="1">
                <a:solidFill>
                  <a:srgbClr val="053D57"/>
                </a:solidFill>
                <a:latin typeface="_PDMS_Saleem_QuranFont" panose="02010000000000000000" pitchFamily="2" charset="-78"/>
                <a:cs typeface="_PDMS_Saleem_QuranFont" panose="02010000000000000000" pitchFamily="2" charset="-78"/>
              </a:rPr>
              <a:t>شَعْبَان</a:t>
            </a:r>
            <a:endParaRPr lang="en-US" sz="9600" spc="215" dirty="0">
              <a:solidFill>
                <a:srgbClr val="053D57"/>
              </a:solidFill>
              <a:latin typeface="_PDMS_Saleem_QuranFont" panose="02010000000000000000" pitchFamily="2" charset="-78"/>
              <a:cs typeface="_PDMS_Saleem_QuranFont" panose="02010000000000000000" pitchFamily="2" charset="-78"/>
            </a:endParaRPr>
          </a:p>
        </p:txBody>
      </p:sp>
      <p:sp>
        <p:nvSpPr>
          <p:cNvPr id="6" name="TextBox 6"/>
          <p:cNvSpPr txBox="1"/>
          <p:nvPr/>
        </p:nvSpPr>
        <p:spPr>
          <a:xfrm>
            <a:off x="5272555" y="6194533"/>
            <a:ext cx="9253217" cy="459105"/>
          </a:xfrm>
          <a:prstGeom prst="rect">
            <a:avLst/>
          </a:prstGeom>
        </p:spPr>
        <p:txBody>
          <a:bodyPr lIns="0" tIns="0" rIns="0" bIns="0" rtlCol="0" anchor="t">
            <a:spAutoFit/>
          </a:bodyPr>
          <a:lstStyle/>
          <a:p>
            <a:pPr algn="l">
              <a:lnSpc>
                <a:spcPts val="3779"/>
              </a:lnSpc>
            </a:pPr>
            <a:r>
              <a:rPr lang="en-US" sz="2700" spc="81">
                <a:solidFill>
                  <a:srgbClr val="053D57"/>
                </a:solidFill>
                <a:latin typeface="Source Serif Pro Bold Italics"/>
              </a:rPr>
              <a:t>In our community, it is known as:</a:t>
            </a:r>
          </a:p>
        </p:txBody>
      </p:sp>
      <p:sp>
        <p:nvSpPr>
          <p:cNvPr id="7" name="TextBox 7"/>
          <p:cNvSpPr txBox="1"/>
          <p:nvPr/>
        </p:nvSpPr>
        <p:spPr>
          <a:xfrm>
            <a:off x="5272555" y="7138436"/>
            <a:ext cx="10580581" cy="1340752"/>
          </a:xfrm>
          <a:prstGeom prst="rect">
            <a:avLst/>
          </a:prstGeom>
        </p:spPr>
        <p:txBody>
          <a:bodyPr lIns="0" tIns="0" rIns="0" bIns="0" rtlCol="0" anchor="t">
            <a:spAutoFit/>
          </a:bodyPr>
          <a:lstStyle/>
          <a:p>
            <a:pPr algn="l">
              <a:lnSpc>
                <a:spcPts val="10080"/>
              </a:lnSpc>
            </a:pPr>
            <a:r>
              <a:rPr lang="en-US" sz="9600" spc="215" dirty="0" err="1">
                <a:solidFill>
                  <a:srgbClr val="053D57"/>
                </a:solidFill>
                <a:latin typeface="_PDMS_Saleem_QuranFont" panose="02010000000000000000" pitchFamily="2" charset="-78"/>
                <a:cs typeface="_PDMS_Saleem_QuranFont" panose="02010000000000000000" pitchFamily="2" charset="-78"/>
              </a:rPr>
              <a:t>شب</a:t>
            </a:r>
            <a:r>
              <a:rPr lang="en-US" sz="9600" spc="215" dirty="0">
                <a:solidFill>
                  <a:srgbClr val="053D57"/>
                </a:solidFill>
                <a:latin typeface="_PDMS_Saleem_QuranFont" panose="02010000000000000000" pitchFamily="2" charset="-78"/>
                <a:cs typeface="_PDMS_Saleem_QuranFont" panose="02010000000000000000" pitchFamily="2" charset="-78"/>
              </a:rPr>
              <a:t> </a:t>
            </a:r>
            <a:r>
              <a:rPr lang="en-US" sz="9600" spc="215" dirty="0" err="1">
                <a:solidFill>
                  <a:srgbClr val="053D57"/>
                </a:solidFill>
                <a:latin typeface="_PDMS_Saleem_QuranFont" panose="02010000000000000000" pitchFamily="2" charset="-78"/>
                <a:cs typeface="_PDMS_Saleem_QuranFont" panose="02010000000000000000" pitchFamily="2" charset="-78"/>
              </a:rPr>
              <a:t>برائت</a:t>
            </a:r>
            <a:endParaRPr lang="en-US" sz="9600" spc="215" dirty="0">
              <a:solidFill>
                <a:srgbClr val="053D57"/>
              </a:solidFill>
              <a:latin typeface="_PDMS_Saleem_QuranFont" panose="02010000000000000000" pitchFamily="2" charset="-78"/>
              <a:cs typeface="_PDMS_Saleem_QuranFont" panose="02010000000000000000" pitchFamily="2" charset="-78"/>
            </a:endParaRPr>
          </a:p>
        </p:txBody>
      </p:sp>
      <p:sp>
        <p:nvSpPr>
          <p:cNvPr id="8" name="TextBox 8"/>
          <p:cNvSpPr txBox="1"/>
          <p:nvPr/>
        </p:nvSpPr>
        <p:spPr>
          <a:xfrm>
            <a:off x="5272555" y="9004935"/>
            <a:ext cx="9253217" cy="459105"/>
          </a:xfrm>
          <a:prstGeom prst="rect">
            <a:avLst/>
          </a:prstGeom>
        </p:spPr>
        <p:txBody>
          <a:bodyPr lIns="0" tIns="0" rIns="0" bIns="0" rtlCol="0" anchor="t">
            <a:spAutoFit/>
          </a:bodyPr>
          <a:lstStyle/>
          <a:p>
            <a:pPr algn="l">
              <a:lnSpc>
                <a:spcPts val="3779"/>
              </a:lnSpc>
            </a:pPr>
            <a:r>
              <a:rPr lang="en-US" sz="2700" u="sng" spc="81">
                <a:solidFill>
                  <a:srgbClr val="053D57"/>
                </a:solidFill>
                <a:latin typeface="Source Serif Pro Bold Italics"/>
              </a:rPr>
              <a:t>Shab</a:t>
            </a:r>
            <a:r>
              <a:rPr lang="en-US" sz="2700" spc="81">
                <a:solidFill>
                  <a:srgbClr val="053D57"/>
                </a:solidFill>
                <a:latin typeface="Source Serif Pro Bold Italics"/>
              </a:rPr>
              <a:t> means night and </a:t>
            </a:r>
            <a:r>
              <a:rPr lang="en-US" sz="2700" u="sng" spc="81">
                <a:solidFill>
                  <a:srgbClr val="053D57"/>
                </a:solidFill>
                <a:latin typeface="Source Serif Pro Bold Italics"/>
              </a:rPr>
              <a:t>Bara'at</a:t>
            </a:r>
            <a:r>
              <a:rPr lang="en-US" sz="2700" spc="81">
                <a:solidFill>
                  <a:srgbClr val="053D57"/>
                </a:solidFill>
                <a:latin typeface="Source Serif Pro Bold Italics"/>
              </a:rPr>
              <a:t> means freedom.</a:t>
            </a:r>
          </a:p>
        </p:txBody>
      </p:sp>
      <p:sp>
        <p:nvSpPr>
          <p:cNvPr id="9" name="TextBox 9"/>
          <p:cNvSpPr txBox="1"/>
          <p:nvPr/>
        </p:nvSpPr>
        <p:spPr>
          <a:xfrm>
            <a:off x="5272555" y="2770153"/>
            <a:ext cx="10265905" cy="1105662"/>
          </a:xfrm>
          <a:prstGeom prst="rect">
            <a:avLst/>
          </a:prstGeom>
        </p:spPr>
        <p:txBody>
          <a:bodyPr lIns="0" tIns="0" rIns="0" bIns="0" rtlCol="0" anchor="t">
            <a:spAutoFit/>
          </a:bodyPr>
          <a:lstStyle/>
          <a:p>
            <a:pPr algn="l">
              <a:lnSpc>
                <a:spcPts val="4509"/>
              </a:lnSpc>
            </a:pPr>
            <a:r>
              <a:rPr lang="en-US" sz="2700" spc="81">
                <a:solidFill>
                  <a:srgbClr val="053D57"/>
                </a:solidFill>
                <a:latin typeface="Source Serif Pro Bold"/>
              </a:rPr>
              <a:t>This night occurs between the 14th and 15th day of Sha’ban. In the Hadith this night is mentioned 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t="9459" b="9459"/>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402497" y="859374"/>
            <a:ext cx="13483005" cy="975360"/>
          </a:xfrm>
          <a:prstGeom prst="rect">
            <a:avLst/>
          </a:prstGeom>
        </p:spPr>
        <p:txBody>
          <a:bodyPr lIns="0" tIns="0" rIns="0" bIns="0" rtlCol="0" anchor="t">
            <a:spAutoFit/>
          </a:bodyPr>
          <a:lstStyle/>
          <a:p>
            <a:pPr algn="ctr">
              <a:lnSpc>
                <a:spcPts val="7680"/>
              </a:lnSpc>
            </a:pPr>
            <a:r>
              <a:rPr lang="en-US" sz="6400" spc="128">
                <a:solidFill>
                  <a:srgbClr val="053D57"/>
                </a:solidFill>
                <a:latin typeface="Arima Madurai Medium Bold"/>
              </a:rPr>
              <a:t>Virtues of the 15th Night of Sha'ban</a:t>
            </a:r>
          </a:p>
        </p:txBody>
      </p:sp>
      <p:sp>
        <p:nvSpPr>
          <p:cNvPr id="3" name="AutoShape 3"/>
          <p:cNvSpPr/>
          <p:nvPr/>
        </p:nvSpPr>
        <p:spPr>
          <a:xfrm>
            <a:off x="-31750" y="9048850"/>
            <a:ext cx="18580100" cy="1415950"/>
          </a:xfrm>
          <a:prstGeom prst="rect">
            <a:avLst/>
          </a:prstGeom>
          <a:solidFill>
            <a:srgbClr val="053D57"/>
          </a:solidFill>
        </p:spPr>
      </p:sp>
      <p:sp>
        <p:nvSpPr>
          <p:cNvPr id="4" name="TextBox 4"/>
          <p:cNvSpPr txBox="1"/>
          <p:nvPr/>
        </p:nvSpPr>
        <p:spPr>
          <a:xfrm>
            <a:off x="979032" y="9375516"/>
            <a:ext cx="10449357" cy="539750"/>
          </a:xfrm>
          <a:prstGeom prst="rect">
            <a:avLst/>
          </a:prstGeom>
        </p:spPr>
        <p:txBody>
          <a:bodyPr lIns="0" tIns="0" rIns="0" bIns="0" rtlCol="0" anchor="t">
            <a:spAutoFit/>
          </a:bodyPr>
          <a:lstStyle/>
          <a:p>
            <a:pPr algn="l">
              <a:lnSpc>
                <a:spcPts val="4480"/>
              </a:lnSpc>
            </a:pPr>
            <a:r>
              <a:rPr lang="en-US" sz="3200" spc="320">
                <a:solidFill>
                  <a:srgbClr val="97BCC7"/>
                </a:solidFill>
                <a:latin typeface="Arima Madurai Medium"/>
              </a:rPr>
              <a:t>MAKE THE MOST OUT OF THIS NIGHT</a:t>
            </a:r>
          </a:p>
        </p:txBody>
      </p:sp>
      <p:sp>
        <p:nvSpPr>
          <p:cNvPr id="5" name="AutoShape 5"/>
          <p:cNvSpPr/>
          <p:nvPr/>
        </p:nvSpPr>
        <p:spPr>
          <a:xfrm>
            <a:off x="1028700" y="2465188"/>
            <a:ext cx="8005547" cy="3016538"/>
          </a:xfrm>
          <a:prstGeom prst="rect">
            <a:avLst/>
          </a:prstGeom>
          <a:solidFill>
            <a:srgbClr val="053D57">
              <a:alpha val="57647"/>
            </a:srgbClr>
          </a:solidFill>
        </p:spPr>
      </p:sp>
      <p:pic>
        <p:nvPicPr>
          <p:cNvPr id="6" name="Picture 6"/>
          <p:cNvPicPr>
            <a:picLocks noChangeAspect="1"/>
          </p:cNvPicPr>
          <p:nvPr/>
        </p:nvPicPr>
        <p:blipFill>
          <a:blip r:embed="rId3"/>
          <a:srcRect/>
          <a:stretch>
            <a:fillRect/>
          </a:stretch>
        </p:blipFill>
        <p:spPr>
          <a:xfrm>
            <a:off x="1411253" y="3640919"/>
            <a:ext cx="453978" cy="665077"/>
          </a:xfrm>
          <a:prstGeom prst="rect">
            <a:avLst/>
          </a:prstGeom>
        </p:spPr>
      </p:pic>
      <p:sp>
        <p:nvSpPr>
          <p:cNvPr id="7" name="AutoShape 7"/>
          <p:cNvSpPr/>
          <p:nvPr/>
        </p:nvSpPr>
        <p:spPr>
          <a:xfrm>
            <a:off x="1028700" y="5708871"/>
            <a:ext cx="8005547" cy="3016538"/>
          </a:xfrm>
          <a:prstGeom prst="rect">
            <a:avLst/>
          </a:prstGeom>
          <a:solidFill>
            <a:srgbClr val="053D57">
              <a:alpha val="57647"/>
            </a:srgbClr>
          </a:solidFill>
        </p:spPr>
      </p:sp>
      <p:pic>
        <p:nvPicPr>
          <p:cNvPr id="8" name="Picture 8"/>
          <p:cNvPicPr>
            <a:picLocks noChangeAspect="1"/>
          </p:cNvPicPr>
          <p:nvPr/>
        </p:nvPicPr>
        <p:blipFill>
          <a:blip r:embed="rId3"/>
          <a:srcRect/>
          <a:stretch>
            <a:fillRect/>
          </a:stretch>
        </p:blipFill>
        <p:spPr>
          <a:xfrm>
            <a:off x="1411253" y="6884602"/>
            <a:ext cx="453978" cy="665077"/>
          </a:xfrm>
          <a:prstGeom prst="rect">
            <a:avLst/>
          </a:prstGeom>
        </p:spPr>
      </p:pic>
      <p:sp>
        <p:nvSpPr>
          <p:cNvPr id="9" name="TextBox 9"/>
          <p:cNvSpPr txBox="1"/>
          <p:nvPr/>
        </p:nvSpPr>
        <p:spPr>
          <a:xfrm>
            <a:off x="2120567" y="6171295"/>
            <a:ext cx="6770805" cy="2110740"/>
          </a:xfrm>
          <a:prstGeom prst="rect">
            <a:avLst/>
          </a:prstGeom>
        </p:spPr>
        <p:txBody>
          <a:bodyPr lIns="0" tIns="0" rIns="0" bIns="0" rtlCol="0" anchor="t">
            <a:spAutoFit/>
          </a:bodyPr>
          <a:lstStyle/>
          <a:p>
            <a:pPr algn="l">
              <a:lnSpc>
                <a:spcPts val="3359"/>
              </a:lnSpc>
            </a:pPr>
            <a:r>
              <a:rPr lang="en-US" sz="2400" spc="72">
                <a:solidFill>
                  <a:srgbClr val="F8FBFD"/>
                </a:solidFill>
                <a:latin typeface="Source Serif Pro"/>
              </a:rPr>
              <a:t>“Allah Almighty looks upon all those created by Him in the middle Night of Sha’ban and forgives all those created by Him, except the one who associates partners with Him or the one who has malice in his heart”.</a:t>
            </a:r>
          </a:p>
        </p:txBody>
      </p:sp>
      <p:sp>
        <p:nvSpPr>
          <p:cNvPr id="10" name="AutoShape 10"/>
          <p:cNvSpPr/>
          <p:nvPr/>
        </p:nvSpPr>
        <p:spPr>
          <a:xfrm>
            <a:off x="9253753" y="2465188"/>
            <a:ext cx="8005547" cy="6260221"/>
          </a:xfrm>
          <a:prstGeom prst="rect">
            <a:avLst/>
          </a:prstGeom>
          <a:solidFill>
            <a:srgbClr val="053D57">
              <a:alpha val="57647"/>
            </a:srgbClr>
          </a:solidFill>
        </p:spPr>
      </p:sp>
      <p:sp>
        <p:nvSpPr>
          <p:cNvPr id="11" name="TextBox 11"/>
          <p:cNvSpPr txBox="1"/>
          <p:nvPr/>
        </p:nvSpPr>
        <p:spPr>
          <a:xfrm>
            <a:off x="2120567" y="2899037"/>
            <a:ext cx="6770805" cy="2110740"/>
          </a:xfrm>
          <a:prstGeom prst="rect">
            <a:avLst/>
          </a:prstGeom>
        </p:spPr>
        <p:txBody>
          <a:bodyPr lIns="0" tIns="0" rIns="0" bIns="0" rtlCol="0" anchor="t">
            <a:spAutoFit/>
          </a:bodyPr>
          <a:lstStyle/>
          <a:p>
            <a:pPr algn="l">
              <a:lnSpc>
                <a:spcPts val="3359"/>
              </a:lnSpc>
            </a:pPr>
            <a:r>
              <a:rPr lang="en-US" sz="2400" spc="72">
                <a:solidFill>
                  <a:srgbClr val="F8FBFD"/>
                </a:solidFill>
                <a:latin typeface="Source Serif Pro"/>
              </a:rPr>
              <a:t>“Allah Almighty descends (in a manner He best knows it) in the night occurring in the middle of Sha’ban and forgives a large number of people more than the number of the fibers on the sheep of the tribe, Kalb.”</a:t>
            </a:r>
          </a:p>
        </p:txBody>
      </p:sp>
      <p:sp>
        <p:nvSpPr>
          <p:cNvPr id="12" name="TextBox 12"/>
          <p:cNvSpPr txBox="1"/>
          <p:nvPr/>
        </p:nvSpPr>
        <p:spPr>
          <a:xfrm>
            <a:off x="9527432" y="2790723"/>
            <a:ext cx="7458190" cy="5629656"/>
          </a:xfrm>
          <a:prstGeom prst="rect">
            <a:avLst/>
          </a:prstGeom>
        </p:spPr>
        <p:txBody>
          <a:bodyPr lIns="0" tIns="0" rIns="0" bIns="0" rtlCol="0" anchor="t">
            <a:spAutoFit/>
          </a:bodyPr>
          <a:lstStyle/>
          <a:p>
            <a:pPr algn="l">
              <a:lnSpc>
                <a:spcPts val="2232"/>
              </a:lnSpc>
            </a:pPr>
            <a:r>
              <a:rPr lang="en-US" sz="1800">
                <a:solidFill>
                  <a:srgbClr val="F8FBFD"/>
                </a:solidFill>
                <a:latin typeface="Source Serif Pro"/>
              </a:rPr>
              <a:t>Ummul-Mu’mineen ‘Aishah, Radi-Allahu anha, is reported to have said, “Once Prophet Muhammad, Sall-Allahu alayhi wa sallam, performed the Salah of the night (Tahajjud) and made a very long Sajdah until I feared that he had passed away. When I saw this, I rose (from my bed) and moved his thumb (to ascertain whether he is alive). The thumb moved, and I returned (to my place). Then I heard him saying in Sajdah: ‘I seek refuge of Your forgiveness from Your punishment, and I seek refuge of Your pleasure from Your annoyance, and I seek Your refuge from Yourself. I cannot praise You as fully as You deserve. You are exactly as You have defined Yourself.’ Thereafter, when he raised his head from Sajdah and finished his salah, he said to me: ‘Aishah, did you think that the Prophet has betrayed you?’ I said, ‘No, O Prophet of Allah, but I was afraid that your soul has been taken away because your Sajdah was very long.’ He asked me, ‘Do you know which night is this?’ I said, ‘Allah and His Messenger know best.’ He said, ‘This is the night of the half of Sha’ban. Allah Almighty looks upon His slaves in this night and forgives those who seek forgiveness and bestows His mercy upon those who pray for mercy but keeps those who have malice (against a Muslim) as they were before, (and does not forgive them unless they relieve themselves from malice).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t="21875" b="21875"/>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929724" y="1028700"/>
            <a:ext cx="12428553" cy="975360"/>
          </a:xfrm>
          <a:prstGeom prst="rect">
            <a:avLst/>
          </a:prstGeom>
        </p:spPr>
        <p:txBody>
          <a:bodyPr lIns="0" tIns="0" rIns="0" bIns="0" rtlCol="0" anchor="t">
            <a:spAutoFit/>
          </a:bodyPr>
          <a:lstStyle/>
          <a:p>
            <a:pPr algn="ctr">
              <a:lnSpc>
                <a:spcPts val="7680"/>
              </a:lnSpc>
            </a:pPr>
            <a:r>
              <a:rPr lang="en-US" sz="6400" spc="128">
                <a:solidFill>
                  <a:srgbClr val="F8FBFD"/>
                </a:solidFill>
                <a:latin typeface="Arima Madurai Medium Bold"/>
              </a:rPr>
              <a:t>Things to do on this special night</a:t>
            </a:r>
          </a:p>
        </p:txBody>
      </p:sp>
      <p:sp>
        <p:nvSpPr>
          <p:cNvPr id="3" name="AutoShape 3"/>
          <p:cNvSpPr/>
          <p:nvPr/>
        </p:nvSpPr>
        <p:spPr>
          <a:xfrm>
            <a:off x="-146050" y="9319360"/>
            <a:ext cx="18580100" cy="1145440"/>
          </a:xfrm>
          <a:prstGeom prst="rect">
            <a:avLst/>
          </a:prstGeom>
          <a:solidFill>
            <a:srgbClr val="F8FBFD"/>
          </a:solidFill>
        </p:spPr>
      </p:sp>
      <p:sp>
        <p:nvSpPr>
          <p:cNvPr id="4" name="TextBox 4"/>
          <p:cNvSpPr txBox="1"/>
          <p:nvPr/>
        </p:nvSpPr>
        <p:spPr>
          <a:xfrm>
            <a:off x="1028700" y="9575215"/>
            <a:ext cx="11302662" cy="481330"/>
          </a:xfrm>
          <a:prstGeom prst="rect">
            <a:avLst/>
          </a:prstGeom>
        </p:spPr>
        <p:txBody>
          <a:bodyPr lIns="0" tIns="0" rIns="0" bIns="0" rtlCol="0" anchor="t">
            <a:spAutoFit/>
          </a:bodyPr>
          <a:lstStyle/>
          <a:p>
            <a:pPr algn="l">
              <a:lnSpc>
                <a:spcPts val="3919"/>
              </a:lnSpc>
            </a:pPr>
            <a:r>
              <a:rPr lang="en-US" sz="2800" spc="280">
                <a:solidFill>
                  <a:srgbClr val="053D57"/>
                </a:solidFill>
                <a:latin typeface="Arima Madurai Medium Bold"/>
              </a:rPr>
              <a:t>REMEMBER - THE NIGHT ONLY COMES ONCE A YEAR</a:t>
            </a:r>
          </a:p>
        </p:txBody>
      </p:sp>
      <p:sp>
        <p:nvSpPr>
          <p:cNvPr id="5" name="AutoShape 5"/>
          <p:cNvSpPr/>
          <p:nvPr/>
        </p:nvSpPr>
        <p:spPr>
          <a:xfrm>
            <a:off x="1028700" y="2835895"/>
            <a:ext cx="3811929" cy="5727330"/>
          </a:xfrm>
          <a:prstGeom prst="rect">
            <a:avLst/>
          </a:prstGeom>
          <a:solidFill>
            <a:srgbClr val="F8FBFD"/>
          </a:solidFill>
        </p:spPr>
      </p:sp>
      <p:sp>
        <p:nvSpPr>
          <p:cNvPr id="6" name="AutoShape 6"/>
          <p:cNvSpPr/>
          <p:nvPr/>
        </p:nvSpPr>
        <p:spPr>
          <a:xfrm>
            <a:off x="5168257" y="2835895"/>
            <a:ext cx="3811929" cy="5727330"/>
          </a:xfrm>
          <a:prstGeom prst="rect">
            <a:avLst/>
          </a:prstGeom>
          <a:solidFill>
            <a:srgbClr val="97BCC7"/>
          </a:solidFill>
        </p:spPr>
      </p:sp>
      <p:sp>
        <p:nvSpPr>
          <p:cNvPr id="7" name="AutoShape 7"/>
          <p:cNvSpPr/>
          <p:nvPr/>
        </p:nvSpPr>
        <p:spPr>
          <a:xfrm>
            <a:off x="9307814" y="2835895"/>
            <a:ext cx="3811929" cy="5727330"/>
          </a:xfrm>
          <a:prstGeom prst="rect">
            <a:avLst/>
          </a:prstGeom>
          <a:solidFill>
            <a:srgbClr val="F8FBFD"/>
          </a:solidFill>
        </p:spPr>
      </p:sp>
      <p:sp>
        <p:nvSpPr>
          <p:cNvPr id="8" name="AutoShape 8"/>
          <p:cNvSpPr/>
          <p:nvPr/>
        </p:nvSpPr>
        <p:spPr>
          <a:xfrm>
            <a:off x="13447371" y="2835895"/>
            <a:ext cx="3811929" cy="5727330"/>
          </a:xfrm>
          <a:prstGeom prst="rect">
            <a:avLst/>
          </a:prstGeom>
          <a:solidFill>
            <a:srgbClr val="97BCC7"/>
          </a:solidFill>
        </p:spPr>
      </p:sp>
      <p:sp>
        <p:nvSpPr>
          <p:cNvPr id="9" name="TextBox 9"/>
          <p:cNvSpPr txBox="1"/>
          <p:nvPr/>
        </p:nvSpPr>
        <p:spPr>
          <a:xfrm>
            <a:off x="1496968" y="3269122"/>
            <a:ext cx="2888946" cy="1899285"/>
          </a:xfrm>
          <a:prstGeom prst="rect">
            <a:avLst/>
          </a:prstGeom>
        </p:spPr>
        <p:txBody>
          <a:bodyPr lIns="0" tIns="0" rIns="0" bIns="0" rtlCol="0" anchor="t">
            <a:spAutoFit/>
          </a:bodyPr>
          <a:lstStyle/>
          <a:p>
            <a:pPr algn="ctr">
              <a:lnSpc>
                <a:spcPts val="3779"/>
              </a:lnSpc>
            </a:pPr>
            <a:r>
              <a:rPr lang="en-US" sz="2700" spc="81">
                <a:solidFill>
                  <a:srgbClr val="053D57"/>
                </a:solidFill>
                <a:latin typeface="Source Serif Pro Bold Italics"/>
              </a:rPr>
              <a:t>Ensure you perform all your Salaah that fall on this night</a:t>
            </a:r>
          </a:p>
        </p:txBody>
      </p:sp>
      <p:sp>
        <p:nvSpPr>
          <p:cNvPr id="10" name="TextBox 10"/>
          <p:cNvSpPr txBox="1"/>
          <p:nvPr/>
        </p:nvSpPr>
        <p:spPr>
          <a:xfrm>
            <a:off x="1485250" y="6232865"/>
            <a:ext cx="2888946" cy="1899285"/>
          </a:xfrm>
          <a:prstGeom prst="rect">
            <a:avLst/>
          </a:prstGeom>
        </p:spPr>
        <p:txBody>
          <a:bodyPr lIns="0" tIns="0" rIns="0" bIns="0" rtlCol="0" anchor="t">
            <a:spAutoFit/>
          </a:bodyPr>
          <a:lstStyle/>
          <a:p>
            <a:pPr algn="ctr">
              <a:lnSpc>
                <a:spcPts val="3779"/>
              </a:lnSpc>
            </a:pPr>
            <a:r>
              <a:rPr lang="en-US" sz="2700" spc="81">
                <a:solidFill>
                  <a:srgbClr val="053D57"/>
                </a:solidFill>
                <a:latin typeface="Source Serif Pro Bold Italics"/>
              </a:rPr>
              <a:t>Remove all malice and hatred from the heart</a:t>
            </a:r>
          </a:p>
        </p:txBody>
      </p:sp>
      <p:sp>
        <p:nvSpPr>
          <p:cNvPr id="11" name="TextBox 11"/>
          <p:cNvSpPr txBox="1"/>
          <p:nvPr/>
        </p:nvSpPr>
        <p:spPr>
          <a:xfrm>
            <a:off x="5629748" y="3269122"/>
            <a:ext cx="2888946" cy="1419225"/>
          </a:xfrm>
          <a:prstGeom prst="rect">
            <a:avLst/>
          </a:prstGeom>
        </p:spPr>
        <p:txBody>
          <a:bodyPr lIns="0" tIns="0" rIns="0" bIns="0" rtlCol="0" anchor="t">
            <a:spAutoFit/>
          </a:bodyPr>
          <a:lstStyle/>
          <a:p>
            <a:pPr algn="ctr">
              <a:lnSpc>
                <a:spcPts val="3779"/>
              </a:lnSpc>
            </a:pPr>
            <a:r>
              <a:rPr lang="en-US" sz="2700" spc="81">
                <a:solidFill>
                  <a:srgbClr val="053D57"/>
                </a:solidFill>
                <a:latin typeface="Source Serif Pro Bold Italics"/>
              </a:rPr>
              <a:t>Forgive all those that have wronged you</a:t>
            </a:r>
          </a:p>
        </p:txBody>
      </p:sp>
      <p:sp>
        <p:nvSpPr>
          <p:cNvPr id="12" name="TextBox 12"/>
          <p:cNvSpPr txBox="1"/>
          <p:nvPr/>
        </p:nvSpPr>
        <p:spPr>
          <a:xfrm>
            <a:off x="5629748" y="6232865"/>
            <a:ext cx="2888946" cy="1899285"/>
          </a:xfrm>
          <a:prstGeom prst="rect">
            <a:avLst/>
          </a:prstGeom>
        </p:spPr>
        <p:txBody>
          <a:bodyPr lIns="0" tIns="0" rIns="0" bIns="0" rtlCol="0" anchor="t">
            <a:spAutoFit/>
          </a:bodyPr>
          <a:lstStyle/>
          <a:p>
            <a:pPr algn="ctr">
              <a:lnSpc>
                <a:spcPts val="3779"/>
              </a:lnSpc>
            </a:pPr>
            <a:r>
              <a:rPr lang="en-US" sz="2700" spc="81">
                <a:solidFill>
                  <a:srgbClr val="053D57"/>
                </a:solidFill>
                <a:latin typeface="Source Serif Pro Bold Italics"/>
              </a:rPr>
              <a:t>Abstain from the usage of social media as it will waste your night</a:t>
            </a:r>
          </a:p>
        </p:txBody>
      </p:sp>
      <p:sp>
        <p:nvSpPr>
          <p:cNvPr id="13" name="TextBox 13"/>
          <p:cNvSpPr txBox="1"/>
          <p:nvPr/>
        </p:nvSpPr>
        <p:spPr>
          <a:xfrm>
            <a:off x="9769305" y="3269122"/>
            <a:ext cx="2888946" cy="1899285"/>
          </a:xfrm>
          <a:prstGeom prst="rect">
            <a:avLst/>
          </a:prstGeom>
        </p:spPr>
        <p:txBody>
          <a:bodyPr lIns="0" tIns="0" rIns="0" bIns="0" rtlCol="0" anchor="t">
            <a:spAutoFit/>
          </a:bodyPr>
          <a:lstStyle/>
          <a:p>
            <a:pPr algn="ctr">
              <a:lnSpc>
                <a:spcPts val="3779"/>
              </a:lnSpc>
            </a:pPr>
            <a:r>
              <a:rPr lang="en-US" sz="2700" spc="81">
                <a:solidFill>
                  <a:srgbClr val="053D57"/>
                </a:solidFill>
                <a:latin typeface="Source Serif Pro Bold Italics"/>
              </a:rPr>
              <a:t>Engage in Nafl Ibaadath and make a lot of Dhikr</a:t>
            </a:r>
          </a:p>
        </p:txBody>
      </p:sp>
      <p:sp>
        <p:nvSpPr>
          <p:cNvPr id="14" name="TextBox 14"/>
          <p:cNvSpPr txBox="1"/>
          <p:nvPr/>
        </p:nvSpPr>
        <p:spPr>
          <a:xfrm>
            <a:off x="9538560" y="6232865"/>
            <a:ext cx="3350437" cy="1899285"/>
          </a:xfrm>
          <a:prstGeom prst="rect">
            <a:avLst/>
          </a:prstGeom>
        </p:spPr>
        <p:txBody>
          <a:bodyPr lIns="0" tIns="0" rIns="0" bIns="0" rtlCol="0" anchor="t">
            <a:spAutoFit/>
          </a:bodyPr>
          <a:lstStyle/>
          <a:p>
            <a:pPr algn="ctr">
              <a:lnSpc>
                <a:spcPts val="3779"/>
              </a:lnSpc>
            </a:pPr>
            <a:r>
              <a:rPr lang="en-US" sz="2700" spc="81">
                <a:solidFill>
                  <a:srgbClr val="053D57"/>
                </a:solidFill>
                <a:latin typeface="Source Serif Pro Bold Italics"/>
              </a:rPr>
              <a:t>Recite the Qur'an shareef, Surah Mulk, Surah Sajdah and Waqia</a:t>
            </a:r>
          </a:p>
        </p:txBody>
      </p:sp>
      <p:sp>
        <p:nvSpPr>
          <p:cNvPr id="15" name="TextBox 15"/>
          <p:cNvSpPr txBox="1"/>
          <p:nvPr/>
        </p:nvSpPr>
        <p:spPr>
          <a:xfrm>
            <a:off x="13849605" y="3269122"/>
            <a:ext cx="3007461" cy="2379345"/>
          </a:xfrm>
          <a:prstGeom prst="rect">
            <a:avLst/>
          </a:prstGeom>
        </p:spPr>
        <p:txBody>
          <a:bodyPr lIns="0" tIns="0" rIns="0" bIns="0" rtlCol="0" anchor="t">
            <a:spAutoFit/>
          </a:bodyPr>
          <a:lstStyle/>
          <a:p>
            <a:pPr algn="ctr">
              <a:lnSpc>
                <a:spcPts val="3779"/>
              </a:lnSpc>
            </a:pPr>
            <a:r>
              <a:rPr lang="en-US" sz="2700" spc="81">
                <a:solidFill>
                  <a:srgbClr val="053D57"/>
                </a:solidFill>
                <a:latin typeface="Source Serif Pro Bold Italics"/>
              </a:rPr>
              <a:t>Make sincere Taubah by begging and crying for Allah's forgiveness</a:t>
            </a:r>
          </a:p>
        </p:txBody>
      </p:sp>
      <p:sp>
        <p:nvSpPr>
          <p:cNvPr id="16" name="TextBox 16"/>
          <p:cNvSpPr txBox="1"/>
          <p:nvPr/>
        </p:nvSpPr>
        <p:spPr>
          <a:xfrm>
            <a:off x="13908863" y="6712925"/>
            <a:ext cx="2888946" cy="939165"/>
          </a:xfrm>
          <a:prstGeom prst="rect">
            <a:avLst/>
          </a:prstGeom>
        </p:spPr>
        <p:txBody>
          <a:bodyPr lIns="0" tIns="0" rIns="0" bIns="0" rtlCol="0" anchor="t">
            <a:spAutoFit/>
          </a:bodyPr>
          <a:lstStyle/>
          <a:p>
            <a:pPr algn="ctr">
              <a:lnSpc>
                <a:spcPts val="3779"/>
              </a:lnSpc>
            </a:pPr>
            <a:r>
              <a:rPr lang="en-US" sz="2700" spc="81">
                <a:solidFill>
                  <a:srgbClr val="053D57"/>
                </a:solidFill>
                <a:latin typeface="Source Serif Pro Bold Italics"/>
              </a:rPr>
              <a:t>Make lots of Duas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BF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3000"/>
          </a:blip>
          <a:srcRect l="28005" r="31978"/>
          <a:stretch>
            <a:fillRect/>
          </a:stretch>
        </p:blipFill>
        <p:spPr>
          <a:xfrm>
            <a:off x="-135195" y="-114300"/>
            <a:ext cx="6311808" cy="10515600"/>
          </a:xfrm>
          <a:prstGeom prst="rect">
            <a:avLst/>
          </a:prstGeom>
        </p:spPr>
      </p:pic>
      <p:sp>
        <p:nvSpPr>
          <p:cNvPr id="3" name="TextBox 3"/>
          <p:cNvSpPr txBox="1"/>
          <p:nvPr/>
        </p:nvSpPr>
        <p:spPr>
          <a:xfrm>
            <a:off x="6491755" y="1273477"/>
            <a:ext cx="12341865" cy="1174115"/>
          </a:xfrm>
          <a:prstGeom prst="rect">
            <a:avLst/>
          </a:prstGeom>
        </p:spPr>
        <p:txBody>
          <a:bodyPr lIns="0" tIns="0" rIns="0" bIns="0" rtlCol="0" anchor="t">
            <a:spAutoFit/>
          </a:bodyPr>
          <a:lstStyle/>
          <a:p>
            <a:pPr algn="l">
              <a:lnSpc>
                <a:spcPts val="8800"/>
              </a:lnSpc>
            </a:pPr>
            <a:r>
              <a:rPr lang="en-US" sz="8800">
                <a:solidFill>
                  <a:srgbClr val="053D57"/>
                </a:solidFill>
                <a:latin typeface="Arima Madurai Medium"/>
              </a:rPr>
              <a:t>Things to Refrain from</a:t>
            </a:r>
          </a:p>
        </p:txBody>
      </p:sp>
      <p:pic>
        <p:nvPicPr>
          <p:cNvPr id="4" name="Picture 4"/>
          <p:cNvPicPr>
            <a:picLocks noChangeAspect="1"/>
          </p:cNvPicPr>
          <p:nvPr/>
        </p:nvPicPr>
        <p:blipFill>
          <a:blip r:embed="rId3">
            <a:alphaModFix amt="14000"/>
          </a:blip>
          <a:srcRect l="10636" t="2853" b="2853"/>
          <a:stretch>
            <a:fillRect/>
          </a:stretch>
        </p:blipFill>
        <p:spPr>
          <a:xfrm>
            <a:off x="6176612" y="0"/>
            <a:ext cx="14280186" cy="10453446"/>
          </a:xfrm>
          <a:prstGeom prst="rect">
            <a:avLst/>
          </a:prstGeom>
        </p:spPr>
      </p:pic>
      <p:sp>
        <p:nvSpPr>
          <p:cNvPr id="5" name="TextBox 5"/>
          <p:cNvSpPr txBox="1"/>
          <p:nvPr/>
        </p:nvSpPr>
        <p:spPr>
          <a:xfrm>
            <a:off x="6748930" y="3339691"/>
            <a:ext cx="11604051" cy="4509516"/>
          </a:xfrm>
          <a:prstGeom prst="rect">
            <a:avLst/>
          </a:prstGeom>
        </p:spPr>
        <p:txBody>
          <a:bodyPr lIns="0" tIns="0" rIns="0" bIns="0" rtlCol="0" anchor="t">
            <a:spAutoFit/>
          </a:bodyPr>
          <a:lstStyle/>
          <a:p>
            <a:pPr>
              <a:lnSpc>
                <a:spcPts val="6012"/>
              </a:lnSpc>
            </a:pPr>
            <a:r>
              <a:rPr lang="en-US" sz="3600" spc="107">
                <a:solidFill>
                  <a:srgbClr val="053D57"/>
                </a:solidFill>
                <a:latin typeface="Source Serif Pro Bold"/>
              </a:rPr>
              <a:t>Refrain from innovations, such as cooking sweet dishes, lighting up your house thinking the souls will come and lighting up the graveyard.</a:t>
            </a:r>
          </a:p>
          <a:p>
            <a:pPr>
              <a:lnSpc>
                <a:spcPts val="6012"/>
              </a:lnSpc>
            </a:pPr>
            <a:endParaRPr lang="en-US" sz="3600" spc="107">
              <a:solidFill>
                <a:srgbClr val="053D57"/>
              </a:solidFill>
              <a:latin typeface="Source Serif Pro Bold"/>
            </a:endParaRPr>
          </a:p>
          <a:p>
            <a:pPr algn="l">
              <a:lnSpc>
                <a:spcPts val="6012"/>
              </a:lnSpc>
            </a:pPr>
            <a:r>
              <a:rPr lang="en-US" sz="3600" spc="107">
                <a:solidFill>
                  <a:srgbClr val="053D57"/>
                </a:solidFill>
                <a:latin typeface="Source Serif Pro Bold"/>
              </a:rPr>
              <a:t>Non of these acts are from the teachings of our Beloved Nabi sallallahu alaihi wasallam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7BCC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318" r="22689" b="94"/>
          <a:stretch>
            <a:fillRect/>
          </a:stretch>
        </p:blipFill>
        <p:spPr>
          <a:xfrm>
            <a:off x="7446870" y="0"/>
            <a:ext cx="10841130" cy="10505667"/>
          </a:xfrm>
          <a:prstGeom prst="rect">
            <a:avLst/>
          </a:prstGeom>
        </p:spPr>
      </p:pic>
      <p:sp>
        <p:nvSpPr>
          <p:cNvPr id="3" name="TextBox 3"/>
          <p:cNvSpPr txBox="1"/>
          <p:nvPr/>
        </p:nvSpPr>
        <p:spPr>
          <a:xfrm>
            <a:off x="602047" y="1260983"/>
            <a:ext cx="6420615" cy="2216277"/>
          </a:xfrm>
          <a:prstGeom prst="rect">
            <a:avLst/>
          </a:prstGeom>
        </p:spPr>
        <p:txBody>
          <a:bodyPr lIns="0" tIns="0" rIns="0" bIns="0" rtlCol="0" anchor="t">
            <a:spAutoFit/>
          </a:bodyPr>
          <a:lstStyle/>
          <a:p>
            <a:pPr algn="l">
              <a:lnSpc>
                <a:spcPts val="8784"/>
              </a:lnSpc>
            </a:pPr>
            <a:r>
              <a:rPr lang="en-US" sz="7200">
                <a:solidFill>
                  <a:srgbClr val="053D57"/>
                </a:solidFill>
                <a:latin typeface="Arima Madurai Medium Bold"/>
              </a:rPr>
              <a:t>Fasting on the 15th of Sha'ban</a:t>
            </a:r>
          </a:p>
        </p:txBody>
      </p:sp>
      <p:sp>
        <p:nvSpPr>
          <p:cNvPr id="4" name="TextBox 4"/>
          <p:cNvSpPr txBox="1"/>
          <p:nvPr/>
        </p:nvSpPr>
        <p:spPr>
          <a:xfrm>
            <a:off x="602047" y="4211926"/>
            <a:ext cx="5583505" cy="5271516"/>
          </a:xfrm>
          <a:prstGeom prst="rect">
            <a:avLst/>
          </a:prstGeom>
        </p:spPr>
        <p:txBody>
          <a:bodyPr lIns="0" tIns="0" rIns="0" bIns="0" rtlCol="0" anchor="t">
            <a:spAutoFit/>
          </a:bodyPr>
          <a:lstStyle/>
          <a:p>
            <a:pPr algn="l">
              <a:lnSpc>
                <a:spcPts val="6012"/>
              </a:lnSpc>
            </a:pPr>
            <a:r>
              <a:rPr lang="en-US" sz="3600" spc="107">
                <a:solidFill>
                  <a:srgbClr val="053D57"/>
                </a:solidFill>
                <a:latin typeface="Source Serif Pro Bold"/>
              </a:rPr>
              <a:t>There is no harm in fasting on the 15th day of Sha'ban, however we should bear in mind that specically fasting on this day is not a sunnah of our Beloved.</a:t>
            </a:r>
          </a:p>
        </p:txBody>
      </p:sp>
      <p:pic>
        <p:nvPicPr>
          <p:cNvPr id="5" name="Picture 5"/>
          <p:cNvPicPr>
            <a:picLocks noChangeAspect="1"/>
          </p:cNvPicPr>
          <p:nvPr/>
        </p:nvPicPr>
        <p:blipFill>
          <a:blip r:embed="rId3">
            <a:alphaModFix amt="14000"/>
          </a:blip>
          <a:srcRect l="10636" t="2853" b="2853"/>
          <a:stretch>
            <a:fillRect/>
          </a:stretch>
        </p:blipFill>
        <p:spPr>
          <a:xfrm>
            <a:off x="-6833316" y="-83223"/>
            <a:ext cx="14280186" cy="104534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t="9459" b="945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46050" y="9319360"/>
            <a:ext cx="18580100" cy="1145440"/>
          </a:xfrm>
          <a:prstGeom prst="rect">
            <a:avLst/>
          </a:prstGeom>
          <a:solidFill>
            <a:srgbClr val="F8FBFD"/>
          </a:solidFill>
        </p:spPr>
      </p:sp>
      <p:sp>
        <p:nvSpPr>
          <p:cNvPr id="3" name="TextBox 3"/>
          <p:cNvSpPr txBox="1"/>
          <p:nvPr/>
        </p:nvSpPr>
        <p:spPr>
          <a:xfrm>
            <a:off x="7528376" y="9564420"/>
            <a:ext cx="10449357" cy="413385"/>
          </a:xfrm>
          <a:prstGeom prst="rect">
            <a:avLst/>
          </a:prstGeom>
        </p:spPr>
        <p:txBody>
          <a:bodyPr lIns="0" tIns="0" rIns="0" bIns="0" rtlCol="0" anchor="t">
            <a:spAutoFit/>
          </a:bodyPr>
          <a:lstStyle/>
          <a:p>
            <a:pPr algn="r">
              <a:lnSpc>
                <a:spcPts val="3359"/>
              </a:lnSpc>
            </a:pPr>
            <a:r>
              <a:rPr lang="en-US" sz="2400" spc="240">
                <a:solidFill>
                  <a:srgbClr val="053D57"/>
                </a:solidFill>
                <a:latin typeface="Arima Madurai Medium Bold"/>
              </a:rPr>
              <a:t>DON'T FORGET TO KEEP US IN YOUR DUAS</a:t>
            </a:r>
          </a:p>
        </p:txBody>
      </p:sp>
      <p:sp>
        <p:nvSpPr>
          <p:cNvPr id="4" name="AutoShape 4"/>
          <p:cNvSpPr/>
          <p:nvPr/>
        </p:nvSpPr>
        <p:spPr>
          <a:xfrm>
            <a:off x="-1153637" y="-2863665"/>
            <a:ext cx="20119549" cy="5087351"/>
          </a:xfrm>
          <a:prstGeom prst="rect">
            <a:avLst/>
          </a:prstGeom>
          <a:solidFill>
            <a:srgbClr val="97BCC7"/>
          </a:solidFill>
        </p:spPr>
      </p:sp>
      <p:sp>
        <p:nvSpPr>
          <p:cNvPr id="5" name="TextBox 5"/>
          <p:cNvSpPr txBox="1"/>
          <p:nvPr/>
        </p:nvSpPr>
        <p:spPr>
          <a:xfrm>
            <a:off x="3308971" y="637585"/>
            <a:ext cx="11670059" cy="1097280"/>
          </a:xfrm>
          <a:prstGeom prst="rect">
            <a:avLst/>
          </a:prstGeom>
        </p:spPr>
        <p:txBody>
          <a:bodyPr lIns="0" tIns="0" rIns="0" bIns="0" rtlCol="0" anchor="t">
            <a:spAutoFit/>
          </a:bodyPr>
          <a:lstStyle/>
          <a:p>
            <a:pPr algn="ctr">
              <a:lnSpc>
                <a:spcPts val="8640"/>
              </a:lnSpc>
            </a:pPr>
            <a:r>
              <a:rPr lang="en-US" sz="7200" spc="144">
                <a:solidFill>
                  <a:srgbClr val="053D57"/>
                </a:solidFill>
                <a:latin typeface="Arima Madurai Medium Bold"/>
              </a:rPr>
              <a:t>When is this night?</a:t>
            </a:r>
          </a:p>
        </p:txBody>
      </p:sp>
      <p:sp>
        <p:nvSpPr>
          <p:cNvPr id="6" name="TextBox 6"/>
          <p:cNvSpPr txBox="1"/>
          <p:nvPr/>
        </p:nvSpPr>
        <p:spPr>
          <a:xfrm>
            <a:off x="2879767" y="2510772"/>
            <a:ext cx="12528465" cy="1094486"/>
          </a:xfrm>
          <a:prstGeom prst="rect">
            <a:avLst/>
          </a:prstGeom>
        </p:spPr>
        <p:txBody>
          <a:bodyPr lIns="0" tIns="0" rIns="0" bIns="0" rtlCol="0" anchor="t">
            <a:spAutoFit/>
          </a:bodyPr>
          <a:lstStyle/>
          <a:p>
            <a:pPr algn="ctr">
              <a:lnSpc>
                <a:spcPts val="9352"/>
              </a:lnSpc>
            </a:pPr>
            <a:r>
              <a:rPr lang="en-US" sz="5600" spc="168">
                <a:solidFill>
                  <a:srgbClr val="97BCC7"/>
                </a:solidFill>
                <a:latin typeface="Source Serif Pro Bold"/>
              </a:rPr>
              <a:t>This Wednesday is the 14th of Sha'ban</a:t>
            </a:r>
          </a:p>
        </p:txBody>
      </p:sp>
      <p:sp>
        <p:nvSpPr>
          <p:cNvPr id="7" name="TextBox 7"/>
          <p:cNvSpPr txBox="1"/>
          <p:nvPr/>
        </p:nvSpPr>
        <p:spPr>
          <a:xfrm>
            <a:off x="2512372" y="4063746"/>
            <a:ext cx="13263257" cy="1949958"/>
          </a:xfrm>
          <a:prstGeom prst="rect">
            <a:avLst/>
          </a:prstGeom>
        </p:spPr>
        <p:txBody>
          <a:bodyPr lIns="0" tIns="0" rIns="0" bIns="0" rtlCol="0" anchor="t">
            <a:spAutoFit/>
          </a:bodyPr>
          <a:lstStyle/>
          <a:p>
            <a:pPr algn="ctr">
              <a:lnSpc>
                <a:spcPts val="8016"/>
              </a:lnSpc>
            </a:pPr>
            <a:r>
              <a:rPr lang="en-US" sz="4800" spc="144">
                <a:solidFill>
                  <a:srgbClr val="F8FBFD"/>
                </a:solidFill>
                <a:latin typeface="Source Serif Pro Bold"/>
              </a:rPr>
              <a:t>The Islamic calendar doesnt change after mid-night, rather it changes after Maghrib</a:t>
            </a:r>
          </a:p>
        </p:txBody>
      </p:sp>
      <p:sp>
        <p:nvSpPr>
          <p:cNvPr id="8" name="TextBox 8"/>
          <p:cNvSpPr txBox="1"/>
          <p:nvPr/>
        </p:nvSpPr>
        <p:spPr>
          <a:xfrm>
            <a:off x="1028700" y="6448360"/>
            <a:ext cx="16230600" cy="2299091"/>
          </a:xfrm>
          <a:prstGeom prst="rect">
            <a:avLst/>
          </a:prstGeom>
        </p:spPr>
        <p:txBody>
          <a:bodyPr lIns="0" tIns="0" rIns="0" bIns="0" rtlCol="0" anchor="t">
            <a:spAutoFit/>
          </a:bodyPr>
          <a:lstStyle/>
          <a:p>
            <a:pPr algn="ctr">
              <a:lnSpc>
                <a:spcPts val="9352"/>
              </a:lnSpc>
            </a:pPr>
            <a:r>
              <a:rPr lang="en-US" sz="5600" spc="168">
                <a:solidFill>
                  <a:srgbClr val="97BCC7"/>
                </a:solidFill>
                <a:latin typeface="Source Serif Pro Bold"/>
              </a:rPr>
              <a:t>Therefore this special night will fall on Wednesday after Maghrib Salah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Ubaidullah Abdul Awal</cp:lastModifiedBy>
  <cp:revision>1</cp:revision>
  <dcterms:modified xsi:type="dcterms:W3CDTF">2020-04-02T18:19:07Z</dcterms:modified>
</cp:coreProperties>
</file>