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ontserrat Classic" panose="020B0604020202020204" charset="0"/>
      <p:regular r:id="rId15"/>
    </p:embeddedFont>
    <p:embeddedFont>
      <p:font typeface="Montserrat Classic Bold" panose="020B0604020202020204" charset="0"/>
      <p:regular r:id="rId16"/>
    </p:embeddedFont>
    <p:embeddedFont>
      <p:font typeface="Montserrat Light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9381" y="2768496"/>
            <a:ext cx="19486763" cy="8056706"/>
          </a:xfrm>
          <a:prstGeom prst="rect">
            <a:avLst/>
          </a:prstGeom>
          <a:solidFill>
            <a:srgbClr val="D9B93E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3986928"/>
            <a:ext cx="11404524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200"/>
              </a:lnSpc>
            </a:pPr>
            <a:r>
              <a:rPr lang="en-US" sz="12000" spc="179">
                <a:solidFill>
                  <a:srgbClr val="050707"/>
                </a:solidFill>
                <a:latin typeface="Montserrat Classic Bold"/>
              </a:rPr>
              <a:t>TEEN ESSENTIALS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81100" y="685398"/>
            <a:ext cx="1586185" cy="14017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487427" y="852193"/>
            <a:ext cx="1546064" cy="1254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3725003" y="296540"/>
            <a:ext cx="10160005" cy="2365305"/>
            <a:chOff x="0" y="0"/>
            <a:chExt cx="13546673" cy="3153740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1677680" y="550973"/>
              <a:ext cx="1868993" cy="186899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345128" y="559126"/>
              <a:ext cx="1799809" cy="17998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0" y="0"/>
              <a:ext cx="3153740" cy="315374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7923382" y="469807"/>
              <a:ext cx="1978446" cy="1978446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592802" y="8554178"/>
            <a:ext cx="3335314" cy="140824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7623245"/>
            <a:ext cx="1170876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Montserrat Classic"/>
              </a:rPr>
              <a:t>HIGHLY ESSENTIAL TOPICS FOR SECONDARY STUDENTS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99381" y="-584974"/>
            <a:ext cx="7931707" cy="11456947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7592" r="17592"/>
          <a:stretch>
            <a:fillRect/>
          </a:stretch>
        </p:blipFill>
        <p:spPr>
          <a:xfrm>
            <a:off x="-2444717" y="-86386"/>
            <a:ext cx="10156648" cy="1045977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711931" y="9025162"/>
            <a:ext cx="10882993" cy="1348224"/>
            <a:chOff x="0" y="0"/>
            <a:chExt cx="3681407" cy="45606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81407" cy="456066"/>
            </a:xfrm>
            <a:custGeom>
              <a:avLst/>
              <a:gdLst/>
              <a:ahLst/>
              <a:cxnLst/>
              <a:rect l="l" t="t" r="r" b="b"/>
              <a:pathLst>
                <a:path w="3681407" h="456066">
                  <a:moveTo>
                    <a:pt x="0" y="0"/>
                  </a:moveTo>
                  <a:lnTo>
                    <a:pt x="3681407" y="0"/>
                  </a:lnTo>
                  <a:lnTo>
                    <a:pt x="3681407" y="456066"/>
                  </a:lnTo>
                  <a:lnTo>
                    <a:pt x="0" y="456066"/>
                  </a:lnTo>
                  <a:close/>
                </a:path>
              </a:pathLst>
            </a:custGeom>
            <a:solidFill>
              <a:srgbClr val="050707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701435" y="2913075"/>
            <a:ext cx="8903984" cy="132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0"/>
              </a:lnSpc>
            </a:pPr>
            <a:r>
              <a:rPr lang="en-US" sz="4200">
                <a:solidFill>
                  <a:srgbClr val="FFFFFF"/>
                </a:solidFill>
                <a:latin typeface="Montserrat Classic Bold"/>
              </a:rPr>
              <a:t>What will we cover in this session?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55316" y="5324475"/>
            <a:ext cx="8903984" cy="2693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0" lvl="1" indent="-302260">
              <a:lnSpc>
                <a:spcPts val="4200"/>
              </a:lnSpc>
              <a:buFont typeface="Arial"/>
              <a:buChar char="•"/>
            </a:pPr>
            <a:r>
              <a:rPr lang="en-US" sz="2800">
                <a:solidFill>
                  <a:srgbClr val="050707"/>
                </a:solidFill>
                <a:latin typeface="Montserrat Light Bold"/>
              </a:rPr>
              <a:t>Life Before &amp; After Social Media </a:t>
            </a:r>
          </a:p>
          <a:p>
            <a:pPr>
              <a:lnSpc>
                <a:spcPts val="4200"/>
              </a:lnSpc>
            </a:pPr>
            <a:endParaRPr lang="en-US" sz="2800">
              <a:solidFill>
                <a:srgbClr val="050707"/>
              </a:solidFill>
              <a:latin typeface="Montserrat Light Bold"/>
            </a:endParaRPr>
          </a:p>
          <a:p>
            <a:pPr marL="604520" lvl="1" indent="-302260">
              <a:lnSpc>
                <a:spcPts val="4200"/>
              </a:lnSpc>
              <a:buFont typeface="Arial"/>
              <a:buChar char="•"/>
            </a:pPr>
            <a:r>
              <a:rPr lang="en-US" sz="2800">
                <a:solidFill>
                  <a:srgbClr val="050707"/>
                </a:solidFill>
                <a:latin typeface="Montserrat Light Bold"/>
              </a:rPr>
              <a:t>Pros &amp; Cons</a:t>
            </a:r>
          </a:p>
          <a:p>
            <a:pPr>
              <a:lnSpc>
                <a:spcPts val="4200"/>
              </a:lnSpc>
            </a:pPr>
            <a:endParaRPr lang="en-US" sz="2800">
              <a:solidFill>
                <a:srgbClr val="050707"/>
              </a:solidFill>
              <a:latin typeface="Montserrat Light Bold"/>
            </a:endParaRPr>
          </a:p>
          <a:p>
            <a:pPr marL="604520" lvl="1" indent="-302260" algn="l">
              <a:lnSpc>
                <a:spcPts val="4200"/>
              </a:lnSpc>
              <a:buFont typeface="Arial"/>
              <a:buChar char="•"/>
            </a:pPr>
            <a:r>
              <a:rPr lang="en-US" sz="2800">
                <a:solidFill>
                  <a:srgbClr val="050707"/>
                </a:solidFill>
                <a:latin typeface="Montserrat Light Bold"/>
              </a:rPr>
              <a:t>Do's &amp; Don'ts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01435" y="888163"/>
            <a:ext cx="8955198" cy="129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19"/>
              </a:lnSpc>
            </a:pPr>
            <a:r>
              <a:rPr lang="en-US" sz="8800">
                <a:solidFill>
                  <a:srgbClr val="050707"/>
                </a:solidFill>
                <a:latin typeface="Montserrat Classic Bold"/>
              </a:rPr>
              <a:t>SOCIAL MEDIA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424750" y="2320405"/>
            <a:ext cx="5606408" cy="495594"/>
            <a:chOff x="0" y="0"/>
            <a:chExt cx="9194800" cy="812800"/>
          </a:xfrm>
        </p:grpSpPr>
        <p:sp>
          <p:nvSpPr>
            <p:cNvPr id="10" name="Freeform 10"/>
            <p:cNvSpPr/>
            <p:nvPr/>
          </p:nvSpPr>
          <p:spPr>
            <a:xfrm>
              <a:off x="457200" y="304800"/>
              <a:ext cx="8331200" cy="203200"/>
            </a:xfrm>
            <a:custGeom>
              <a:avLst/>
              <a:gdLst/>
              <a:ahLst/>
              <a:cxnLst/>
              <a:rect l="l" t="t" r="r" b="b"/>
              <a:pathLst>
                <a:path w="8331200" h="203200">
                  <a:moveTo>
                    <a:pt x="101600" y="0"/>
                  </a:moveTo>
                  <a:cubicBezTo>
                    <a:pt x="157480" y="0"/>
                    <a:pt x="203200" y="45720"/>
                    <a:pt x="203200" y="101600"/>
                  </a:cubicBezTo>
                  <a:cubicBezTo>
                    <a:pt x="203200" y="157480"/>
                    <a:pt x="157480" y="203200"/>
                    <a:pt x="101600" y="203200"/>
                  </a:cubicBezTo>
                  <a:cubicBezTo>
                    <a:pt x="45720" y="203200"/>
                    <a:pt x="0" y="157480"/>
                    <a:pt x="0" y="101600"/>
                  </a:cubicBezTo>
                  <a:cubicBezTo>
                    <a:pt x="0" y="45720"/>
                    <a:pt x="45720" y="0"/>
                    <a:pt x="101600" y="0"/>
                  </a:cubicBezTo>
                  <a:close/>
                  <a:moveTo>
                    <a:pt x="508000" y="0"/>
                  </a:moveTo>
                  <a:cubicBezTo>
                    <a:pt x="563880" y="0"/>
                    <a:pt x="609600" y="45720"/>
                    <a:pt x="609600" y="101600"/>
                  </a:cubicBezTo>
                  <a:cubicBezTo>
                    <a:pt x="609600" y="157480"/>
                    <a:pt x="563880" y="203200"/>
                    <a:pt x="508000" y="203200"/>
                  </a:cubicBezTo>
                  <a:cubicBezTo>
                    <a:pt x="452120" y="203200"/>
                    <a:pt x="406400" y="157480"/>
                    <a:pt x="406400" y="101600"/>
                  </a:cubicBezTo>
                  <a:cubicBezTo>
                    <a:pt x="406400" y="45720"/>
                    <a:pt x="452120" y="0"/>
                    <a:pt x="508000" y="0"/>
                  </a:cubicBezTo>
                  <a:close/>
                  <a:moveTo>
                    <a:pt x="914400" y="0"/>
                  </a:moveTo>
                  <a:cubicBezTo>
                    <a:pt x="970280" y="0"/>
                    <a:pt x="1016000" y="45720"/>
                    <a:pt x="1016000" y="101600"/>
                  </a:cubicBezTo>
                  <a:cubicBezTo>
                    <a:pt x="1016000" y="157480"/>
                    <a:pt x="970280" y="203200"/>
                    <a:pt x="914400" y="203200"/>
                  </a:cubicBezTo>
                  <a:cubicBezTo>
                    <a:pt x="858520" y="203200"/>
                    <a:pt x="812800" y="157480"/>
                    <a:pt x="812800" y="101600"/>
                  </a:cubicBezTo>
                  <a:cubicBezTo>
                    <a:pt x="812800" y="45720"/>
                    <a:pt x="858520" y="0"/>
                    <a:pt x="914400" y="0"/>
                  </a:cubicBezTo>
                  <a:close/>
                  <a:moveTo>
                    <a:pt x="1320800" y="0"/>
                  </a:moveTo>
                  <a:cubicBezTo>
                    <a:pt x="1376680" y="0"/>
                    <a:pt x="1422400" y="45720"/>
                    <a:pt x="1422400" y="101600"/>
                  </a:cubicBezTo>
                  <a:cubicBezTo>
                    <a:pt x="1422400" y="157480"/>
                    <a:pt x="1376680" y="203200"/>
                    <a:pt x="1320800" y="203200"/>
                  </a:cubicBezTo>
                  <a:cubicBezTo>
                    <a:pt x="1264920" y="203200"/>
                    <a:pt x="1219200" y="157480"/>
                    <a:pt x="1219200" y="101600"/>
                  </a:cubicBezTo>
                  <a:cubicBezTo>
                    <a:pt x="1219200" y="45720"/>
                    <a:pt x="1264920" y="0"/>
                    <a:pt x="1320800" y="0"/>
                  </a:cubicBezTo>
                  <a:close/>
                  <a:moveTo>
                    <a:pt x="1727200" y="0"/>
                  </a:moveTo>
                  <a:cubicBezTo>
                    <a:pt x="1783080" y="0"/>
                    <a:pt x="1828800" y="45720"/>
                    <a:pt x="1828800" y="101600"/>
                  </a:cubicBezTo>
                  <a:cubicBezTo>
                    <a:pt x="1828800" y="157480"/>
                    <a:pt x="1783080" y="203200"/>
                    <a:pt x="1727200" y="203200"/>
                  </a:cubicBezTo>
                  <a:cubicBezTo>
                    <a:pt x="1671320" y="203200"/>
                    <a:pt x="1625600" y="157480"/>
                    <a:pt x="1625600" y="101600"/>
                  </a:cubicBezTo>
                  <a:cubicBezTo>
                    <a:pt x="1625600" y="45720"/>
                    <a:pt x="1671320" y="0"/>
                    <a:pt x="1727200" y="0"/>
                  </a:cubicBezTo>
                  <a:close/>
                  <a:moveTo>
                    <a:pt x="2133600" y="0"/>
                  </a:moveTo>
                  <a:cubicBezTo>
                    <a:pt x="2189480" y="0"/>
                    <a:pt x="2235200" y="45720"/>
                    <a:pt x="2235200" y="101600"/>
                  </a:cubicBezTo>
                  <a:cubicBezTo>
                    <a:pt x="2235200" y="157480"/>
                    <a:pt x="2189480" y="203200"/>
                    <a:pt x="2133600" y="203200"/>
                  </a:cubicBezTo>
                  <a:cubicBezTo>
                    <a:pt x="2077720" y="203200"/>
                    <a:pt x="2032000" y="157480"/>
                    <a:pt x="2032000" y="101600"/>
                  </a:cubicBezTo>
                  <a:cubicBezTo>
                    <a:pt x="2032000" y="45720"/>
                    <a:pt x="2077720" y="0"/>
                    <a:pt x="2133600" y="0"/>
                  </a:cubicBezTo>
                  <a:close/>
                  <a:moveTo>
                    <a:pt x="2540000" y="0"/>
                  </a:moveTo>
                  <a:cubicBezTo>
                    <a:pt x="2595880" y="0"/>
                    <a:pt x="2641600" y="45720"/>
                    <a:pt x="2641600" y="101600"/>
                  </a:cubicBezTo>
                  <a:cubicBezTo>
                    <a:pt x="2641600" y="157480"/>
                    <a:pt x="2595880" y="203200"/>
                    <a:pt x="2540000" y="203200"/>
                  </a:cubicBezTo>
                  <a:cubicBezTo>
                    <a:pt x="2484120" y="203200"/>
                    <a:pt x="2438400" y="157480"/>
                    <a:pt x="2438400" y="101600"/>
                  </a:cubicBezTo>
                  <a:cubicBezTo>
                    <a:pt x="2438400" y="45720"/>
                    <a:pt x="2484120" y="0"/>
                    <a:pt x="2540000" y="0"/>
                  </a:cubicBezTo>
                  <a:close/>
                  <a:moveTo>
                    <a:pt x="2946400" y="0"/>
                  </a:moveTo>
                  <a:cubicBezTo>
                    <a:pt x="3002280" y="0"/>
                    <a:pt x="3048000" y="45720"/>
                    <a:pt x="3048000" y="101600"/>
                  </a:cubicBezTo>
                  <a:cubicBezTo>
                    <a:pt x="3048000" y="157480"/>
                    <a:pt x="3002280" y="203200"/>
                    <a:pt x="2946400" y="203200"/>
                  </a:cubicBezTo>
                  <a:cubicBezTo>
                    <a:pt x="2890520" y="203200"/>
                    <a:pt x="2844800" y="157480"/>
                    <a:pt x="2844800" y="101600"/>
                  </a:cubicBezTo>
                  <a:cubicBezTo>
                    <a:pt x="2844800" y="45720"/>
                    <a:pt x="2890520" y="0"/>
                    <a:pt x="2946400" y="0"/>
                  </a:cubicBezTo>
                  <a:close/>
                  <a:moveTo>
                    <a:pt x="3352800" y="0"/>
                  </a:moveTo>
                  <a:cubicBezTo>
                    <a:pt x="3408680" y="0"/>
                    <a:pt x="3454400" y="45720"/>
                    <a:pt x="3454400" y="101600"/>
                  </a:cubicBezTo>
                  <a:cubicBezTo>
                    <a:pt x="3454400" y="157480"/>
                    <a:pt x="3408680" y="203200"/>
                    <a:pt x="3352800" y="203200"/>
                  </a:cubicBezTo>
                  <a:cubicBezTo>
                    <a:pt x="3296920" y="203200"/>
                    <a:pt x="3251200" y="157480"/>
                    <a:pt x="3251200" y="101600"/>
                  </a:cubicBezTo>
                  <a:cubicBezTo>
                    <a:pt x="3251200" y="45720"/>
                    <a:pt x="3296920" y="0"/>
                    <a:pt x="3352800" y="0"/>
                  </a:cubicBezTo>
                  <a:close/>
                  <a:moveTo>
                    <a:pt x="3759200" y="0"/>
                  </a:moveTo>
                  <a:cubicBezTo>
                    <a:pt x="3815080" y="0"/>
                    <a:pt x="3860800" y="45720"/>
                    <a:pt x="3860800" y="101600"/>
                  </a:cubicBezTo>
                  <a:cubicBezTo>
                    <a:pt x="3860800" y="157480"/>
                    <a:pt x="3815080" y="203200"/>
                    <a:pt x="3759200" y="203200"/>
                  </a:cubicBezTo>
                  <a:cubicBezTo>
                    <a:pt x="3703320" y="203200"/>
                    <a:pt x="3657600" y="157480"/>
                    <a:pt x="3657600" y="101600"/>
                  </a:cubicBezTo>
                  <a:cubicBezTo>
                    <a:pt x="3657600" y="45720"/>
                    <a:pt x="3703320" y="0"/>
                    <a:pt x="3759200" y="0"/>
                  </a:cubicBezTo>
                  <a:close/>
                  <a:moveTo>
                    <a:pt x="4165600" y="0"/>
                  </a:moveTo>
                  <a:cubicBezTo>
                    <a:pt x="4221480" y="0"/>
                    <a:pt x="4267200" y="45720"/>
                    <a:pt x="4267200" y="101600"/>
                  </a:cubicBezTo>
                  <a:cubicBezTo>
                    <a:pt x="4267200" y="157480"/>
                    <a:pt x="4221480" y="203200"/>
                    <a:pt x="4165600" y="203200"/>
                  </a:cubicBezTo>
                  <a:cubicBezTo>
                    <a:pt x="4109720" y="203200"/>
                    <a:pt x="4064000" y="157480"/>
                    <a:pt x="4064000" y="101600"/>
                  </a:cubicBezTo>
                  <a:cubicBezTo>
                    <a:pt x="4064000" y="45720"/>
                    <a:pt x="4109720" y="0"/>
                    <a:pt x="4165600" y="0"/>
                  </a:cubicBezTo>
                  <a:close/>
                  <a:moveTo>
                    <a:pt x="4572000" y="0"/>
                  </a:moveTo>
                  <a:cubicBezTo>
                    <a:pt x="4627880" y="0"/>
                    <a:pt x="4673600" y="45720"/>
                    <a:pt x="4673600" y="101600"/>
                  </a:cubicBezTo>
                  <a:cubicBezTo>
                    <a:pt x="4673600" y="157480"/>
                    <a:pt x="4627880" y="203200"/>
                    <a:pt x="4572000" y="203200"/>
                  </a:cubicBezTo>
                  <a:cubicBezTo>
                    <a:pt x="4516120" y="203200"/>
                    <a:pt x="4470400" y="157480"/>
                    <a:pt x="4470400" y="101600"/>
                  </a:cubicBezTo>
                  <a:cubicBezTo>
                    <a:pt x="4470400" y="45720"/>
                    <a:pt x="4516120" y="0"/>
                    <a:pt x="4572000" y="0"/>
                  </a:cubicBezTo>
                  <a:close/>
                  <a:moveTo>
                    <a:pt x="4978400" y="0"/>
                  </a:moveTo>
                  <a:cubicBezTo>
                    <a:pt x="5034280" y="0"/>
                    <a:pt x="5080000" y="45720"/>
                    <a:pt x="5080000" y="101600"/>
                  </a:cubicBezTo>
                  <a:cubicBezTo>
                    <a:pt x="5080000" y="157480"/>
                    <a:pt x="5034280" y="203200"/>
                    <a:pt x="4978400" y="203200"/>
                  </a:cubicBezTo>
                  <a:cubicBezTo>
                    <a:pt x="4922520" y="203200"/>
                    <a:pt x="4876800" y="157480"/>
                    <a:pt x="4876800" y="101600"/>
                  </a:cubicBezTo>
                  <a:cubicBezTo>
                    <a:pt x="4876800" y="45720"/>
                    <a:pt x="4922520" y="0"/>
                    <a:pt x="4978400" y="0"/>
                  </a:cubicBezTo>
                  <a:close/>
                  <a:moveTo>
                    <a:pt x="5384800" y="0"/>
                  </a:moveTo>
                  <a:cubicBezTo>
                    <a:pt x="5440680" y="0"/>
                    <a:pt x="5486400" y="45720"/>
                    <a:pt x="5486400" y="101600"/>
                  </a:cubicBezTo>
                  <a:cubicBezTo>
                    <a:pt x="5486400" y="157480"/>
                    <a:pt x="5440680" y="203200"/>
                    <a:pt x="5384800" y="203200"/>
                  </a:cubicBezTo>
                  <a:cubicBezTo>
                    <a:pt x="5328920" y="203200"/>
                    <a:pt x="5283200" y="157480"/>
                    <a:pt x="5283200" y="101600"/>
                  </a:cubicBezTo>
                  <a:cubicBezTo>
                    <a:pt x="5283200" y="45720"/>
                    <a:pt x="5328920" y="0"/>
                    <a:pt x="5384800" y="0"/>
                  </a:cubicBezTo>
                  <a:close/>
                  <a:moveTo>
                    <a:pt x="5791200" y="0"/>
                  </a:moveTo>
                  <a:cubicBezTo>
                    <a:pt x="5847080" y="0"/>
                    <a:pt x="5892800" y="45720"/>
                    <a:pt x="5892800" y="101600"/>
                  </a:cubicBezTo>
                  <a:cubicBezTo>
                    <a:pt x="5892800" y="157480"/>
                    <a:pt x="5847080" y="203200"/>
                    <a:pt x="5791200" y="203200"/>
                  </a:cubicBezTo>
                  <a:cubicBezTo>
                    <a:pt x="5735320" y="203200"/>
                    <a:pt x="5689600" y="157480"/>
                    <a:pt x="5689600" y="101600"/>
                  </a:cubicBezTo>
                  <a:cubicBezTo>
                    <a:pt x="5689600" y="45720"/>
                    <a:pt x="5735320" y="0"/>
                    <a:pt x="5791200" y="0"/>
                  </a:cubicBezTo>
                  <a:close/>
                  <a:moveTo>
                    <a:pt x="6197600" y="0"/>
                  </a:moveTo>
                  <a:cubicBezTo>
                    <a:pt x="6253480" y="0"/>
                    <a:pt x="6299200" y="45720"/>
                    <a:pt x="6299200" y="101600"/>
                  </a:cubicBezTo>
                  <a:cubicBezTo>
                    <a:pt x="6299200" y="157480"/>
                    <a:pt x="6253480" y="203200"/>
                    <a:pt x="6197600" y="203200"/>
                  </a:cubicBezTo>
                  <a:cubicBezTo>
                    <a:pt x="6141720" y="203200"/>
                    <a:pt x="6096000" y="157480"/>
                    <a:pt x="6096000" y="101600"/>
                  </a:cubicBezTo>
                  <a:cubicBezTo>
                    <a:pt x="6096000" y="45720"/>
                    <a:pt x="6141720" y="0"/>
                    <a:pt x="6197600" y="0"/>
                  </a:cubicBezTo>
                  <a:close/>
                  <a:moveTo>
                    <a:pt x="6604000" y="0"/>
                  </a:moveTo>
                  <a:cubicBezTo>
                    <a:pt x="6659880" y="0"/>
                    <a:pt x="6705600" y="45720"/>
                    <a:pt x="6705600" y="101600"/>
                  </a:cubicBezTo>
                  <a:cubicBezTo>
                    <a:pt x="6705600" y="157480"/>
                    <a:pt x="6659880" y="203200"/>
                    <a:pt x="6604000" y="203200"/>
                  </a:cubicBezTo>
                  <a:cubicBezTo>
                    <a:pt x="6548120" y="203200"/>
                    <a:pt x="6502400" y="157480"/>
                    <a:pt x="6502400" y="101600"/>
                  </a:cubicBezTo>
                  <a:cubicBezTo>
                    <a:pt x="6502400" y="45720"/>
                    <a:pt x="6548120" y="0"/>
                    <a:pt x="6604000" y="0"/>
                  </a:cubicBezTo>
                  <a:close/>
                  <a:moveTo>
                    <a:pt x="7010400" y="0"/>
                  </a:moveTo>
                  <a:cubicBezTo>
                    <a:pt x="7066280" y="0"/>
                    <a:pt x="7112000" y="45720"/>
                    <a:pt x="7112000" y="101600"/>
                  </a:cubicBezTo>
                  <a:cubicBezTo>
                    <a:pt x="7112000" y="157480"/>
                    <a:pt x="7066280" y="203200"/>
                    <a:pt x="7010400" y="203200"/>
                  </a:cubicBezTo>
                  <a:cubicBezTo>
                    <a:pt x="6954520" y="203200"/>
                    <a:pt x="6908800" y="157480"/>
                    <a:pt x="6908800" y="101600"/>
                  </a:cubicBezTo>
                  <a:cubicBezTo>
                    <a:pt x="6908800" y="45720"/>
                    <a:pt x="6954520" y="0"/>
                    <a:pt x="7010400" y="0"/>
                  </a:cubicBezTo>
                  <a:close/>
                  <a:moveTo>
                    <a:pt x="7416800" y="0"/>
                  </a:moveTo>
                  <a:cubicBezTo>
                    <a:pt x="7472680" y="0"/>
                    <a:pt x="7518400" y="45720"/>
                    <a:pt x="7518400" y="101600"/>
                  </a:cubicBezTo>
                  <a:cubicBezTo>
                    <a:pt x="7518400" y="157480"/>
                    <a:pt x="7472680" y="203200"/>
                    <a:pt x="7416800" y="203200"/>
                  </a:cubicBezTo>
                  <a:cubicBezTo>
                    <a:pt x="7360920" y="203200"/>
                    <a:pt x="7315200" y="157480"/>
                    <a:pt x="7315200" y="101600"/>
                  </a:cubicBezTo>
                  <a:cubicBezTo>
                    <a:pt x="7315200" y="45720"/>
                    <a:pt x="7360920" y="0"/>
                    <a:pt x="7416800" y="0"/>
                  </a:cubicBezTo>
                  <a:close/>
                  <a:moveTo>
                    <a:pt x="7823200" y="0"/>
                  </a:moveTo>
                  <a:cubicBezTo>
                    <a:pt x="7879080" y="0"/>
                    <a:pt x="7924800" y="45720"/>
                    <a:pt x="7924800" y="101600"/>
                  </a:cubicBezTo>
                  <a:cubicBezTo>
                    <a:pt x="7924800" y="157480"/>
                    <a:pt x="7879080" y="203200"/>
                    <a:pt x="7823200" y="203200"/>
                  </a:cubicBezTo>
                  <a:cubicBezTo>
                    <a:pt x="7767320" y="203200"/>
                    <a:pt x="7721600" y="157480"/>
                    <a:pt x="7721600" y="101600"/>
                  </a:cubicBezTo>
                  <a:cubicBezTo>
                    <a:pt x="7721600" y="45720"/>
                    <a:pt x="7767320" y="0"/>
                    <a:pt x="7823200" y="0"/>
                  </a:cubicBezTo>
                  <a:close/>
                  <a:moveTo>
                    <a:pt x="8229600" y="0"/>
                  </a:moveTo>
                  <a:cubicBezTo>
                    <a:pt x="8285480" y="0"/>
                    <a:pt x="8331200" y="45720"/>
                    <a:pt x="8331200" y="101600"/>
                  </a:cubicBezTo>
                  <a:cubicBezTo>
                    <a:pt x="8331200" y="157480"/>
                    <a:pt x="8285480" y="203200"/>
                    <a:pt x="8229600" y="203200"/>
                  </a:cubicBezTo>
                  <a:cubicBezTo>
                    <a:pt x="8173720" y="203200"/>
                    <a:pt x="8128000" y="157480"/>
                    <a:pt x="8128000" y="101600"/>
                  </a:cubicBezTo>
                  <a:cubicBezTo>
                    <a:pt x="8128000" y="45720"/>
                    <a:pt x="8173720" y="0"/>
                    <a:pt x="8229600" y="0"/>
                  </a:cubicBezTo>
                  <a:close/>
                </a:path>
              </a:pathLst>
            </a:custGeom>
            <a:solidFill>
              <a:srgbClr val="050707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8701435" y="9400982"/>
            <a:ext cx="8903984" cy="444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>
                <a:solidFill>
                  <a:srgbClr val="FFFFFF"/>
                </a:solidFill>
                <a:latin typeface="Montserrat Classic Bold"/>
              </a:rPr>
              <a:t>Nusrat ul Islam Masjid &amp; Education Centre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0601" y="3410056"/>
            <a:ext cx="8791255" cy="4737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5431"/>
              </a:lnSpc>
              <a:buFont typeface="Arial"/>
              <a:buChar char="•"/>
            </a:pPr>
            <a:r>
              <a:rPr lang="en-US" sz="2800" spc="123">
                <a:solidFill>
                  <a:srgbClr val="FDFCEE"/>
                </a:solidFill>
                <a:latin typeface="Montserrat Classic"/>
              </a:rPr>
              <a:t>People visited family and friends regularly</a:t>
            </a:r>
          </a:p>
          <a:p>
            <a:pPr marL="604520" lvl="1" indent="-302260" algn="l">
              <a:lnSpc>
                <a:spcPts val="5432"/>
              </a:lnSpc>
              <a:buFont typeface="Arial"/>
              <a:buChar char="•"/>
            </a:pPr>
            <a:r>
              <a:rPr lang="en-US" sz="2799" spc="123">
                <a:solidFill>
                  <a:srgbClr val="FDFCEE"/>
                </a:solidFill>
                <a:latin typeface="Montserrat Classic"/>
              </a:rPr>
              <a:t>People would spend time playing outside</a:t>
            </a:r>
          </a:p>
          <a:p>
            <a:pPr marL="604520" lvl="1" indent="-302260" algn="l">
              <a:lnSpc>
                <a:spcPts val="5432"/>
              </a:lnSpc>
              <a:buFont typeface="Arial"/>
              <a:buChar char="•"/>
            </a:pPr>
            <a:r>
              <a:rPr lang="en-US" sz="2800" spc="123">
                <a:solidFill>
                  <a:srgbClr val="FDFCEE"/>
                </a:solidFill>
                <a:latin typeface="Montserrat Classic"/>
              </a:rPr>
              <a:t>Life Wasn’t Such a Competition</a:t>
            </a:r>
          </a:p>
          <a:p>
            <a:pPr marL="604520" lvl="1" indent="-302260" algn="l">
              <a:lnSpc>
                <a:spcPts val="5432"/>
              </a:lnSpc>
              <a:buFont typeface="Arial"/>
              <a:buChar char="•"/>
            </a:pPr>
            <a:r>
              <a:rPr lang="en-US" sz="2800" spc="123">
                <a:solidFill>
                  <a:srgbClr val="FDFCEE"/>
                </a:solidFill>
                <a:latin typeface="Montserrat Classic"/>
              </a:rPr>
              <a:t>Only few things were Photographed</a:t>
            </a:r>
          </a:p>
          <a:p>
            <a:pPr marL="604520" lvl="1" indent="-302260" algn="l">
              <a:lnSpc>
                <a:spcPts val="5432"/>
              </a:lnSpc>
              <a:buFont typeface="Arial"/>
              <a:buChar char="•"/>
            </a:pPr>
            <a:r>
              <a:rPr lang="en-US" sz="2800" spc="123">
                <a:solidFill>
                  <a:srgbClr val="FDFCEE"/>
                </a:solidFill>
                <a:latin typeface="Montserrat Classic"/>
              </a:rPr>
              <a:t>People used to send letters not emails</a:t>
            </a:r>
          </a:p>
          <a:p>
            <a:pPr marL="604520" lvl="1" indent="-302260" algn="l">
              <a:lnSpc>
                <a:spcPts val="5432"/>
              </a:lnSpc>
              <a:buFont typeface="Arial"/>
              <a:buChar char="•"/>
            </a:pPr>
            <a:r>
              <a:rPr lang="en-US" sz="2800" spc="123">
                <a:solidFill>
                  <a:srgbClr val="FFFFFF"/>
                </a:solidFill>
                <a:latin typeface="Montserrat Classic"/>
              </a:rPr>
              <a:t>Mobile phones were mostly used to talk and send messages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59762" y="9025162"/>
            <a:ext cx="18854685" cy="1348224"/>
            <a:chOff x="0" y="0"/>
            <a:chExt cx="6378005" cy="4560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78004" cy="456066"/>
            </a:xfrm>
            <a:custGeom>
              <a:avLst/>
              <a:gdLst/>
              <a:ahLst/>
              <a:cxnLst/>
              <a:rect l="l" t="t" r="r" b="b"/>
              <a:pathLst>
                <a:path w="6378004" h="456066">
                  <a:moveTo>
                    <a:pt x="0" y="0"/>
                  </a:moveTo>
                  <a:lnTo>
                    <a:pt x="6378004" y="0"/>
                  </a:lnTo>
                  <a:lnTo>
                    <a:pt x="6378004" y="456066"/>
                  </a:lnTo>
                  <a:lnTo>
                    <a:pt x="0" y="456066"/>
                  </a:lnTo>
                  <a:close/>
                </a:path>
              </a:pathLst>
            </a:custGeom>
            <a:solidFill>
              <a:srgbClr val="D9B93E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62037" y="1529260"/>
            <a:ext cx="8725963" cy="651339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34865" y="593945"/>
            <a:ext cx="7734114" cy="228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00"/>
              </a:lnSpc>
            </a:pPr>
            <a:r>
              <a:rPr lang="en-US" sz="7200" spc="129">
                <a:solidFill>
                  <a:srgbClr val="D9B93E"/>
                </a:solidFill>
                <a:latin typeface="Montserrat Classic Bold"/>
              </a:rPr>
              <a:t>LIFE BEFORE SOCIAL MEDIA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03580" y="9430034"/>
            <a:ext cx="1081728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spc="560">
                <a:solidFill>
                  <a:srgbClr val="050707"/>
                </a:solidFill>
                <a:latin typeface="Montserrat Classic Bold"/>
              </a:rPr>
              <a:t>IMAGINE IF THERE WAS NO SOCIAL MEDIA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562037" y="-288751"/>
            <a:ext cx="18854685" cy="2665674"/>
            <a:chOff x="0" y="0"/>
            <a:chExt cx="6378005" cy="9017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78004" cy="901722"/>
            </a:xfrm>
            <a:custGeom>
              <a:avLst/>
              <a:gdLst/>
              <a:ahLst/>
              <a:cxnLst/>
              <a:rect l="l" t="t" r="r" b="b"/>
              <a:pathLst>
                <a:path w="6378004" h="901722">
                  <a:moveTo>
                    <a:pt x="0" y="0"/>
                  </a:moveTo>
                  <a:lnTo>
                    <a:pt x="6378004" y="0"/>
                  </a:lnTo>
                  <a:lnTo>
                    <a:pt x="6378004" y="901722"/>
                  </a:lnTo>
                  <a:lnTo>
                    <a:pt x="0" y="90172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22832" r="12425" b="86586"/>
          <a:stretch>
            <a:fillRect/>
          </a:stretch>
        </p:blipFill>
        <p:spPr>
          <a:xfrm>
            <a:off x="10225682" y="441523"/>
            <a:ext cx="9213861" cy="142496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9562037" y="7986998"/>
            <a:ext cx="18854685" cy="1038164"/>
            <a:chOff x="0" y="0"/>
            <a:chExt cx="6378005" cy="3511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78004" cy="351181"/>
            </a:xfrm>
            <a:custGeom>
              <a:avLst/>
              <a:gdLst/>
              <a:ahLst/>
              <a:cxnLst/>
              <a:rect l="l" t="t" r="r" b="b"/>
              <a:pathLst>
                <a:path w="6378004" h="351181">
                  <a:moveTo>
                    <a:pt x="0" y="0"/>
                  </a:moveTo>
                  <a:lnTo>
                    <a:pt x="6378004" y="0"/>
                  </a:lnTo>
                  <a:lnTo>
                    <a:pt x="6378004" y="351181"/>
                  </a:lnTo>
                  <a:lnTo>
                    <a:pt x="0" y="35118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864454"/>
            <a:ext cx="12238166" cy="1967362"/>
            <a:chOff x="0" y="0"/>
            <a:chExt cx="16317555" cy="2623150"/>
          </a:xfrm>
        </p:grpSpPr>
        <p:sp>
          <p:nvSpPr>
            <p:cNvPr id="3" name="TextBox 3"/>
            <p:cNvSpPr txBox="1"/>
            <p:nvPr/>
          </p:nvSpPr>
          <p:spPr>
            <a:xfrm>
              <a:off x="0" y="1863055"/>
              <a:ext cx="12945023" cy="7600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0"/>
                </a:lnSpc>
              </a:pPr>
              <a:r>
                <a:rPr lang="en-US" sz="3600">
                  <a:solidFill>
                    <a:srgbClr val="050707"/>
                  </a:solidFill>
                  <a:latin typeface="Montserrat Classic Bold"/>
                </a:rPr>
                <a:t>A Chronological History of Social Media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6317555" cy="12901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7475"/>
                </a:lnSpc>
              </a:pPr>
              <a:r>
                <a:rPr lang="en-US" sz="6500">
                  <a:solidFill>
                    <a:srgbClr val="D9B93E"/>
                  </a:solidFill>
                  <a:latin typeface="Montserrat Classic Bold"/>
                </a:rPr>
                <a:t>HISTORY OF SOCIAL MEDIA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43794" y="3236049"/>
            <a:ext cx="16215506" cy="593488"/>
            <a:chOff x="0" y="0"/>
            <a:chExt cx="13879774" cy="508000"/>
          </a:xfrm>
        </p:grpSpPr>
        <p:sp>
          <p:nvSpPr>
            <p:cNvPr id="6" name="Freeform 6"/>
            <p:cNvSpPr/>
            <p:nvPr/>
          </p:nvSpPr>
          <p:spPr>
            <a:xfrm>
              <a:off x="0" y="215900"/>
              <a:ext cx="13879774" cy="76200"/>
            </a:xfrm>
            <a:custGeom>
              <a:avLst/>
              <a:gdLst/>
              <a:ahLst/>
              <a:cxnLst/>
              <a:rect l="l" t="t" r="r" b="b"/>
              <a:pathLst>
                <a:path w="13879774" h="76200">
                  <a:moveTo>
                    <a:pt x="0" y="0"/>
                  </a:moveTo>
                  <a:lnTo>
                    <a:pt x="13879774" y="0"/>
                  </a:lnTo>
                  <a:lnTo>
                    <a:pt x="13879774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rgbClr val="050707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028700" y="3995796"/>
            <a:ext cx="2676355" cy="2609041"/>
            <a:chOff x="0" y="0"/>
            <a:chExt cx="3568473" cy="3478722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450352" cy="450352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0" y="941639"/>
              <a:ext cx="3568473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800">
                  <a:solidFill>
                    <a:srgbClr val="D9B93E"/>
                  </a:solidFill>
                  <a:latin typeface="Montserrat Classic Bold"/>
                </a:rPr>
                <a:t>1971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882332"/>
              <a:ext cx="3561972" cy="159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3200">
                  <a:solidFill>
                    <a:srgbClr val="050707"/>
                  </a:solidFill>
                  <a:latin typeface="Montserrat Light Bold"/>
                </a:rPr>
                <a:t>First Email was sent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417261" y="3995796"/>
            <a:ext cx="2676355" cy="2609041"/>
            <a:chOff x="0" y="0"/>
            <a:chExt cx="3568473" cy="3478722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450352" cy="450352"/>
              <a:chOff x="0" y="0"/>
              <a:chExt cx="6350000" cy="63500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0" y="941639"/>
              <a:ext cx="3568473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800">
                  <a:solidFill>
                    <a:srgbClr val="D9B93E"/>
                  </a:solidFill>
                  <a:latin typeface="Montserrat Classic Bold"/>
                </a:rPr>
                <a:t>2004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882332"/>
              <a:ext cx="3561972" cy="15963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3200">
                  <a:solidFill>
                    <a:srgbClr val="050707"/>
                  </a:solidFill>
                  <a:latin typeface="Montserrat Light Bold"/>
                </a:rPr>
                <a:t>Facebook was Born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805823" y="3995796"/>
            <a:ext cx="2676355" cy="4480704"/>
            <a:chOff x="0" y="0"/>
            <a:chExt cx="3568473" cy="5974272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50352" cy="450352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0" y="941639"/>
              <a:ext cx="3568473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800">
                  <a:solidFill>
                    <a:srgbClr val="D9B93E"/>
                  </a:solidFill>
                  <a:latin typeface="Montserrat Classic Bold"/>
                </a:rPr>
                <a:t>2005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882332"/>
              <a:ext cx="3561972" cy="40919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3200">
                  <a:solidFill>
                    <a:srgbClr val="050707"/>
                  </a:solidFill>
                  <a:latin typeface="Montserrat Light Bold"/>
                </a:rPr>
                <a:t>YouTube Joins the Party and Twitter a Year Later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194384" y="3995796"/>
            <a:ext cx="2676355" cy="3856816"/>
            <a:chOff x="0" y="0"/>
            <a:chExt cx="3568473" cy="5142422"/>
          </a:xfrm>
        </p:grpSpPr>
        <p:grpSp>
          <p:nvGrpSpPr>
            <p:cNvPr id="23" name="Group 23"/>
            <p:cNvGrpSpPr/>
            <p:nvPr/>
          </p:nvGrpSpPr>
          <p:grpSpPr>
            <a:xfrm>
              <a:off x="0" y="0"/>
              <a:ext cx="450352" cy="450352"/>
              <a:chOff x="0" y="0"/>
              <a:chExt cx="6350000" cy="63500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0" y="941639"/>
              <a:ext cx="3568473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800">
                  <a:solidFill>
                    <a:srgbClr val="D9B93E"/>
                  </a:solidFill>
                  <a:latin typeface="Montserrat Classic Bold"/>
                </a:rPr>
                <a:t>2010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882332"/>
              <a:ext cx="3561972" cy="3260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3200">
                  <a:solidFill>
                    <a:srgbClr val="050707"/>
                  </a:solidFill>
                  <a:latin typeface="Montserrat Light Bold"/>
                </a:rPr>
                <a:t>Instagram and Pinterest are Born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582945" y="3995796"/>
            <a:ext cx="2676355" cy="3232929"/>
            <a:chOff x="0" y="0"/>
            <a:chExt cx="3568473" cy="4310572"/>
          </a:xfrm>
        </p:grpSpPr>
        <p:grpSp>
          <p:nvGrpSpPr>
            <p:cNvPr id="28" name="Group 28"/>
            <p:cNvGrpSpPr/>
            <p:nvPr/>
          </p:nvGrpSpPr>
          <p:grpSpPr>
            <a:xfrm>
              <a:off x="0" y="0"/>
              <a:ext cx="450352" cy="450352"/>
              <a:chOff x="0" y="0"/>
              <a:chExt cx="6350000" cy="6350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sp>
          <p:nvSpPr>
            <p:cNvPr id="30" name="TextBox 30"/>
            <p:cNvSpPr txBox="1"/>
            <p:nvPr/>
          </p:nvSpPr>
          <p:spPr>
            <a:xfrm>
              <a:off x="0" y="941639"/>
              <a:ext cx="3568473" cy="5858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0"/>
                </a:lnSpc>
              </a:pPr>
              <a:r>
                <a:rPr lang="en-US" sz="2800">
                  <a:solidFill>
                    <a:srgbClr val="D9B93E"/>
                  </a:solidFill>
                  <a:latin typeface="Montserrat Classic Bold"/>
                </a:rPr>
                <a:t>2011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882332"/>
              <a:ext cx="3561972" cy="24282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800"/>
                </a:lnSpc>
              </a:pPr>
              <a:r>
                <a:rPr lang="en-US" sz="3200">
                  <a:solidFill>
                    <a:srgbClr val="050707"/>
                  </a:solidFill>
                  <a:latin typeface="Montserrat Light Bold"/>
                </a:rPr>
                <a:t>Snapchat breaks the bone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0" y="8938776"/>
            <a:ext cx="19060506" cy="1348224"/>
            <a:chOff x="0" y="0"/>
            <a:chExt cx="6447628" cy="456066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47628" cy="456066"/>
            </a:xfrm>
            <a:custGeom>
              <a:avLst/>
              <a:gdLst/>
              <a:ahLst/>
              <a:cxnLst/>
              <a:rect l="l" t="t" r="r" b="b"/>
              <a:pathLst>
                <a:path w="6447628" h="456066">
                  <a:moveTo>
                    <a:pt x="0" y="0"/>
                  </a:moveTo>
                  <a:lnTo>
                    <a:pt x="6447628" y="0"/>
                  </a:lnTo>
                  <a:lnTo>
                    <a:pt x="6447628" y="456066"/>
                  </a:lnTo>
                  <a:lnTo>
                    <a:pt x="0" y="456066"/>
                  </a:lnTo>
                  <a:close/>
                </a:path>
              </a:pathLst>
            </a:custGeom>
            <a:solidFill>
              <a:srgbClr val="050707"/>
            </a:solidFill>
          </p:spPr>
        </p:sp>
      </p:grpSp>
      <p:sp>
        <p:nvSpPr>
          <p:cNvPr id="34" name="TextBox 34"/>
          <p:cNvSpPr txBox="1"/>
          <p:nvPr/>
        </p:nvSpPr>
        <p:spPr>
          <a:xfrm>
            <a:off x="4958204" y="9343648"/>
            <a:ext cx="13329796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800" spc="560">
                <a:solidFill>
                  <a:srgbClr val="D9B93E"/>
                </a:solidFill>
                <a:latin typeface="Montserrat Classic Bold"/>
              </a:rPr>
              <a:t>HOW OLD WERE YOU WHEN FACEBOOK WAS BORN?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3343" y="8971459"/>
            <a:ext cx="18854685" cy="1348224"/>
            <a:chOff x="0" y="0"/>
            <a:chExt cx="6378005" cy="4560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8004" cy="456066"/>
            </a:xfrm>
            <a:custGeom>
              <a:avLst/>
              <a:gdLst/>
              <a:ahLst/>
              <a:cxnLst/>
              <a:rect l="l" t="t" r="r" b="b"/>
              <a:pathLst>
                <a:path w="6378004" h="456066">
                  <a:moveTo>
                    <a:pt x="0" y="0"/>
                  </a:moveTo>
                  <a:lnTo>
                    <a:pt x="6378004" y="0"/>
                  </a:lnTo>
                  <a:lnTo>
                    <a:pt x="6378004" y="456066"/>
                  </a:lnTo>
                  <a:lnTo>
                    <a:pt x="0" y="456066"/>
                  </a:lnTo>
                  <a:close/>
                </a:path>
              </a:pathLst>
            </a:custGeom>
            <a:solidFill>
              <a:srgbClr val="05070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6571" y="1028700"/>
            <a:ext cx="2032708" cy="20327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03602" y="9376331"/>
            <a:ext cx="1648079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800" spc="560">
                <a:solidFill>
                  <a:srgbClr val="D9B93E"/>
                </a:solidFill>
                <a:latin typeface="Montserrat Classic Bold"/>
              </a:rPr>
              <a:t>IN THE CHAT BOX, TYPE IN ONE THING YOU NOTICE IN THIS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3602" y="3488576"/>
            <a:ext cx="4198646" cy="4495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spc="345">
                <a:solidFill>
                  <a:srgbClr val="050707"/>
                </a:solidFill>
                <a:latin typeface="Montserrat Classic Bold"/>
              </a:rPr>
              <a:t>LIFE AFTER SOCIAL MEDIA</a:t>
            </a:r>
          </a:p>
        </p:txBody>
      </p:sp>
      <p:pic>
        <p:nvPicPr>
          <p:cNvPr id="7" name="My Vide">
            <a:hlinkClick r:id="" action="ppaction://media"/>
            <a:extLst>
              <a:ext uri="{FF2B5EF4-FFF2-40B4-BE49-F238E27FC236}">
                <a16:creationId xmlns:a16="http://schemas.microsoft.com/office/drawing/2014/main" id="{92969EC8-0782-4123-B6AF-A3F255767F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4200" y="647700"/>
            <a:ext cx="10296964" cy="7722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07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10567" y="619422"/>
            <a:ext cx="2452072" cy="2452072"/>
            <a:chOff x="0" y="0"/>
            <a:chExt cx="3269430" cy="326943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0" y="0"/>
              <a:ext cx="3269430" cy="3269430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17214" y="517214"/>
              <a:ext cx="2235002" cy="2235002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5010567" y="3917464"/>
            <a:ext cx="2452072" cy="2452072"/>
            <a:chOff x="0" y="0"/>
            <a:chExt cx="3269430" cy="326943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3269430" cy="326943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7214" y="517214"/>
              <a:ext cx="2235002" cy="223500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15010567" y="7288310"/>
            <a:ext cx="2452072" cy="2452072"/>
            <a:chOff x="0" y="0"/>
            <a:chExt cx="3269430" cy="3269430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3269430" cy="326943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17214" y="517214"/>
              <a:ext cx="2235002" cy="2235002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/>
          <a:srcRect l="1772" t="27818" r="1882" b="3819"/>
          <a:stretch>
            <a:fillRect/>
          </a:stretch>
        </p:blipFill>
        <p:spPr>
          <a:xfrm>
            <a:off x="1702692" y="3619893"/>
            <a:ext cx="10361658" cy="612048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91671" y="749300"/>
            <a:ext cx="13365591" cy="1010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6400">
                <a:solidFill>
                  <a:srgbClr val="D9B93E"/>
                </a:solidFill>
                <a:latin typeface="Montserrat Classic Bold"/>
              </a:rPr>
              <a:t>PROS &amp; CONS OF SOCIAL MEDIA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702692" y="2504046"/>
            <a:ext cx="10361658" cy="1134897"/>
            <a:chOff x="0" y="0"/>
            <a:chExt cx="3505055" cy="383903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05055" cy="383903"/>
            </a:xfrm>
            <a:custGeom>
              <a:avLst/>
              <a:gdLst/>
              <a:ahLst/>
              <a:cxnLst/>
              <a:rect l="l" t="t" r="r" b="b"/>
              <a:pathLst>
                <a:path w="3505055" h="383903">
                  <a:moveTo>
                    <a:pt x="0" y="0"/>
                  </a:moveTo>
                  <a:lnTo>
                    <a:pt x="3505055" y="0"/>
                  </a:lnTo>
                  <a:lnTo>
                    <a:pt x="3505055" y="383903"/>
                  </a:lnTo>
                  <a:lnTo>
                    <a:pt x="0" y="383903"/>
                  </a:lnTo>
                  <a:close/>
                </a:path>
              </a:pathLst>
            </a:custGeom>
            <a:solidFill>
              <a:srgbClr val="D9B93E"/>
            </a:solidFill>
          </p:spPr>
        </p:sp>
      </p:grpSp>
      <p:sp>
        <p:nvSpPr>
          <p:cNvPr id="18" name="TextBox 18"/>
          <p:cNvSpPr txBox="1"/>
          <p:nvPr/>
        </p:nvSpPr>
        <p:spPr>
          <a:xfrm>
            <a:off x="1751640" y="2609214"/>
            <a:ext cx="10263763" cy="886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600">
                <a:solidFill>
                  <a:srgbClr val="050707"/>
                </a:solidFill>
                <a:latin typeface="Montserrat Classic Bold"/>
              </a:rPr>
              <a:t>          PROS                  CONS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6803" y="-209559"/>
            <a:ext cx="19381606" cy="1834911"/>
          </a:xfrm>
          <a:prstGeom prst="rect">
            <a:avLst/>
          </a:prstGeom>
          <a:solidFill>
            <a:srgbClr val="D9B93E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41635"/>
          <a:stretch>
            <a:fillRect/>
          </a:stretch>
        </p:blipFill>
        <p:spPr>
          <a:xfrm>
            <a:off x="9331122" y="2462914"/>
            <a:ext cx="8956878" cy="716114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51189" y="511917"/>
            <a:ext cx="9159867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800">
                <a:solidFill>
                  <a:srgbClr val="050707"/>
                </a:solidFill>
                <a:latin typeface="Montserrat Classic Bold"/>
              </a:rPr>
              <a:t>Do's &amp; Don'ts of Social Media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57925"/>
          <a:stretch>
            <a:fillRect/>
          </a:stretch>
        </p:blipFill>
        <p:spPr>
          <a:xfrm>
            <a:off x="694358" y="3554522"/>
            <a:ext cx="8636765" cy="497792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B9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83343" y="8971459"/>
            <a:ext cx="18854685" cy="1348224"/>
            <a:chOff x="0" y="0"/>
            <a:chExt cx="6378005" cy="4560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78004" cy="456066"/>
            </a:xfrm>
            <a:custGeom>
              <a:avLst/>
              <a:gdLst/>
              <a:ahLst/>
              <a:cxnLst/>
              <a:rect l="l" t="t" r="r" b="b"/>
              <a:pathLst>
                <a:path w="6378004" h="456066">
                  <a:moveTo>
                    <a:pt x="0" y="0"/>
                  </a:moveTo>
                  <a:lnTo>
                    <a:pt x="6378004" y="0"/>
                  </a:lnTo>
                  <a:lnTo>
                    <a:pt x="6378004" y="456066"/>
                  </a:lnTo>
                  <a:lnTo>
                    <a:pt x="0" y="456066"/>
                  </a:lnTo>
                  <a:close/>
                </a:path>
              </a:pathLst>
            </a:custGeom>
            <a:solidFill>
              <a:srgbClr val="050707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86571" y="1028700"/>
            <a:ext cx="2032708" cy="203270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03602" y="9376331"/>
            <a:ext cx="1648079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2800" spc="560">
                <a:solidFill>
                  <a:srgbClr val="D9B93E"/>
                </a:solidFill>
                <a:latin typeface="Montserrat Classic Bold"/>
              </a:rPr>
              <a:t>SPEECH BY MOHAMMAD HOBLOS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03602" y="3509783"/>
            <a:ext cx="4198646" cy="3931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400" spc="345">
                <a:solidFill>
                  <a:srgbClr val="050707"/>
                </a:solidFill>
                <a:latin typeface="Montserrat Classic Bold"/>
              </a:rPr>
              <a:t>WOW</a:t>
            </a:r>
          </a:p>
          <a:p>
            <a:pPr algn="ctr">
              <a:lnSpc>
                <a:spcPts val="4480"/>
              </a:lnSpc>
            </a:pPr>
            <a:endParaRPr lang="en-US" sz="6400" spc="345">
              <a:solidFill>
                <a:srgbClr val="050707"/>
              </a:solidFill>
              <a:latin typeface="Montserrat Classic Bold"/>
            </a:endParaRPr>
          </a:p>
          <a:p>
            <a:pPr algn="ctr">
              <a:lnSpc>
                <a:spcPts val="8960"/>
              </a:lnSpc>
            </a:pPr>
            <a:r>
              <a:rPr lang="en-US" sz="6399" spc="345">
                <a:solidFill>
                  <a:srgbClr val="050707"/>
                </a:solidFill>
                <a:latin typeface="Montserrat Classic Bold"/>
              </a:rPr>
              <a:t>LISTEN TO THIS!</a:t>
            </a:r>
          </a:p>
        </p:txBody>
      </p:sp>
      <p:pic>
        <p:nvPicPr>
          <p:cNvPr id="7" name="WhatsApp Video 2020-06-11 at 18.03.41">
            <a:hlinkClick r:id="" action="ppaction://media"/>
            <a:extLst>
              <a:ext uri="{FF2B5EF4-FFF2-40B4-BE49-F238E27FC236}">
                <a16:creationId xmlns:a16="http://schemas.microsoft.com/office/drawing/2014/main" id="{E3E7FE9E-F93A-422A-B4EB-0F9628E01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24600" y="1485900"/>
            <a:ext cx="11135258" cy="630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6803" y="-209559"/>
            <a:ext cx="19381606" cy="1834911"/>
          </a:xfrm>
          <a:prstGeom prst="rect">
            <a:avLst/>
          </a:prstGeom>
          <a:solidFill>
            <a:srgbClr val="D9B93E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5687" b="48381"/>
          <a:stretch>
            <a:fillRect/>
          </a:stretch>
        </p:blipFill>
        <p:spPr>
          <a:xfrm>
            <a:off x="0" y="1625352"/>
            <a:ext cx="9666158" cy="47178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18187" y="511917"/>
            <a:ext cx="12051625" cy="711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800">
                <a:solidFill>
                  <a:srgbClr val="050707"/>
                </a:solidFill>
                <a:latin typeface="Montserrat Classic Bold"/>
              </a:rPr>
              <a:t>10 Ways For Teens to Use Social Media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t="51453" b="11130"/>
          <a:stretch>
            <a:fillRect/>
          </a:stretch>
        </p:blipFill>
        <p:spPr>
          <a:xfrm>
            <a:off x="8634453" y="5380529"/>
            <a:ext cx="9653547" cy="490647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12995817" y="2278628"/>
            <a:ext cx="2452072" cy="2452072"/>
            <a:chOff x="0" y="0"/>
            <a:chExt cx="3269430" cy="3269430"/>
          </a:xfrm>
        </p:grpSpPr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3269430" cy="326943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17214" y="517214"/>
              <a:ext cx="2235002" cy="2235002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3277614" y="7122389"/>
            <a:ext cx="2452072" cy="2452072"/>
            <a:chOff x="0" y="0"/>
            <a:chExt cx="3269430" cy="3269430"/>
          </a:xfrm>
        </p:grpSpPr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3269430" cy="326943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156812" y="-5088"/>
                <a:ext cx="6663624" cy="6360176"/>
              </a:xfrm>
              <a:custGeom>
                <a:avLst/>
                <a:gdLst/>
                <a:ahLst/>
                <a:cxnLst/>
                <a:rect l="l" t="t" r="r" b="b"/>
                <a:pathLst>
                  <a:path w="6663624" h="6360176">
                    <a:moveTo>
                      <a:pt x="3331812" y="5088"/>
                    </a:moveTo>
                    <a:lnTo>
                      <a:pt x="3331812" y="5088"/>
                    </a:lnTo>
                    <a:cubicBezTo>
                      <a:pt x="2194111" y="0"/>
                      <a:pt x="1140649" y="604036"/>
                      <a:pt x="570324" y="1588475"/>
                    </a:cubicBezTo>
                    <a:cubicBezTo>
                      <a:pt x="0" y="2572913"/>
                      <a:pt x="0" y="3787263"/>
                      <a:pt x="570324" y="4771701"/>
                    </a:cubicBezTo>
                    <a:cubicBezTo>
                      <a:pt x="1140649" y="5756140"/>
                      <a:pt x="2194111" y="6360176"/>
                      <a:pt x="3331812" y="6355088"/>
                    </a:cubicBezTo>
                    <a:cubicBezTo>
                      <a:pt x="4469513" y="6360176"/>
                      <a:pt x="5522976" y="5756140"/>
                      <a:pt x="6093300" y="4771701"/>
                    </a:cubicBezTo>
                    <a:cubicBezTo>
                      <a:pt x="6663624" y="3787263"/>
                      <a:pt x="6663624" y="2572913"/>
                      <a:pt x="6093300" y="1588475"/>
                    </a:cubicBezTo>
                    <a:cubicBezTo>
                      <a:pt x="5522976" y="604036"/>
                      <a:pt x="4469513" y="0"/>
                      <a:pt x="3331812" y="5088"/>
                    </a:cubicBezTo>
                    <a:close/>
                  </a:path>
                </a:pathLst>
              </a:custGeom>
              <a:solidFill>
                <a:srgbClr val="D9B93E"/>
              </a:solid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17214" y="517214"/>
              <a:ext cx="2235002" cy="223500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186</Words>
  <Application>Microsoft Office PowerPoint</Application>
  <PresentationFormat>Custom</PresentationFormat>
  <Paragraphs>41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Montserrat Classic Bold</vt:lpstr>
      <vt:lpstr>Montserrat Classic</vt:lpstr>
      <vt:lpstr>Montserrat Light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Teen essentials</dc:title>
  <dc:creator>Muhim Khan</dc:creator>
  <cp:lastModifiedBy>Anise Patel</cp:lastModifiedBy>
  <cp:revision>3</cp:revision>
  <dcterms:created xsi:type="dcterms:W3CDTF">2006-08-16T00:00:00Z</dcterms:created>
  <dcterms:modified xsi:type="dcterms:W3CDTF">2020-09-21T11:24:44Z</dcterms:modified>
  <dc:identifier>DAD-zROXRA4</dc:identifier>
</cp:coreProperties>
</file>