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74"/>
  </p:normalViewPr>
  <p:slideViewPr>
    <p:cSldViewPr>
      <p:cViewPr varScale="1">
        <p:scale>
          <a:sx n="124" d="100"/>
          <a:sy n="124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D7E57-594E-4CCE-9196-EBF12B643D8D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6A8D-1D13-4236-BF9D-C09F80682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9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B6A8D-1D13-4236-BF9D-C09F80682E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2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7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8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0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7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1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98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7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3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1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3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C97F-2647-475A-83FE-868AB60D67C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245C-EF1F-4EC2-97C3-6B501EB48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21914"/>
            <a:ext cx="7416824" cy="147002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entury Gothic" panose="020B0502020202020204" pitchFamily="34" charset="0"/>
              </a:rPr>
              <a:t>SIRAH OF THE PROPHET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2929528"/>
            <a:ext cx="504056" cy="499472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9530555">
            <a:off x="3689399" y="471642"/>
            <a:ext cx="1817191" cy="1752272"/>
          </a:xfrm>
          <a:custGeom>
            <a:avLst/>
            <a:gdLst>
              <a:gd name="connsiteX0" fmla="*/ 0 w 1576857"/>
              <a:gd name="connsiteY0" fmla="*/ 1919370 h 1919370"/>
              <a:gd name="connsiteX1" fmla="*/ 0 w 1576857"/>
              <a:gd name="connsiteY1" fmla="*/ 0 h 1919370"/>
              <a:gd name="connsiteX2" fmla="*/ 1576857 w 1576857"/>
              <a:gd name="connsiteY2" fmla="*/ 1919370 h 1919370"/>
              <a:gd name="connsiteX3" fmla="*/ 0 w 1576857"/>
              <a:gd name="connsiteY3" fmla="*/ 1919370 h 1919370"/>
              <a:gd name="connsiteX0" fmla="*/ 0 w 1612427"/>
              <a:gd name="connsiteY0" fmla="*/ 1919370 h 1919370"/>
              <a:gd name="connsiteX1" fmla="*/ 0 w 1612427"/>
              <a:gd name="connsiteY1" fmla="*/ 0 h 1919370"/>
              <a:gd name="connsiteX2" fmla="*/ 1612427 w 1612427"/>
              <a:gd name="connsiteY2" fmla="*/ 1574002 h 1919370"/>
              <a:gd name="connsiteX3" fmla="*/ 0 w 1612427"/>
              <a:gd name="connsiteY3" fmla="*/ 1919370 h 1919370"/>
              <a:gd name="connsiteX0" fmla="*/ 0 w 1612427"/>
              <a:gd name="connsiteY0" fmla="*/ 1919370 h 1919370"/>
              <a:gd name="connsiteX1" fmla="*/ 0 w 1612427"/>
              <a:gd name="connsiteY1" fmla="*/ 0 h 1919370"/>
              <a:gd name="connsiteX2" fmla="*/ 1612427 w 1612427"/>
              <a:gd name="connsiteY2" fmla="*/ 1574002 h 1919370"/>
              <a:gd name="connsiteX3" fmla="*/ 0 w 1612427"/>
              <a:gd name="connsiteY3" fmla="*/ 1919370 h 1919370"/>
              <a:gd name="connsiteX0" fmla="*/ 0 w 1934174"/>
              <a:gd name="connsiteY0" fmla="*/ 2118549 h 2118549"/>
              <a:gd name="connsiteX1" fmla="*/ 321747 w 1934174"/>
              <a:gd name="connsiteY1" fmla="*/ 0 h 2118549"/>
              <a:gd name="connsiteX2" fmla="*/ 1934174 w 1934174"/>
              <a:gd name="connsiteY2" fmla="*/ 1574002 h 2118549"/>
              <a:gd name="connsiteX3" fmla="*/ 0 w 1934174"/>
              <a:gd name="connsiteY3" fmla="*/ 2118549 h 2118549"/>
              <a:gd name="connsiteX0" fmla="*/ 38614 w 1612427"/>
              <a:gd name="connsiteY0" fmla="*/ 2181229 h 2181229"/>
              <a:gd name="connsiteX1" fmla="*/ 0 w 1612427"/>
              <a:gd name="connsiteY1" fmla="*/ 0 h 2181229"/>
              <a:gd name="connsiteX2" fmla="*/ 1612427 w 1612427"/>
              <a:gd name="connsiteY2" fmla="*/ 1574002 h 2181229"/>
              <a:gd name="connsiteX3" fmla="*/ 38614 w 1612427"/>
              <a:gd name="connsiteY3" fmla="*/ 2181229 h 2181229"/>
              <a:gd name="connsiteX0" fmla="*/ 117767 w 1612427"/>
              <a:gd name="connsiteY0" fmla="*/ 2017089 h 2017089"/>
              <a:gd name="connsiteX1" fmla="*/ 0 w 1612427"/>
              <a:gd name="connsiteY1" fmla="*/ 0 h 2017089"/>
              <a:gd name="connsiteX2" fmla="*/ 1612427 w 1612427"/>
              <a:gd name="connsiteY2" fmla="*/ 1574002 h 2017089"/>
              <a:gd name="connsiteX3" fmla="*/ 117767 w 1612427"/>
              <a:gd name="connsiteY3" fmla="*/ 2017089 h 2017089"/>
              <a:gd name="connsiteX0" fmla="*/ 209819 w 1704479"/>
              <a:gd name="connsiteY0" fmla="*/ 2029905 h 2029905"/>
              <a:gd name="connsiteX1" fmla="*/ 0 w 1704479"/>
              <a:gd name="connsiteY1" fmla="*/ 0 h 2029905"/>
              <a:gd name="connsiteX2" fmla="*/ 1704479 w 1704479"/>
              <a:gd name="connsiteY2" fmla="*/ 1586818 h 2029905"/>
              <a:gd name="connsiteX3" fmla="*/ 209819 w 1704479"/>
              <a:gd name="connsiteY3" fmla="*/ 2029905 h 2029905"/>
              <a:gd name="connsiteX0" fmla="*/ 417375 w 1912035"/>
              <a:gd name="connsiteY0" fmla="*/ 1752272 h 1752272"/>
              <a:gd name="connsiteX1" fmla="*/ 0 w 1912035"/>
              <a:gd name="connsiteY1" fmla="*/ 0 h 1752272"/>
              <a:gd name="connsiteX2" fmla="*/ 1912035 w 1912035"/>
              <a:gd name="connsiteY2" fmla="*/ 1309185 h 1752272"/>
              <a:gd name="connsiteX3" fmla="*/ 417375 w 1912035"/>
              <a:gd name="connsiteY3" fmla="*/ 1752272 h 1752272"/>
              <a:gd name="connsiteX0" fmla="*/ 417375 w 1817191"/>
              <a:gd name="connsiteY0" fmla="*/ 1752272 h 1752272"/>
              <a:gd name="connsiteX1" fmla="*/ 0 w 1817191"/>
              <a:gd name="connsiteY1" fmla="*/ 0 h 1752272"/>
              <a:gd name="connsiteX2" fmla="*/ 1817191 w 1817191"/>
              <a:gd name="connsiteY2" fmla="*/ 1496163 h 1752272"/>
              <a:gd name="connsiteX3" fmla="*/ 417375 w 1817191"/>
              <a:gd name="connsiteY3" fmla="*/ 1752272 h 175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191" h="1752272">
                <a:moveTo>
                  <a:pt x="417375" y="1752272"/>
                </a:moveTo>
                <a:lnTo>
                  <a:pt x="0" y="0"/>
                </a:lnTo>
                <a:lnTo>
                  <a:pt x="1817191" y="1496163"/>
                </a:lnTo>
                <a:lnTo>
                  <a:pt x="417375" y="1752272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rot="18903147">
            <a:off x="2558660" y="-2101304"/>
            <a:ext cx="4169067" cy="4147384"/>
          </a:xfrm>
          <a:custGeom>
            <a:avLst/>
            <a:gdLst>
              <a:gd name="connsiteX0" fmla="*/ 0 w 3315996"/>
              <a:gd name="connsiteY0" fmla="*/ 3315447 h 3315447"/>
              <a:gd name="connsiteX1" fmla="*/ 0 w 3315996"/>
              <a:gd name="connsiteY1" fmla="*/ 0 h 3315447"/>
              <a:gd name="connsiteX2" fmla="*/ 3315996 w 3315996"/>
              <a:gd name="connsiteY2" fmla="*/ 3315447 h 3315447"/>
              <a:gd name="connsiteX3" fmla="*/ 0 w 3315996"/>
              <a:gd name="connsiteY3" fmla="*/ 3315447 h 3315447"/>
              <a:gd name="connsiteX0" fmla="*/ 784090 w 4100086"/>
              <a:gd name="connsiteY0" fmla="*/ 3706596 h 3706596"/>
              <a:gd name="connsiteX1" fmla="*/ 0 w 4100086"/>
              <a:gd name="connsiteY1" fmla="*/ 0 h 3706596"/>
              <a:gd name="connsiteX2" fmla="*/ 4100086 w 4100086"/>
              <a:gd name="connsiteY2" fmla="*/ 3706596 h 3706596"/>
              <a:gd name="connsiteX3" fmla="*/ 784090 w 4100086"/>
              <a:gd name="connsiteY3" fmla="*/ 3706596 h 3706596"/>
              <a:gd name="connsiteX0" fmla="*/ 784090 w 4061204"/>
              <a:gd name="connsiteY0" fmla="*/ 3706596 h 4039718"/>
              <a:gd name="connsiteX1" fmla="*/ 0 w 4061204"/>
              <a:gd name="connsiteY1" fmla="*/ 0 h 4039718"/>
              <a:gd name="connsiteX2" fmla="*/ 4061204 w 4061204"/>
              <a:gd name="connsiteY2" fmla="*/ 4039718 h 4039718"/>
              <a:gd name="connsiteX3" fmla="*/ 784090 w 4061204"/>
              <a:gd name="connsiteY3" fmla="*/ 3706596 h 4039718"/>
              <a:gd name="connsiteX0" fmla="*/ 1097063 w 4061204"/>
              <a:gd name="connsiteY0" fmla="*/ 3138103 h 4039718"/>
              <a:gd name="connsiteX1" fmla="*/ 0 w 4061204"/>
              <a:gd name="connsiteY1" fmla="*/ 0 h 4039718"/>
              <a:gd name="connsiteX2" fmla="*/ 4061204 w 4061204"/>
              <a:gd name="connsiteY2" fmla="*/ 4039718 h 4039718"/>
              <a:gd name="connsiteX3" fmla="*/ 1097063 w 4061204"/>
              <a:gd name="connsiteY3" fmla="*/ 3138103 h 4039718"/>
              <a:gd name="connsiteX0" fmla="*/ 989201 w 3953342"/>
              <a:gd name="connsiteY0" fmla="*/ 3030439 h 3932054"/>
              <a:gd name="connsiteX1" fmla="*/ 0 w 3953342"/>
              <a:gd name="connsiteY1" fmla="*/ 0 h 3932054"/>
              <a:gd name="connsiteX2" fmla="*/ 3953342 w 3953342"/>
              <a:gd name="connsiteY2" fmla="*/ 3932054 h 3932054"/>
              <a:gd name="connsiteX3" fmla="*/ 989201 w 3953342"/>
              <a:gd name="connsiteY3" fmla="*/ 3030439 h 3932054"/>
              <a:gd name="connsiteX0" fmla="*/ 940299 w 3904440"/>
              <a:gd name="connsiteY0" fmla="*/ 3118654 h 4020269"/>
              <a:gd name="connsiteX1" fmla="*/ 0 w 3904440"/>
              <a:gd name="connsiteY1" fmla="*/ 0 h 4020269"/>
              <a:gd name="connsiteX2" fmla="*/ 3904440 w 3904440"/>
              <a:gd name="connsiteY2" fmla="*/ 4020269 h 4020269"/>
              <a:gd name="connsiteX3" fmla="*/ 940299 w 3904440"/>
              <a:gd name="connsiteY3" fmla="*/ 3118654 h 4020269"/>
              <a:gd name="connsiteX0" fmla="*/ 940299 w 3972953"/>
              <a:gd name="connsiteY0" fmla="*/ 3118654 h 3951630"/>
              <a:gd name="connsiteX1" fmla="*/ 0 w 3972953"/>
              <a:gd name="connsiteY1" fmla="*/ 0 h 3951630"/>
              <a:gd name="connsiteX2" fmla="*/ 3972953 w 3972953"/>
              <a:gd name="connsiteY2" fmla="*/ 3951630 h 3951630"/>
              <a:gd name="connsiteX3" fmla="*/ 940299 w 3972953"/>
              <a:gd name="connsiteY3" fmla="*/ 3118654 h 3951630"/>
              <a:gd name="connsiteX0" fmla="*/ 1234162 w 3972953"/>
              <a:gd name="connsiteY0" fmla="*/ 3079198 h 3951630"/>
              <a:gd name="connsiteX1" fmla="*/ 0 w 3972953"/>
              <a:gd name="connsiteY1" fmla="*/ 0 h 3951630"/>
              <a:gd name="connsiteX2" fmla="*/ 3972953 w 3972953"/>
              <a:gd name="connsiteY2" fmla="*/ 3951630 h 3951630"/>
              <a:gd name="connsiteX3" fmla="*/ 1234162 w 3972953"/>
              <a:gd name="connsiteY3" fmla="*/ 3079198 h 3951630"/>
              <a:gd name="connsiteX0" fmla="*/ 1469426 w 4208217"/>
              <a:gd name="connsiteY0" fmla="*/ 3235729 h 4108161"/>
              <a:gd name="connsiteX1" fmla="*/ 0 w 4208217"/>
              <a:gd name="connsiteY1" fmla="*/ 0 h 4108161"/>
              <a:gd name="connsiteX2" fmla="*/ 4208217 w 4208217"/>
              <a:gd name="connsiteY2" fmla="*/ 4108161 h 4108161"/>
              <a:gd name="connsiteX3" fmla="*/ 1469426 w 4208217"/>
              <a:gd name="connsiteY3" fmla="*/ 3235729 h 4108161"/>
              <a:gd name="connsiteX0" fmla="*/ 744780 w 4208217"/>
              <a:gd name="connsiteY0" fmla="*/ 3569478 h 4108161"/>
              <a:gd name="connsiteX1" fmla="*/ 0 w 4208217"/>
              <a:gd name="connsiteY1" fmla="*/ 0 h 4108161"/>
              <a:gd name="connsiteX2" fmla="*/ 4208217 w 4208217"/>
              <a:gd name="connsiteY2" fmla="*/ 4108161 h 4108161"/>
              <a:gd name="connsiteX3" fmla="*/ 744780 w 4208217"/>
              <a:gd name="connsiteY3" fmla="*/ 3569478 h 4108161"/>
              <a:gd name="connsiteX0" fmla="*/ 744780 w 4169065"/>
              <a:gd name="connsiteY0" fmla="*/ 3569478 h 4147385"/>
              <a:gd name="connsiteX1" fmla="*/ 0 w 4169065"/>
              <a:gd name="connsiteY1" fmla="*/ 0 h 4147385"/>
              <a:gd name="connsiteX2" fmla="*/ 4169065 w 4169065"/>
              <a:gd name="connsiteY2" fmla="*/ 4147385 h 4147385"/>
              <a:gd name="connsiteX3" fmla="*/ 744780 w 4169065"/>
              <a:gd name="connsiteY3" fmla="*/ 3569478 h 4147385"/>
              <a:gd name="connsiteX0" fmla="*/ 744780 w 4208217"/>
              <a:gd name="connsiteY0" fmla="*/ 3569478 h 4108162"/>
              <a:gd name="connsiteX1" fmla="*/ 0 w 4208217"/>
              <a:gd name="connsiteY1" fmla="*/ 0 h 4108162"/>
              <a:gd name="connsiteX2" fmla="*/ 4208217 w 4208217"/>
              <a:gd name="connsiteY2" fmla="*/ 4108162 h 4108162"/>
              <a:gd name="connsiteX3" fmla="*/ 744780 w 4208217"/>
              <a:gd name="connsiteY3" fmla="*/ 3569478 h 4108162"/>
              <a:gd name="connsiteX0" fmla="*/ 705630 w 4169067"/>
              <a:gd name="connsiteY0" fmla="*/ 3608700 h 4147384"/>
              <a:gd name="connsiteX1" fmla="*/ 0 w 4169067"/>
              <a:gd name="connsiteY1" fmla="*/ 0 h 4147384"/>
              <a:gd name="connsiteX2" fmla="*/ 4169067 w 4169067"/>
              <a:gd name="connsiteY2" fmla="*/ 4147384 h 4147384"/>
              <a:gd name="connsiteX3" fmla="*/ 705630 w 4169067"/>
              <a:gd name="connsiteY3" fmla="*/ 3608700 h 414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9067" h="4147384">
                <a:moveTo>
                  <a:pt x="705630" y="3608700"/>
                </a:moveTo>
                <a:lnTo>
                  <a:pt x="0" y="0"/>
                </a:lnTo>
                <a:lnTo>
                  <a:pt x="4169067" y="4147384"/>
                </a:lnTo>
                <a:lnTo>
                  <a:pt x="705630" y="360870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 rot="18969466">
            <a:off x="4537711" y="3723095"/>
            <a:ext cx="377224" cy="377224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79712" y="4581128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BRIEF TIMELINE  OF THE LIFE OF THE NOBLE PROPHET</a:t>
            </a:r>
          </a:p>
        </p:txBody>
      </p:sp>
    </p:spTree>
    <p:extLst>
      <p:ext uri="{BB962C8B-B14F-4D97-AF65-F5344CB8AC3E}">
        <p14:creationId xmlns:p14="http://schemas.microsoft.com/office/powerpoint/2010/main" val="111066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01" t="-502" r="12101" b="502"/>
          <a:stretch/>
        </p:blipFill>
        <p:spPr>
          <a:xfrm>
            <a:off x="-1388766" y="0"/>
            <a:ext cx="1053276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The Boycott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Year of </a:t>
            </a:r>
            <a:r>
              <a:rPr lang="en-GB" dirty="0" err="1"/>
              <a:t>Prophethood</a:t>
            </a:r>
            <a:endParaRPr lang="en-GB" dirty="0"/>
          </a:p>
          <a:p>
            <a:r>
              <a:rPr lang="en-GB" dirty="0"/>
              <a:t>Boycott on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Hashim</a:t>
            </a:r>
            <a:r>
              <a:rPr lang="en-GB" dirty="0"/>
              <a:t> and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Muttalib</a:t>
            </a:r>
            <a:endParaRPr lang="en-GB" dirty="0"/>
          </a:p>
          <a:p>
            <a:r>
              <a:rPr lang="en-GB" dirty="0"/>
              <a:t>Settled in </a:t>
            </a:r>
            <a:r>
              <a:rPr lang="en-GB" dirty="0" err="1"/>
              <a:t>Shi’b</a:t>
            </a:r>
            <a:r>
              <a:rPr lang="en-GB" dirty="0"/>
              <a:t> Abi </a:t>
            </a:r>
            <a:r>
              <a:rPr lang="en-GB" dirty="0" err="1"/>
              <a:t>Talib</a:t>
            </a:r>
            <a:endParaRPr lang="en-GB" dirty="0"/>
          </a:p>
          <a:p>
            <a:r>
              <a:rPr lang="en-GB" dirty="0"/>
              <a:t>No one could speak, mix, buy, sell or marry within the two tribes</a:t>
            </a:r>
          </a:p>
          <a:p>
            <a:r>
              <a:rPr lang="en-GB" dirty="0"/>
              <a:t>Lasted 3 years</a:t>
            </a:r>
          </a:p>
        </p:txBody>
      </p:sp>
    </p:spTree>
    <p:extLst>
      <p:ext uri="{BB962C8B-B14F-4D97-AF65-F5344CB8AC3E}">
        <p14:creationId xmlns:p14="http://schemas.microsoft.com/office/powerpoint/2010/main" val="317179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The Year of Sadness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772815"/>
            <a:ext cx="7848872" cy="2664297"/>
          </a:xfrm>
        </p:spPr>
        <p:txBody>
          <a:bodyPr>
            <a:normAutofit/>
          </a:bodyPr>
          <a:lstStyle/>
          <a:p>
            <a:r>
              <a:rPr lang="en-GB" dirty="0"/>
              <a:t>Six months after the boycott</a:t>
            </a:r>
          </a:p>
          <a:p>
            <a:r>
              <a:rPr lang="en-GB" dirty="0"/>
              <a:t>Prophet’s loving uncle Abu </a:t>
            </a:r>
            <a:r>
              <a:rPr lang="en-GB" dirty="0" err="1"/>
              <a:t>Talib</a:t>
            </a:r>
            <a:r>
              <a:rPr lang="en-GB" dirty="0"/>
              <a:t> passes away as a disbeliever</a:t>
            </a:r>
          </a:p>
          <a:p>
            <a:r>
              <a:rPr lang="en-GB" dirty="0"/>
              <a:t>Few months later</a:t>
            </a:r>
          </a:p>
          <a:p>
            <a:r>
              <a:rPr lang="en-GB" dirty="0"/>
              <a:t>Beloved wife Khadija      passes away aged 65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97152"/>
            <a:ext cx="4038600" cy="11218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396571" cy="3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6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Journey to </a:t>
            </a:r>
            <a:r>
              <a:rPr lang="en-GB" dirty="0" err="1">
                <a:latin typeface="Century Gothic" panose="020B0502020202020204" pitchFamily="34" charset="0"/>
              </a:rPr>
              <a:t>Taif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3998" y="325614"/>
            <a:ext cx="5327452" cy="8080119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682752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Take the message of Islam out of Makkah</a:t>
            </a:r>
          </a:p>
          <a:p>
            <a:r>
              <a:rPr lang="en-GB" dirty="0"/>
              <a:t>Seeking haven away from Quraysh</a:t>
            </a:r>
          </a:p>
          <a:p>
            <a:r>
              <a:rPr lang="en-GB" dirty="0"/>
              <a:t>Stayed 10 days in </a:t>
            </a:r>
            <a:r>
              <a:rPr lang="en-GB" dirty="0" err="1"/>
              <a:t>Taif</a:t>
            </a:r>
            <a:endParaRPr lang="en-GB" dirty="0"/>
          </a:p>
          <a:p>
            <a:r>
              <a:rPr lang="en-GB" dirty="0"/>
              <a:t>Ignored the Prophet’s message and pelted him with stones</a:t>
            </a:r>
          </a:p>
          <a:p>
            <a:r>
              <a:rPr lang="en-GB" dirty="0"/>
              <a:t>Prophet      returned to Makkah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05" y="5030039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Al-</a:t>
            </a:r>
            <a:r>
              <a:rPr lang="en-GB" dirty="0" err="1"/>
              <a:t>Isra</a:t>
            </a:r>
            <a:r>
              <a:rPr lang="en-GB" dirty="0"/>
              <a:t> (the Night Journey)  – 	Prophet’s journey from Makkah to Bayt al-</a:t>
            </a:r>
            <a:r>
              <a:rPr lang="en-GB" dirty="0" err="1"/>
              <a:t>Maqdis</a:t>
            </a:r>
            <a:r>
              <a:rPr lang="en-GB" dirty="0"/>
              <a:t> in Jerusalem, in one night</a:t>
            </a:r>
          </a:p>
          <a:p>
            <a:r>
              <a:rPr lang="en-GB" dirty="0"/>
              <a:t>Al-</a:t>
            </a:r>
            <a:r>
              <a:rPr lang="en-GB" dirty="0" err="1"/>
              <a:t>Miraj</a:t>
            </a:r>
            <a:r>
              <a:rPr lang="en-GB" dirty="0"/>
              <a:t> (the Ascent)– 	Prophet’s journey from Bayt al-</a:t>
            </a:r>
            <a:r>
              <a:rPr lang="en-GB" dirty="0" err="1"/>
              <a:t>Maqdis</a:t>
            </a:r>
            <a:r>
              <a:rPr lang="en-GB" dirty="0"/>
              <a:t> to the Heavens in which Allah gifted Salah</a:t>
            </a:r>
          </a:p>
          <a:p>
            <a:r>
              <a:rPr lang="en-GB" dirty="0"/>
              <a:t>Buraq – A beautiful white creature from the heavens that the Prophet used as transport during Al-</a:t>
            </a:r>
            <a:r>
              <a:rPr lang="en-GB" dirty="0" err="1"/>
              <a:t>Isra</a:t>
            </a:r>
            <a:r>
              <a:rPr lang="en-GB" dirty="0"/>
              <a:t> and Al-</a:t>
            </a:r>
            <a:r>
              <a:rPr lang="en-GB" dirty="0" err="1"/>
              <a:t>Miraj</a:t>
            </a:r>
            <a:endParaRPr lang="en-GB" dirty="0"/>
          </a:p>
          <a:p>
            <a:r>
              <a:rPr lang="en-GB" dirty="0" err="1"/>
              <a:t>Sidrah</a:t>
            </a:r>
            <a:r>
              <a:rPr lang="en-GB" dirty="0"/>
              <a:t> al-</a:t>
            </a:r>
            <a:r>
              <a:rPr lang="en-GB" dirty="0" err="1"/>
              <a:t>Muntaha</a:t>
            </a:r>
            <a:r>
              <a:rPr lang="en-GB" dirty="0"/>
              <a:t> – the </a:t>
            </a:r>
            <a:r>
              <a:rPr lang="en-GB" dirty="0" err="1"/>
              <a:t>Lote</a:t>
            </a:r>
            <a:r>
              <a:rPr lang="en-GB" dirty="0"/>
              <a:t> Tree of the Furthest Region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61" y="-8593"/>
            <a:ext cx="4701856" cy="71671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1136"/>
            <a:ext cx="5904656" cy="13316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Al-</a:t>
            </a:r>
            <a:r>
              <a:rPr lang="en-GB" dirty="0" err="1">
                <a:latin typeface="Century Gothic" panose="020B0502020202020204" pitchFamily="34" charset="0"/>
              </a:rPr>
              <a:t>Isra</a:t>
            </a:r>
            <a:r>
              <a:rPr lang="en-GB" dirty="0">
                <a:latin typeface="Century Gothic" panose="020B0502020202020204" pitchFamily="34" charset="0"/>
              </a:rPr>
              <a:t> &amp; Al-</a:t>
            </a:r>
            <a:r>
              <a:rPr lang="en-GB" dirty="0" err="1">
                <a:latin typeface="Century Gothic" panose="020B0502020202020204" pitchFamily="34" charset="0"/>
              </a:rPr>
              <a:t>Miraj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First Pledge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GB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Aqabah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GB" dirty="0"/>
              <a:t>12th Year of </a:t>
            </a:r>
            <a:r>
              <a:rPr lang="en-GB" dirty="0" err="1"/>
              <a:t>Prophethood</a:t>
            </a:r>
            <a:endParaRPr lang="en-GB" dirty="0"/>
          </a:p>
          <a:p>
            <a:r>
              <a:rPr lang="en-GB" dirty="0"/>
              <a:t>12 people from </a:t>
            </a:r>
            <a:r>
              <a:rPr lang="en-GB" dirty="0" err="1"/>
              <a:t>Yathrib</a:t>
            </a:r>
            <a:r>
              <a:rPr lang="en-GB" dirty="0"/>
              <a:t> (Madinah) pledged to believe in Allah and the Prophet</a:t>
            </a:r>
          </a:p>
          <a:p>
            <a:r>
              <a:rPr lang="en-GB" dirty="0"/>
              <a:t>In </a:t>
            </a:r>
            <a:r>
              <a:rPr lang="en-GB" dirty="0" err="1"/>
              <a:t>Aqabah</a:t>
            </a:r>
            <a:r>
              <a:rPr lang="en-GB" dirty="0"/>
              <a:t> near Mina during pilgrimage season</a:t>
            </a:r>
          </a:p>
          <a:p>
            <a:r>
              <a:rPr lang="en-GB" dirty="0"/>
              <a:t>Prophet sent </a:t>
            </a:r>
            <a:r>
              <a:rPr lang="en-GB" dirty="0" err="1"/>
              <a:t>Mus’ab</a:t>
            </a:r>
            <a:r>
              <a:rPr lang="en-GB" dirty="0"/>
              <a:t> ibn </a:t>
            </a:r>
            <a:r>
              <a:rPr lang="en-GB" dirty="0" err="1"/>
              <a:t>Umayr</a:t>
            </a:r>
            <a:r>
              <a:rPr lang="en-GB" dirty="0"/>
              <a:t>       back with them to be their teacher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85184"/>
            <a:ext cx="396571" cy="3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9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Second Pledge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GB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Aqabah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8024" y="1508319"/>
            <a:ext cx="4038600" cy="4525963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Year of </a:t>
            </a:r>
            <a:r>
              <a:rPr lang="en-GB" dirty="0" err="1"/>
              <a:t>Prophethood</a:t>
            </a:r>
            <a:endParaRPr lang="en-GB" dirty="0"/>
          </a:p>
          <a:p>
            <a:r>
              <a:rPr lang="en-GB" dirty="0"/>
              <a:t>70 new </a:t>
            </a:r>
            <a:r>
              <a:rPr lang="en-GB" dirty="0" err="1"/>
              <a:t>muslims</a:t>
            </a:r>
            <a:endParaRPr lang="en-GB" dirty="0"/>
          </a:p>
          <a:p>
            <a:r>
              <a:rPr lang="en-GB" dirty="0"/>
              <a:t>Returned with </a:t>
            </a:r>
            <a:r>
              <a:rPr lang="en-GB" dirty="0" err="1"/>
              <a:t>Musab</a:t>
            </a:r>
            <a:r>
              <a:rPr lang="en-GB" dirty="0"/>
              <a:t> ibn </a:t>
            </a:r>
            <a:r>
              <a:rPr lang="en-GB" dirty="0" err="1"/>
              <a:t>Umayr</a:t>
            </a:r>
            <a:endParaRPr lang="en-GB" dirty="0"/>
          </a:p>
          <a:p>
            <a:r>
              <a:rPr lang="en-GB" dirty="0"/>
              <a:t>Near place of the 1</a:t>
            </a:r>
            <a:r>
              <a:rPr lang="en-GB" baseline="30000" dirty="0"/>
              <a:t>st</a:t>
            </a:r>
            <a:r>
              <a:rPr lang="en-GB" dirty="0"/>
              <a:t> pledge</a:t>
            </a:r>
          </a:p>
          <a:p>
            <a:r>
              <a:rPr lang="en-GB" dirty="0"/>
              <a:t>12 people to represent matters of the pledge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64477"/>
            <a:ext cx="396571" cy="3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3636931" cy="1143000"/>
          </a:xfrm>
        </p:spPr>
        <p:txBody>
          <a:bodyPr/>
          <a:lstStyle/>
          <a:p>
            <a:pPr algn="l"/>
            <a:r>
              <a:rPr lang="en-GB" dirty="0" err="1">
                <a:latin typeface="Century Gothic" panose="020B0502020202020204" pitchFamily="34" charset="0"/>
              </a:rPr>
              <a:t>Hijrah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Announced after the 2nd Pledge</a:t>
            </a:r>
          </a:p>
          <a:p>
            <a:r>
              <a:rPr lang="en-GB" dirty="0"/>
              <a:t>Allah saved the Prophet from a plot to kill him</a:t>
            </a:r>
          </a:p>
          <a:p>
            <a:r>
              <a:rPr lang="en-GB" dirty="0"/>
              <a:t>Allah protected the Prophet and Abu Bakr with a pigeon and spider in the Cave of </a:t>
            </a:r>
            <a:r>
              <a:rPr lang="en-GB" dirty="0" err="1"/>
              <a:t>Thawr</a:t>
            </a:r>
            <a:r>
              <a:rPr lang="en-GB" dirty="0"/>
              <a:t> </a:t>
            </a:r>
          </a:p>
          <a:p>
            <a:r>
              <a:rPr lang="en-GB" dirty="0"/>
              <a:t>Reached </a:t>
            </a:r>
            <a:r>
              <a:rPr lang="en-GB" dirty="0" err="1"/>
              <a:t>Quba</a:t>
            </a:r>
            <a:r>
              <a:rPr lang="en-GB" dirty="0"/>
              <a:t> on 8th of Rabi al-</a:t>
            </a:r>
            <a:r>
              <a:rPr lang="en-GB" dirty="0" err="1"/>
              <a:t>Awwal</a:t>
            </a:r>
            <a:endParaRPr lang="en-GB" dirty="0"/>
          </a:p>
          <a:p>
            <a:r>
              <a:rPr lang="en-GB" dirty="0"/>
              <a:t>Reached Madinah on Friday 12th Rabi al-</a:t>
            </a:r>
            <a:r>
              <a:rPr lang="en-GB" dirty="0" err="1"/>
              <a:t>Awwal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11" y="-171400"/>
            <a:ext cx="4753189" cy="72454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396571" cy="396571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13" y="2384884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2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Battle of </a:t>
            </a:r>
            <a:r>
              <a:rPr lang="en-GB" dirty="0" err="1">
                <a:latin typeface="Century Gothic" panose="020B0502020202020204" pitchFamily="34" charset="0"/>
              </a:rPr>
              <a:t>Badr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17th of Ramadan 2AH</a:t>
            </a:r>
          </a:p>
          <a:p>
            <a:r>
              <a:rPr lang="en-GB" dirty="0"/>
              <a:t>313 Muslims</a:t>
            </a:r>
          </a:p>
          <a:p>
            <a:r>
              <a:rPr lang="en-GB" dirty="0"/>
              <a:t>1000 disbelievers under Abu </a:t>
            </a:r>
            <a:r>
              <a:rPr lang="en-GB" dirty="0" err="1"/>
              <a:t>Jahal</a:t>
            </a:r>
            <a:endParaRPr lang="en-GB" dirty="0"/>
          </a:p>
          <a:p>
            <a:r>
              <a:rPr lang="en-GB" dirty="0"/>
              <a:t>Victory for the Muslims </a:t>
            </a:r>
          </a:p>
          <a:p>
            <a:r>
              <a:rPr lang="en-GB" dirty="0"/>
              <a:t>Casualties: </a:t>
            </a:r>
          </a:p>
          <a:p>
            <a:pPr marL="0" indent="0">
              <a:buNone/>
            </a:pPr>
            <a:r>
              <a:rPr lang="en-GB" dirty="0"/>
              <a:t>	13 Martyrs</a:t>
            </a:r>
          </a:p>
          <a:p>
            <a:pPr marL="0" indent="0">
              <a:buNone/>
            </a:pPr>
            <a:r>
              <a:rPr lang="en-GB" dirty="0"/>
              <a:t>	70 Disbelievers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3994" r="-285" b="26308"/>
          <a:stretch/>
        </p:blipFill>
        <p:spPr>
          <a:xfrm rot="5400000">
            <a:off x="4043372" y="1365340"/>
            <a:ext cx="4756775" cy="5139680"/>
          </a:xfrm>
        </p:spPr>
      </p:pic>
    </p:spTree>
    <p:extLst>
      <p:ext uri="{BB962C8B-B14F-4D97-AF65-F5344CB8AC3E}">
        <p14:creationId xmlns:p14="http://schemas.microsoft.com/office/powerpoint/2010/main" val="333170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r="8341"/>
          <a:stretch/>
        </p:blipFill>
        <p:spPr bwMode="auto">
          <a:xfrm>
            <a:off x="395536" y="957808"/>
            <a:ext cx="8612654" cy="58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Battle of </a:t>
            </a:r>
            <a:r>
              <a:rPr lang="en-GB" dirty="0" err="1">
                <a:latin typeface="Century Gothic" panose="020B0502020202020204" pitchFamily="34" charset="0"/>
              </a:rPr>
              <a:t>Uhud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0" y="908720"/>
            <a:ext cx="3692624" cy="594928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Shawwal 3AH</a:t>
            </a:r>
          </a:p>
          <a:p>
            <a:r>
              <a:rPr lang="en-GB" dirty="0"/>
              <a:t>Left Madinah with 1000 Muslims</a:t>
            </a:r>
          </a:p>
          <a:p>
            <a:r>
              <a:rPr lang="en-GB" dirty="0"/>
              <a:t>300 hypocrites left the army </a:t>
            </a:r>
          </a:p>
          <a:p>
            <a:r>
              <a:rPr lang="en-GB" dirty="0"/>
              <a:t>700 men left in Muslim army</a:t>
            </a:r>
          </a:p>
          <a:p>
            <a:r>
              <a:rPr lang="en-GB" dirty="0"/>
              <a:t>3000 Disbelievers</a:t>
            </a:r>
          </a:p>
          <a:p>
            <a:r>
              <a:rPr lang="en-GB" dirty="0"/>
              <a:t>50 archers on a small hill</a:t>
            </a:r>
          </a:p>
          <a:p>
            <a:r>
              <a:rPr lang="en-GB" dirty="0"/>
              <a:t>Casualties: </a:t>
            </a:r>
          </a:p>
          <a:p>
            <a:pPr lvl="1"/>
            <a:r>
              <a:rPr lang="en-GB" dirty="0"/>
              <a:t>70 martyrs</a:t>
            </a:r>
          </a:p>
          <a:p>
            <a:pPr lvl="1"/>
            <a:r>
              <a:rPr lang="en-GB" dirty="0"/>
              <a:t>Few Disbelievers</a:t>
            </a:r>
          </a:p>
          <a:p>
            <a:pPr lvl="1"/>
            <a:r>
              <a:rPr lang="en-GB" dirty="0"/>
              <a:t>The Prophet      and many </a:t>
            </a:r>
            <a:r>
              <a:rPr lang="en-GB" dirty="0" err="1"/>
              <a:t>sahaba</a:t>
            </a:r>
            <a:r>
              <a:rPr lang="en-GB" dirty="0"/>
              <a:t> injured</a:t>
            </a:r>
          </a:p>
          <a:p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35" y="6165304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97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2" y="823989"/>
            <a:ext cx="9246722" cy="606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4680520" cy="994122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Battle of </a:t>
            </a:r>
            <a:r>
              <a:rPr lang="en-GB" dirty="0" err="1">
                <a:latin typeface="Century Gothic" panose="020B0502020202020204" pitchFamily="34" charset="0"/>
              </a:rPr>
              <a:t>Ahzab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9" y="908719"/>
            <a:ext cx="2843808" cy="594928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Dhul</a:t>
            </a:r>
            <a:r>
              <a:rPr lang="en-GB" dirty="0"/>
              <a:t> </a:t>
            </a:r>
            <a:r>
              <a:rPr lang="en-GB" dirty="0" err="1"/>
              <a:t>Qa’dah</a:t>
            </a:r>
            <a:r>
              <a:rPr lang="en-GB" dirty="0"/>
              <a:t> 5AH</a:t>
            </a:r>
          </a:p>
          <a:p>
            <a:r>
              <a:rPr lang="en-GB" dirty="0"/>
              <a:t>Muslims of Madinah vs 10,000 Disbelievers (4,000 </a:t>
            </a:r>
            <a:r>
              <a:rPr lang="en-GB" dirty="0" err="1"/>
              <a:t>Makkans</a:t>
            </a:r>
            <a:r>
              <a:rPr lang="en-GB" dirty="0"/>
              <a:t> + </a:t>
            </a:r>
            <a:r>
              <a:rPr lang="en-GB" dirty="0" err="1"/>
              <a:t>Ghatfan</a:t>
            </a:r>
            <a:r>
              <a:rPr lang="en-GB" dirty="0"/>
              <a:t> Tribe +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Sulaym</a:t>
            </a:r>
            <a:r>
              <a:rPr lang="en-GB" dirty="0"/>
              <a:t> +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Qurayzah</a:t>
            </a:r>
            <a:r>
              <a:rPr lang="en-GB" dirty="0"/>
              <a:t>)</a:t>
            </a:r>
          </a:p>
          <a:p>
            <a:r>
              <a:rPr lang="en-GB" dirty="0"/>
              <a:t>Salman al-Farsi suggests trenches around the city</a:t>
            </a:r>
          </a:p>
          <a:p>
            <a:r>
              <a:rPr lang="en-GB" dirty="0"/>
              <a:t>Disbelievers laid siege for 27 days</a:t>
            </a:r>
          </a:p>
          <a:p>
            <a:r>
              <a:rPr lang="en-GB" dirty="0"/>
              <a:t>Allah sent a storm that made the disbelieving flee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66818"/>
            <a:ext cx="198286" cy="198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1800" y="3140968"/>
            <a:ext cx="216024" cy="3717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5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Born: </a:t>
            </a:r>
            <a:r>
              <a:rPr lang="en-GB" dirty="0" err="1"/>
              <a:t>Rabi’ul</a:t>
            </a:r>
            <a:r>
              <a:rPr lang="en-GB" dirty="0"/>
              <a:t> </a:t>
            </a:r>
            <a:r>
              <a:rPr lang="en-GB" dirty="0" err="1"/>
              <a:t>Awwal</a:t>
            </a:r>
            <a:r>
              <a:rPr lang="en-GB" dirty="0"/>
              <a:t>, ‘Year of the Elephant’</a:t>
            </a:r>
          </a:p>
          <a:p>
            <a:r>
              <a:rPr lang="en-GB" dirty="0"/>
              <a:t>Mother: </a:t>
            </a:r>
            <a:r>
              <a:rPr lang="en-GB" dirty="0" err="1"/>
              <a:t>Aminah</a:t>
            </a:r>
            <a:endParaRPr lang="en-GB" dirty="0"/>
          </a:p>
          <a:p>
            <a:r>
              <a:rPr lang="en-GB" dirty="0"/>
              <a:t>Father: Abdullah; Passed away before the Prophet’s birth</a:t>
            </a:r>
          </a:p>
          <a:p>
            <a:r>
              <a:rPr lang="en-GB" dirty="0"/>
              <a:t>Tribe: Quraysh</a:t>
            </a:r>
          </a:p>
          <a:p>
            <a:r>
              <a:rPr lang="en-GB" dirty="0"/>
              <a:t>Birthplace: Makkah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r="26473"/>
          <a:stretch/>
        </p:blipFill>
        <p:spPr>
          <a:xfrm>
            <a:off x="4572000" y="1556792"/>
            <a:ext cx="4239492" cy="4248472"/>
          </a:xfrm>
        </p:spPr>
      </p:pic>
    </p:spTree>
    <p:extLst>
      <p:ext uri="{BB962C8B-B14F-4D97-AF65-F5344CB8AC3E}">
        <p14:creationId xmlns:p14="http://schemas.microsoft.com/office/powerpoint/2010/main" val="249832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970784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latin typeface="Century Gothic" panose="020B0502020202020204" pitchFamily="34" charset="0"/>
              </a:rPr>
              <a:t>Treaty of </a:t>
            </a:r>
            <a:r>
              <a:rPr lang="en-GB" sz="4000" dirty="0" err="1">
                <a:latin typeface="Century Gothic" panose="020B0502020202020204" pitchFamily="34" charset="0"/>
              </a:rPr>
              <a:t>Hudaybiyah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869160"/>
          </a:xfrm>
        </p:spPr>
        <p:txBody>
          <a:bodyPr>
            <a:normAutofit fontScale="32500" lnSpcReduction="20000"/>
          </a:bodyPr>
          <a:lstStyle/>
          <a:p>
            <a:r>
              <a:rPr lang="en-GB" sz="7400" dirty="0" err="1"/>
              <a:t>Dhul-Qa’dah</a:t>
            </a:r>
            <a:r>
              <a:rPr lang="en-GB" sz="7400" dirty="0"/>
              <a:t> 6AH</a:t>
            </a:r>
          </a:p>
          <a:p>
            <a:r>
              <a:rPr lang="en-GB" sz="7400" dirty="0"/>
              <a:t>Quraysh representative: </a:t>
            </a:r>
            <a:r>
              <a:rPr lang="en-GB" sz="7400" dirty="0" err="1"/>
              <a:t>Suhayl</a:t>
            </a:r>
            <a:r>
              <a:rPr lang="en-GB" sz="7400" dirty="0"/>
              <a:t> ibn Amr</a:t>
            </a:r>
          </a:p>
          <a:p>
            <a:r>
              <a:rPr lang="en-GB" sz="7400" dirty="0"/>
              <a:t>Terms:</a:t>
            </a:r>
          </a:p>
          <a:p>
            <a:pPr lvl="1"/>
            <a:r>
              <a:rPr lang="en-GB" sz="4900" dirty="0"/>
              <a:t>Muslims return to Madinah and perform ‘</a:t>
            </a:r>
            <a:r>
              <a:rPr lang="en-GB" sz="4900" dirty="0" err="1"/>
              <a:t>Umrah</a:t>
            </a:r>
            <a:r>
              <a:rPr lang="en-GB" sz="4900" dirty="0"/>
              <a:t> next year</a:t>
            </a:r>
          </a:p>
          <a:p>
            <a:pPr lvl="1"/>
            <a:r>
              <a:rPr lang="en-GB" sz="4900" dirty="0"/>
              <a:t>10 year peace treaty</a:t>
            </a:r>
          </a:p>
          <a:p>
            <a:pPr lvl="1"/>
            <a:r>
              <a:rPr lang="en-GB" sz="4900" dirty="0"/>
              <a:t>Any alliances between tribes allowed</a:t>
            </a:r>
          </a:p>
          <a:p>
            <a:pPr lvl="1"/>
            <a:r>
              <a:rPr lang="en-GB" sz="4900" dirty="0"/>
              <a:t>If any Muslim of Makkah was to go to </a:t>
            </a:r>
            <a:r>
              <a:rPr lang="en-GB" sz="4900" dirty="0" err="1"/>
              <a:t>Madina</a:t>
            </a:r>
            <a:r>
              <a:rPr lang="en-GB" sz="4900" dirty="0"/>
              <a:t> he must be returned and if any person was to go to Makkah he would not be returned to Madinah</a:t>
            </a:r>
          </a:p>
          <a:p>
            <a:r>
              <a:rPr lang="en-GB" sz="7400" dirty="0" err="1"/>
              <a:t>Bay’ah</a:t>
            </a:r>
            <a:r>
              <a:rPr lang="en-GB" sz="7400" dirty="0"/>
              <a:t> </a:t>
            </a:r>
            <a:r>
              <a:rPr lang="en-GB" sz="7400" dirty="0" err="1"/>
              <a:t>ar-Ridwan</a:t>
            </a:r>
            <a:endParaRPr lang="en-GB" sz="7400" dirty="0"/>
          </a:p>
          <a:p>
            <a:pPr lvl="1"/>
            <a:r>
              <a:rPr lang="en-GB" sz="4900" dirty="0"/>
              <a:t>The promise to avenge </a:t>
            </a:r>
            <a:r>
              <a:rPr lang="en-GB" sz="4900" dirty="0" err="1"/>
              <a:t>Uthman</a:t>
            </a:r>
            <a:r>
              <a:rPr lang="en-GB" sz="4900" dirty="0"/>
              <a:t>      when the Muslims thought he had been murdered whilst negotiating the Treaty of </a:t>
            </a:r>
            <a:r>
              <a:rPr lang="en-GB" sz="4900" dirty="0" err="1"/>
              <a:t>Hudaybiyah</a:t>
            </a:r>
            <a:r>
              <a:rPr lang="en-GB" sz="4900" dirty="0"/>
              <a:t> with the Quraysh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99392"/>
            <a:ext cx="4695052" cy="71568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67" y="5102922"/>
            <a:ext cx="198286" cy="19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9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34680" cy="1143000"/>
          </a:xfrm>
        </p:spPr>
        <p:txBody>
          <a:bodyPr>
            <a:noAutofit/>
          </a:bodyPr>
          <a:lstStyle/>
          <a:p>
            <a:pPr algn="l"/>
            <a:r>
              <a:rPr lang="en-GB" dirty="0" err="1">
                <a:latin typeface="Century Gothic" panose="020B0502020202020204" pitchFamily="34" charset="0"/>
              </a:rPr>
              <a:t>Umrah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al-</a:t>
            </a:r>
            <a:r>
              <a:rPr lang="en-GB" dirty="0" err="1">
                <a:latin typeface="Century Gothic" panose="020B0502020202020204" pitchFamily="34" charset="0"/>
              </a:rPr>
              <a:t>Qada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/>
          <a:lstStyle/>
          <a:p>
            <a:r>
              <a:rPr lang="en-GB" dirty="0"/>
              <a:t>End of 7AH </a:t>
            </a:r>
          </a:p>
          <a:p>
            <a:r>
              <a:rPr lang="en-GB" dirty="0" err="1"/>
              <a:t>Umrah</a:t>
            </a:r>
            <a:r>
              <a:rPr lang="en-GB" dirty="0"/>
              <a:t> agreed on in the Treaty of </a:t>
            </a:r>
            <a:r>
              <a:rPr lang="en-GB" dirty="0" err="1"/>
              <a:t>Hudaybiyah</a:t>
            </a:r>
            <a:endParaRPr lang="en-GB" dirty="0"/>
          </a:p>
          <a:p>
            <a:r>
              <a:rPr lang="en-GB" dirty="0"/>
              <a:t>Prophet Muhammad stayed in Makkah for 3 days</a:t>
            </a:r>
          </a:p>
          <a:p>
            <a:r>
              <a:rPr lang="en-GB" dirty="0"/>
              <a:t>Disbelievers vacated Makkah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96" y="-171400"/>
            <a:ext cx="4771153" cy="7272808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114800" cy="1143000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latin typeface="Century Gothic" panose="020B0502020202020204" pitchFamily="34" charset="0"/>
              </a:rPr>
              <a:t>Conquest of Makkah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Quraysh broke the Treaty of </a:t>
            </a:r>
            <a:r>
              <a:rPr lang="en-GB" dirty="0" err="1"/>
              <a:t>Hudaybiyah</a:t>
            </a:r>
            <a:endParaRPr lang="en-GB" dirty="0"/>
          </a:p>
          <a:p>
            <a:r>
              <a:rPr lang="en-GB" dirty="0"/>
              <a:t>Prophet leaves Madinah with 10,000 soldiers</a:t>
            </a:r>
          </a:p>
          <a:p>
            <a:r>
              <a:rPr lang="en-GB" dirty="0"/>
              <a:t>Camped at </a:t>
            </a:r>
            <a:r>
              <a:rPr lang="en-GB" dirty="0" err="1"/>
              <a:t>Marruz</a:t>
            </a:r>
            <a:r>
              <a:rPr lang="en-GB" dirty="0"/>
              <a:t> </a:t>
            </a:r>
            <a:r>
              <a:rPr lang="en-GB" dirty="0" err="1"/>
              <a:t>Zaahran</a:t>
            </a:r>
            <a:endParaRPr lang="en-GB" dirty="0"/>
          </a:p>
          <a:p>
            <a:r>
              <a:rPr lang="en-GB" dirty="0"/>
              <a:t>Abu </a:t>
            </a:r>
            <a:r>
              <a:rPr lang="en-GB" dirty="0" err="1"/>
              <a:t>Sufyaan</a:t>
            </a:r>
            <a:r>
              <a:rPr lang="en-GB" dirty="0"/>
              <a:t> accepts Islam</a:t>
            </a:r>
          </a:p>
          <a:p>
            <a:r>
              <a:rPr lang="en-GB" dirty="0"/>
              <a:t>Muslim army enter Makkah on Tuesday 17</a:t>
            </a:r>
            <a:r>
              <a:rPr lang="en-GB" baseline="30000" dirty="0"/>
              <a:t>th</a:t>
            </a:r>
            <a:r>
              <a:rPr lang="en-GB" dirty="0"/>
              <a:t> Ramadan 8AH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99392"/>
            <a:ext cx="4716016" cy="7188761"/>
          </a:xfrm>
        </p:spPr>
      </p:pic>
    </p:spTree>
    <p:extLst>
      <p:ext uri="{BB962C8B-B14F-4D97-AF65-F5344CB8AC3E}">
        <p14:creationId xmlns:p14="http://schemas.microsoft.com/office/powerpoint/2010/main" val="421527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4620" y="-1007428"/>
            <a:ext cx="6226350" cy="94910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8" cy="11521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Farewell Pilgrimage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032" y="836712"/>
            <a:ext cx="4536504" cy="201622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GB" dirty="0"/>
              <a:t>10AH</a:t>
            </a:r>
          </a:p>
          <a:p>
            <a:r>
              <a:rPr lang="en-GB" dirty="0"/>
              <a:t>Left </a:t>
            </a:r>
            <a:r>
              <a:rPr lang="en-GB" dirty="0" err="1"/>
              <a:t>Madina</a:t>
            </a:r>
            <a:r>
              <a:rPr lang="en-GB" dirty="0"/>
              <a:t>: the Saturday of the last four days of </a:t>
            </a:r>
            <a:r>
              <a:rPr lang="en-GB" dirty="0" err="1"/>
              <a:t>Dhul</a:t>
            </a:r>
            <a:r>
              <a:rPr lang="en-GB" dirty="0"/>
              <a:t> </a:t>
            </a:r>
            <a:r>
              <a:rPr lang="en-GB" dirty="0" err="1"/>
              <a:t>Qa’dah</a:t>
            </a:r>
            <a:endParaRPr lang="en-GB" dirty="0"/>
          </a:p>
          <a:p>
            <a:r>
              <a:rPr lang="en-GB" dirty="0"/>
              <a:t>Arrived in Makkah: Sunday morning 4th </a:t>
            </a:r>
            <a:r>
              <a:rPr lang="en-GB" dirty="0" err="1"/>
              <a:t>Dhul</a:t>
            </a:r>
            <a:r>
              <a:rPr lang="en-GB" dirty="0"/>
              <a:t> </a:t>
            </a:r>
            <a:r>
              <a:rPr lang="en-GB" dirty="0" err="1"/>
              <a:t>Hijjah</a:t>
            </a:r>
            <a:endParaRPr lang="en-GB" dirty="0"/>
          </a:p>
          <a:p>
            <a:r>
              <a:rPr lang="en-GB" dirty="0"/>
              <a:t>124,000 companions at </a:t>
            </a:r>
            <a:r>
              <a:rPr lang="en-GB" dirty="0" err="1"/>
              <a:t>Arafah</a:t>
            </a:r>
            <a:r>
              <a:rPr lang="en-GB" dirty="0"/>
              <a:t> during Hajj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610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1217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latin typeface="Century Gothic" panose="020B0502020202020204" pitchFamily="34" charset="0"/>
              </a:rPr>
              <a:t>Passing Away of the Prophet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Prophet      fell ill at the end of Safar 11AH</a:t>
            </a:r>
          </a:p>
          <a:p>
            <a:r>
              <a:rPr lang="en-GB" dirty="0"/>
              <a:t>Passed away:</a:t>
            </a:r>
          </a:p>
          <a:p>
            <a:pPr marL="0" indent="0">
              <a:buNone/>
            </a:pPr>
            <a:r>
              <a:rPr lang="en-GB" dirty="0"/>
              <a:t>	Monday 12th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Rabi’al-Awwal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11AH</a:t>
            </a:r>
          </a:p>
          <a:p>
            <a:r>
              <a:rPr lang="en-GB" dirty="0"/>
              <a:t>Abu Bakr       addressed Sahabah and explained that the Prophet      was human and that prophets before him have passed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49080"/>
            <a:ext cx="396571" cy="396571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65" y="1690357"/>
            <a:ext cx="254341" cy="25202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41168"/>
            <a:ext cx="254341" cy="25202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43" y="662133"/>
            <a:ext cx="50868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Foster Mother: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Halimah</a:t>
            </a:r>
            <a:r>
              <a:rPr lang="en-GB" dirty="0"/>
              <a:t> </a:t>
            </a:r>
            <a:r>
              <a:rPr lang="en-GB" dirty="0" err="1"/>
              <a:t>Sa’diyyah</a:t>
            </a:r>
            <a:endParaRPr lang="en-GB" dirty="0"/>
          </a:p>
          <a:p>
            <a:r>
              <a:rPr lang="en-GB" dirty="0"/>
              <a:t>Years spent with </a:t>
            </a:r>
            <a:r>
              <a:rPr lang="en-GB" dirty="0" err="1"/>
              <a:t>Halimah</a:t>
            </a:r>
            <a:r>
              <a:rPr lang="en-GB" dirty="0"/>
              <a:t>: 	4</a:t>
            </a:r>
          </a:p>
          <a:p>
            <a:r>
              <a:rPr lang="en-GB" dirty="0"/>
              <a:t>Mother </a:t>
            </a:r>
            <a:r>
              <a:rPr lang="en-GB" dirty="0" err="1"/>
              <a:t>Aminah</a:t>
            </a:r>
            <a:r>
              <a:rPr lang="en-GB" dirty="0"/>
              <a:t> passes away in </a:t>
            </a:r>
            <a:r>
              <a:rPr lang="en-GB" dirty="0" err="1"/>
              <a:t>Abwa</a:t>
            </a:r>
            <a:endParaRPr lang="en-GB" dirty="0"/>
          </a:p>
          <a:p>
            <a:r>
              <a:rPr lang="en-GB" dirty="0"/>
              <a:t>Age at time of death: 6</a:t>
            </a:r>
          </a:p>
          <a:p>
            <a:r>
              <a:rPr lang="en-GB" dirty="0"/>
              <a:t>Grandfather: </a:t>
            </a:r>
          </a:p>
          <a:p>
            <a:pPr marL="0" indent="0">
              <a:buNone/>
            </a:pPr>
            <a:r>
              <a:rPr lang="en-GB" dirty="0"/>
              <a:t>	‘Abdul </a:t>
            </a:r>
            <a:r>
              <a:rPr lang="en-GB" dirty="0" err="1"/>
              <a:t>Muttalib</a:t>
            </a:r>
            <a:endParaRPr lang="en-GB" dirty="0"/>
          </a:p>
          <a:p>
            <a:r>
              <a:rPr lang="en-GB" dirty="0"/>
              <a:t>Age at time of death: 8</a:t>
            </a:r>
          </a:p>
          <a:p>
            <a:r>
              <a:rPr lang="en-GB" dirty="0"/>
              <a:t>Uncle: Abu </a:t>
            </a:r>
            <a:r>
              <a:rPr lang="en-GB" dirty="0" err="1"/>
              <a:t>Talib</a:t>
            </a:r>
            <a:endParaRPr lang="en-GB" dirty="0"/>
          </a:p>
          <a:p>
            <a:r>
              <a:rPr lang="en-GB" dirty="0"/>
              <a:t>Age 12 travelled to Syria with Abu </a:t>
            </a:r>
            <a:r>
              <a:rPr lang="en-GB" dirty="0" err="1"/>
              <a:t>Talib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628800"/>
            <a:ext cx="4033520" cy="4328657"/>
          </a:xfrm>
        </p:spPr>
      </p:pic>
    </p:spTree>
    <p:extLst>
      <p:ext uri="{BB962C8B-B14F-4D97-AF65-F5344CB8AC3E}">
        <p14:creationId xmlns:p14="http://schemas.microsoft.com/office/powerpoint/2010/main" val="426883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Khadijah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Worked honestly for Khadija in Syria and watched by her friend </a:t>
            </a:r>
            <a:r>
              <a:rPr lang="en-GB" dirty="0" err="1"/>
              <a:t>Maysarah</a:t>
            </a:r>
            <a:endParaRPr lang="en-GB" dirty="0"/>
          </a:p>
          <a:p>
            <a:r>
              <a:rPr lang="en-GB" dirty="0"/>
              <a:t>Proposal from Khadijah</a:t>
            </a:r>
          </a:p>
          <a:p>
            <a:r>
              <a:rPr lang="en-GB" dirty="0"/>
              <a:t>Khadija previously widowed twice</a:t>
            </a:r>
          </a:p>
          <a:p>
            <a:r>
              <a:rPr lang="en-GB" dirty="0"/>
              <a:t>Prophet      accepts proposal</a:t>
            </a:r>
          </a:p>
          <a:p>
            <a:r>
              <a:rPr lang="en-GB" dirty="0"/>
              <a:t>Prophet    ’s Age: 25</a:t>
            </a:r>
          </a:p>
          <a:p>
            <a:r>
              <a:rPr lang="en-GB" dirty="0"/>
              <a:t>Khadija’s Age: 40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91665"/>
            <a:ext cx="3057352" cy="22746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46" y="2996952"/>
            <a:ext cx="292307" cy="29230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5104"/>
            <a:ext cx="254341" cy="252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33" y="559590"/>
            <a:ext cx="576064" cy="576064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879999A-D6E0-C949-A0AB-778A7CBFD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33156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2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2"/>
          <a:stretch/>
        </p:blipFill>
        <p:spPr>
          <a:xfrm>
            <a:off x="2624452" y="535295"/>
            <a:ext cx="6552728" cy="63227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First </a:t>
            </a:r>
            <a:r>
              <a:rPr lang="en-GB" dirty="0">
                <a:latin typeface="Century Gothic" panose="020B0502020202020204" pitchFamily="34" charset="0"/>
              </a:rPr>
              <a:t>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754760" cy="51845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Prior signs: </a:t>
            </a:r>
          </a:p>
          <a:p>
            <a:pPr lvl="1"/>
            <a:r>
              <a:rPr lang="en-GB" dirty="0"/>
              <a:t>Dreams which came true</a:t>
            </a:r>
          </a:p>
          <a:p>
            <a:r>
              <a:rPr lang="en-GB" dirty="0"/>
              <a:t>Age: 40</a:t>
            </a:r>
          </a:p>
          <a:p>
            <a:r>
              <a:rPr lang="en-GB" dirty="0"/>
              <a:t>Location: Cave of Hira</a:t>
            </a:r>
          </a:p>
          <a:p>
            <a:r>
              <a:rPr lang="en-GB" dirty="0"/>
              <a:t>Brought by Angel </a:t>
            </a:r>
            <a:r>
              <a:rPr lang="en-GB" dirty="0" err="1"/>
              <a:t>Jibra’il</a:t>
            </a:r>
            <a:endParaRPr lang="en-GB" dirty="0"/>
          </a:p>
          <a:p>
            <a:r>
              <a:rPr lang="en-GB" dirty="0"/>
              <a:t>Verses: Surah 96, Ayah 1-5</a:t>
            </a:r>
          </a:p>
        </p:txBody>
      </p:sp>
    </p:spTree>
    <p:extLst>
      <p:ext uri="{BB962C8B-B14F-4D97-AF65-F5344CB8AC3E}">
        <p14:creationId xmlns:p14="http://schemas.microsoft.com/office/powerpoint/2010/main" val="301289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First Believers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0273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Waraqah</a:t>
            </a:r>
            <a:r>
              <a:rPr lang="en-GB" dirty="0"/>
              <a:t> – Christian Cousin of Khadija </a:t>
            </a:r>
          </a:p>
          <a:p>
            <a:r>
              <a:rPr lang="en-GB" dirty="0"/>
              <a:t>First Person to Accept Islam: Khadija      – Wife</a:t>
            </a:r>
          </a:p>
          <a:p>
            <a:pPr marL="0" indent="0">
              <a:buNone/>
            </a:pPr>
            <a:r>
              <a:rPr lang="en-GB" dirty="0"/>
              <a:t>First Believers: </a:t>
            </a:r>
          </a:p>
          <a:p>
            <a:r>
              <a:rPr lang="en-GB" dirty="0" err="1"/>
              <a:t>Zayd</a:t>
            </a:r>
            <a:r>
              <a:rPr lang="en-GB" dirty="0"/>
              <a:t> ibn </a:t>
            </a:r>
            <a:r>
              <a:rPr lang="en-GB" dirty="0" err="1"/>
              <a:t>Harith</a:t>
            </a:r>
            <a:r>
              <a:rPr lang="en-GB" dirty="0"/>
              <a:t>        – Freed Slave/ Adopted Son</a:t>
            </a:r>
          </a:p>
          <a:p>
            <a:r>
              <a:rPr lang="en-GB" dirty="0"/>
              <a:t>Ali ibn Abi </a:t>
            </a:r>
            <a:r>
              <a:rPr lang="en-GB" dirty="0" err="1"/>
              <a:t>Talib</a:t>
            </a:r>
            <a:r>
              <a:rPr lang="en-GB" dirty="0"/>
              <a:t>        - Cousin</a:t>
            </a:r>
          </a:p>
          <a:p>
            <a:r>
              <a:rPr lang="en-GB" dirty="0"/>
              <a:t>Abu Bakr ibn Abi </a:t>
            </a:r>
            <a:r>
              <a:rPr lang="en-GB" dirty="0" err="1"/>
              <a:t>Quhafah</a:t>
            </a:r>
            <a:r>
              <a:rPr lang="en-GB" dirty="0"/>
              <a:t>                                                                                                              - Friend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39"/>
            <a:ext cx="396571" cy="396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96571" cy="39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396571" cy="396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70" y="4437112"/>
            <a:ext cx="396571" cy="396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30" y="5229200"/>
            <a:ext cx="396571" cy="39657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91" y="145149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6" t="20279" r="14120" b="-1992"/>
          <a:stretch/>
        </p:blipFill>
        <p:spPr>
          <a:xfrm>
            <a:off x="-791782" y="0"/>
            <a:ext cx="9935782" cy="70293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Invitation to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“And warn the nearest people of your clan” (</a:t>
            </a:r>
            <a:r>
              <a:rPr lang="en-GB" dirty="0" err="1"/>
              <a:t>Qur’n</a:t>
            </a:r>
            <a:r>
              <a:rPr lang="en-GB" dirty="0"/>
              <a:t> 26:214)</a:t>
            </a:r>
          </a:p>
          <a:p>
            <a:r>
              <a:rPr lang="en-GB" dirty="0"/>
              <a:t>Invited relations from </a:t>
            </a:r>
            <a:r>
              <a:rPr lang="en-GB" dirty="0" err="1"/>
              <a:t>Banu</a:t>
            </a:r>
            <a:r>
              <a:rPr lang="en-GB" dirty="0"/>
              <a:t> </a:t>
            </a:r>
            <a:r>
              <a:rPr lang="en-GB" dirty="0" err="1"/>
              <a:t>Hashim</a:t>
            </a:r>
            <a:endParaRPr lang="en-GB" dirty="0"/>
          </a:p>
          <a:p>
            <a:r>
              <a:rPr lang="en-GB" dirty="0"/>
              <a:t>Sermon on Mount </a:t>
            </a:r>
            <a:r>
              <a:rPr lang="en-GB" dirty="0" err="1"/>
              <a:t>Safa</a:t>
            </a:r>
            <a:endParaRPr lang="en-GB" dirty="0"/>
          </a:p>
          <a:p>
            <a:r>
              <a:rPr lang="en-GB" dirty="0"/>
              <a:t>Many people &amp; the leaders of the Quraysh gathered</a:t>
            </a:r>
          </a:p>
          <a:p>
            <a:r>
              <a:rPr lang="en-GB" dirty="0"/>
              <a:t>Abu </a:t>
            </a:r>
            <a:r>
              <a:rPr lang="en-GB" dirty="0" err="1"/>
              <a:t>Lahab</a:t>
            </a:r>
            <a:r>
              <a:rPr lang="en-GB" dirty="0"/>
              <a:t> cursed the Prophet openly</a:t>
            </a:r>
          </a:p>
        </p:txBody>
      </p:sp>
    </p:spTree>
    <p:extLst>
      <p:ext uri="{BB962C8B-B14F-4D97-AF65-F5344CB8AC3E}">
        <p14:creationId xmlns:p14="http://schemas.microsoft.com/office/powerpoint/2010/main" val="314492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76464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entury Gothic" panose="020B0502020202020204" pitchFamily="34" charset="0"/>
              </a:rPr>
              <a:t>Migration to </a:t>
            </a:r>
            <a:r>
              <a:rPr lang="en-GB" sz="2800" dirty="0" err="1">
                <a:latin typeface="Century Gothic" panose="020B0502020202020204" pitchFamily="34" charset="0"/>
              </a:rPr>
              <a:t>Abysinnia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6371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1st Migration: </a:t>
            </a:r>
          </a:p>
          <a:p>
            <a:pPr lvl="1"/>
            <a:r>
              <a:rPr lang="en-GB" dirty="0"/>
              <a:t>12 men, 4 women </a:t>
            </a:r>
          </a:p>
          <a:p>
            <a:pPr lvl="1"/>
            <a:r>
              <a:rPr lang="en-GB" dirty="0"/>
              <a:t>Middle of the 5th Year of </a:t>
            </a:r>
            <a:r>
              <a:rPr lang="en-GB" dirty="0" err="1"/>
              <a:t>Prophethood</a:t>
            </a:r>
            <a:endParaRPr lang="en-GB" dirty="0"/>
          </a:p>
          <a:p>
            <a:r>
              <a:rPr lang="en-GB" dirty="0"/>
              <a:t>2nd Migration: </a:t>
            </a:r>
          </a:p>
          <a:p>
            <a:pPr lvl="1"/>
            <a:r>
              <a:rPr lang="en-GB" dirty="0"/>
              <a:t>83 men, 18 women</a:t>
            </a:r>
          </a:p>
          <a:p>
            <a:pPr lvl="1"/>
            <a:r>
              <a:rPr lang="en-GB" dirty="0"/>
              <a:t>Followed by the Quraysh</a:t>
            </a:r>
          </a:p>
          <a:p>
            <a:r>
              <a:rPr lang="en-GB" dirty="0" err="1"/>
              <a:t>Najashi</a:t>
            </a:r>
            <a:r>
              <a:rPr lang="en-GB" dirty="0"/>
              <a:t> – Christian King of Abyssinia: Allowed the Muslims to stay after hearing the message of Islam from </a:t>
            </a:r>
            <a:r>
              <a:rPr lang="en-GB" dirty="0" err="1"/>
              <a:t>Jafar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27" y="-33389"/>
            <a:ext cx="4704174" cy="713479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09" y="5733256"/>
            <a:ext cx="396571" cy="3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Two Great Warriors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Hamza ibn Abdul </a:t>
            </a:r>
            <a:r>
              <a:rPr lang="en-GB" dirty="0" err="1"/>
              <a:t>Muttalib</a:t>
            </a:r>
            <a:r>
              <a:rPr lang="en-GB" dirty="0"/>
              <a:t>, Prophet’s uncle accepts Islam after rudeness of Abu </a:t>
            </a:r>
            <a:r>
              <a:rPr lang="en-GB" dirty="0" err="1"/>
              <a:t>Jahl</a:t>
            </a:r>
            <a:r>
              <a:rPr lang="en-GB" dirty="0"/>
              <a:t> to the Prophet (    )</a:t>
            </a:r>
          </a:p>
          <a:p>
            <a:r>
              <a:rPr lang="en-GB" dirty="0"/>
              <a:t>Umar ibn al-</a:t>
            </a:r>
            <a:r>
              <a:rPr lang="en-GB" dirty="0" err="1"/>
              <a:t>Khattab</a:t>
            </a:r>
            <a:r>
              <a:rPr lang="en-GB" dirty="0"/>
              <a:t> accepts Islam after reciting Surah Ta Ha in the house of his sister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038600" cy="40386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8BF233-8DD1-0C4F-8CA0-12926C02F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48313"/>
            <a:ext cx="254341" cy="2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807</Words>
  <Application>Microsoft Office PowerPoint</Application>
  <PresentationFormat>On-screen Show (4:3)</PresentationFormat>
  <Paragraphs>155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SIRAH OF THE PROPHET</vt:lpstr>
      <vt:lpstr>Birth</vt:lpstr>
      <vt:lpstr>Youth</vt:lpstr>
      <vt:lpstr>Khadijah</vt:lpstr>
      <vt:lpstr>First Revelation</vt:lpstr>
      <vt:lpstr>First Believers</vt:lpstr>
      <vt:lpstr>Invitation to Islam</vt:lpstr>
      <vt:lpstr>Migration to Abysinnia</vt:lpstr>
      <vt:lpstr>Two Great Warriors</vt:lpstr>
      <vt:lpstr>The Boycott</vt:lpstr>
      <vt:lpstr>The Year of Sadness</vt:lpstr>
      <vt:lpstr>Journey to Taif</vt:lpstr>
      <vt:lpstr>Al-Isra &amp; Al-Miraj</vt:lpstr>
      <vt:lpstr>First Pledge of Aqabah</vt:lpstr>
      <vt:lpstr>Second Pledge of Aqabah</vt:lpstr>
      <vt:lpstr>Hijrah</vt:lpstr>
      <vt:lpstr>Battle of Badr</vt:lpstr>
      <vt:lpstr>Battle of Uhud</vt:lpstr>
      <vt:lpstr>Battle of Ahzab</vt:lpstr>
      <vt:lpstr>Treaty of Hudaybiyah</vt:lpstr>
      <vt:lpstr>Umrah  al-Qada</vt:lpstr>
      <vt:lpstr>Conquest of Makkah</vt:lpstr>
      <vt:lpstr>Farewell Pilgrimage</vt:lpstr>
      <vt:lpstr>Passing Away of the Prophet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Adnaan Lunat</cp:lastModifiedBy>
  <cp:revision>31</cp:revision>
  <dcterms:created xsi:type="dcterms:W3CDTF">2018-11-13T22:59:17Z</dcterms:created>
  <dcterms:modified xsi:type="dcterms:W3CDTF">2020-05-07T21:57:41Z</dcterms:modified>
</cp:coreProperties>
</file>