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5" r:id="rId1"/>
  </p:sldMasterIdLst>
  <p:notesMasterIdLst>
    <p:notesMasterId r:id="rId12"/>
  </p:notesMasterIdLst>
  <p:sldIdLst>
    <p:sldId id="265" r:id="rId2"/>
    <p:sldId id="266" r:id="rId3"/>
    <p:sldId id="270" r:id="rId4"/>
    <p:sldId id="267" r:id="rId5"/>
    <p:sldId id="268" r:id="rId6"/>
    <p:sldId id="275" r:id="rId7"/>
    <p:sldId id="271" r:id="rId8"/>
    <p:sldId id="272" r:id="rId9"/>
    <p:sldId id="273" r:id="rId10"/>
    <p:sldId id="276" r:id="rId11"/>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8" autoAdjust="0"/>
    <p:restoredTop sz="94679" autoAdjust="0"/>
  </p:normalViewPr>
  <p:slideViewPr>
    <p:cSldViewPr>
      <p:cViewPr varScale="1">
        <p:scale>
          <a:sx n="80" d="100"/>
          <a:sy n="80" d="100"/>
        </p:scale>
        <p:origin x="-85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D9AB7DB9-7769-4F50-BA01-D0B7C3E54F6C}" type="datetimeFigureOut">
              <a:rPr lang="ar-SA"/>
              <a:pPr>
                <a:defRPr/>
              </a:pPr>
              <a:t>10/05/1442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3BB45AA6-B833-49FA-8E39-E9A38F9665A5}"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696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696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1A2ED08-DE0D-40D8-B6A5-94702AEC5287}"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a:lvl1pPr>
          </a:lstStyle>
          <a:p>
            <a:pPr>
              <a:defRPr/>
            </a:pPr>
            <a:fld id="{B3DF1CCB-F909-4008-ADFC-FC06F7541FCA}" type="datetimeFigureOut">
              <a:rPr lang="ar-SA"/>
              <a:pPr>
                <a:defRPr/>
              </a:pPr>
              <a:t>10/05/1442</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23B4DD6-AA71-4FB3-9E82-B053B7384AD2}" type="datetimeFigureOut">
              <a:rPr lang="ar-SA"/>
              <a:pPr>
                <a:defRPr/>
              </a:pPr>
              <a:t>10/05/1442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D6EDBB-6D09-4532-BA9F-C2732AFC3FB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26EAB4A-248F-4375-B8FE-D2764A41166D}" type="datetimeFigureOut">
              <a:rPr lang="ar-SA"/>
              <a:pPr>
                <a:defRPr/>
              </a:pPr>
              <a:t>10/05/1442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625ED8-94E6-485E-BCA1-D98D962F556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A5135CF-4EAB-4F83-9447-86BCB6C32643}" type="datetimeFigureOut">
              <a:rPr lang="ar-SA"/>
              <a:pPr>
                <a:defRPr/>
              </a:pPr>
              <a:t>10/05/1442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43C4AA3-F573-4C7F-854F-DB12540897A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2304E3A-43A9-4D3D-93C3-558A442A7CD1}" type="datetimeFigureOut">
              <a:rPr lang="ar-SA"/>
              <a:pPr>
                <a:defRPr/>
              </a:pPr>
              <a:t>10/05/1442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925BB32-04CB-46EC-AC7D-F188F17125A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176311F-7149-4951-8909-0D5CA0540205}" type="datetimeFigureOut">
              <a:rPr lang="ar-SA"/>
              <a:pPr>
                <a:defRPr/>
              </a:pPr>
              <a:t>10/05/1442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D7088BE-3FBE-4C34-82F2-0D5998BC2C6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A6ECB12-F436-475B-BF1B-CD3FC21996C6}" type="datetimeFigureOut">
              <a:rPr lang="ar-SA"/>
              <a:pPr>
                <a:defRPr/>
              </a:pPr>
              <a:t>10/05/1442</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2464B09-38EC-409A-B600-534ABFF8F79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E9735A8-DAA8-4B0E-80A2-3AB45F3476A4}" type="datetimeFigureOut">
              <a:rPr lang="ar-SA"/>
              <a:pPr>
                <a:defRPr/>
              </a:pPr>
              <a:t>10/05/1442</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53518ED-6F11-4E39-BD8C-B9D0BBACBBC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6FCEBB-D134-46C4-AD4E-2CE3843B0B87}" type="datetimeFigureOut">
              <a:rPr lang="ar-SA"/>
              <a:pPr>
                <a:defRPr/>
              </a:pPr>
              <a:t>10/05/1442</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5417A0E-9E01-4BFD-BA38-5C58AA25769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7733669-A283-44AA-B805-F34D775F0F99}" type="datetimeFigureOut">
              <a:rPr lang="ar-SA"/>
              <a:pPr>
                <a:defRPr/>
              </a:pPr>
              <a:t>10/05/1442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619D20A-49BD-4835-BCEF-C2BAB7C37E6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4525B0D-90BA-4998-ADA2-4D82EA9883BB}" type="datetimeFigureOut">
              <a:rPr lang="ar-SA"/>
              <a:pPr>
                <a:defRPr/>
              </a:pPr>
              <a:t>10/05/1442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40EB58-64E1-4667-AEA3-DA4F2B3B8A6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6861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86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15E57047-85DF-4446-BDA2-0EAE7178E045}" type="datetimeFigureOut">
              <a:rPr lang="ar-SA"/>
              <a:pPr>
                <a:defRPr/>
              </a:pPr>
              <a:t>10/05/1442</a:t>
            </a:fld>
            <a:endParaRPr lang="en-GB"/>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GB"/>
          </a:p>
        </p:txBody>
      </p:sp>
      <p:sp>
        <p:nvSpPr>
          <p:cNvPr id="686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0576C537-9AB6-4F11-843C-42AE0612B101}"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pPr eaLnBrk="1" hangingPunct="1">
              <a:defRPr/>
            </a:pPr>
            <a:r>
              <a:rPr lang="en-GB"/>
              <a:t>ISTINJA</a:t>
            </a:r>
          </a:p>
        </p:txBody>
      </p:sp>
      <p:sp>
        <p:nvSpPr>
          <p:cNvPr id="32771" name="Rectangle 3"/>
          <p:cNvSpPr>
            <a:spLocks noGrp="1" noChangeArrowheads="1"/>
          </p:cNvSpPr>
          <p:nvPr>
            <p:ph type="subTitle" idx="1"/>
          </p:nvPr>
        </p:nvSpPr>
        <p:spPr/>
        <p:txBody>
          <a:bodyPr/>
          <a:lstStyle/>
          <a:p>
            <a:pPr eaLnBrk="1" hangingPunct="1">
              <a:lnSpc>
                <a:spcPct val="90000"/>
              </a:lnSpc>
              <a:defRPr/>
            </a:pPr>
            <a:r>
              <a:rPr lang="en-GB" sz="2800" b="1" u="sng"/>
              <a:t>Definition of Istinja</a:t>
            </a:r>
            <a:r>
              <a:rPr lang="en-GB" sz="2800" b="1"/>
              <a:t>: </a:t>
            </a:r>
          </a:p>
          <a:p>
            <a:pPr eaLnBrk="1" hangingPunct="1">
              <a:lnSpc>
                <a:spcPct val="90000"/>
              </a:lnSpc>
              <a:defRPr/>
            </a:pPr>
            <a:r>
              <a:rPr lang="en-GB" sz="2800"/>
              <a:t>The removal of impurities that are left on the body after the call of nature such as urine or excretion.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p:cTn id="13"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p:cTn id="19"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277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defRPr/>
            </a:pPr>
            <a:r>
              <a:rPr lang="en-GB"/>
              <a:t>QUESTION TIME</a:t>
            </a:r>
          </a:p>
        </p:txBody>
      </p:sp>
      <p:sp>
        <p:nvSpPr>
          <p:cNvPr id="45059" name="Rectangle 3"/>
          <p:cNvSpPr>
            <a:spLocks noGrp="1" noChangeArrowheads="1"/>
          </p:cNvSpPr>
          <p:nvPr>
            <p:ph type="subTitle" idx="1"/>
          </p:nvPr>
        </p:nvSpPr>
        <p:spPr/>
        <p:txBody>
          <a:bodyPr/>
          <a:lstStyle/>
          <a:p>
            <a:pPr eaLnBrk="1" hangingPunct="1">
              <a:defRPr/>
            </a:pPr>
            <a:r>
              <a:rPr lang="en-GB" sz="8000"/>
              <a: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2000" fill="hold"/>
                                        <p:tgtEl>
                                          <p:spTgt spid="45058"/>
                                        </p:tgtEl>
                                        <p:attrNameLst>
                                          <p:attrName>ppt_w</p:attrName>
                                        </p:attrNameLst>
                                      </p:cBhvr>
                                      <p:tavLst>
                                        <p:tav tm="0">
                                          <p:val>
                                            <p:strVal val="#ppt_w"/>
                                          </p:val>
                                        </p:tav>
                                        <p:tav tm="100000">
                                          <p:val>
                                            <p:strVal val="#ppt_w"/>
                                          </p:val>
                                        </p:tav>
                                      </p:tavLst>
                                    </p:anim>
                                    <p:anim calcmode="lin" valueType="num">
                                      <p:cBhvr>
                                        <p:cTn id="8" dur="2000" fill="hold"/>
                                        <p:tgtEl>
                                          <p:spTgt spid="450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5058"/>
                                        </p:tgtEl>
                                        <p:attrNameLst>
                                          <p:attrName>ppt_x</p:attrName>
                                        </p:attrNameLst>
                                      </p:cBhvr>
                                      <p:tavLst>
                                        <p:tav tm="0">
                                          <p:val>
                                            <p:strVal val="#ppt_x-.4"/>
                                          </p:val>
                                        </p:tav>
                                        <p:tav tm="100000">
                                          <p:val>
                                            <p:strVal val="#ppt_x"/>
                                          </p:val>
                                        </p:tav>
                                      </p:tavLst>
                                    </p:anim>
                                    <p:anim calcmode="lin" valueType="num">
                                      <p:cBhvr>
                                        <p:cTn id="10" dur="2000" fill="hold"/>
                                        <p:tgtEl>
                                          <p:spTgt spid="450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5059">
                                            <p:txEl>
                                              <p:pRg st="0" end="0"/>
                                            </p:txEl>
                                          </p:spTgt>
                                        </p:tgtEl>
                                        <p:attrNameLst>
                                          <p:attrName>style.visibility</p:attrName>
                                        </p:attrNameLst>
                                      </p:cBhvr>
                                      <p:to>
                                        <p:strVal val="visible"/>
                                      </p:to>
                                    </p:set>
                                    <p:animEffect transition="in" filter="fade">
                                      <p:cBhvr>
                                        <p:cTn id="15" dur="500">
                                          <p:stCondLst>
                                            <p:cond delay="0"/>
                                          </p:stCondLst>
                                        </p:cTn>
                                        <p:tgtEl>
                                          <p:spTgt spid="45059">
                                            <p:txEl>
                                              <p:pRg st="0" end="0"/>
                                            </p:txEl>
                                          </p:spTgt>
                                        </p:tgtEl>
                                      </p:cBhvr>
                                    </p:animEffect>
                                    <p:anim calcmode="lin" valueType="num">
                                      <p:cBhvr>
                                        <p:cTn id="16" dur="500" fill="hold">
                                          <p:stCondLst>
                                            <p:cond delay="0"/>
                                          </p:stCondLst>
                                        </p:cTn>
                                        <p:tgtEl>
                                          <p:spTgt spid="450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GB" b="1" i="1" u="sng"/>
              <a:t>Method of </a:t>
            </a:r>
            <a:r>
              <a:rPr lang="en-GB" b="1" u="sng"/>
              <a:t>Istinja</a:t>
            </a:r>
            <a:r>
              <a:rPr lang="en-GB"/>
              <a:t> </a:t>
            </a:r>
          </a:p>
        </p:txBody>
      </p:sp>
      <p:sp>
        <p:nvSpPr>
          <p:cNvPr id="33795" name="Rectangle 3"/>
          <p:cNvSpPr>
            <a:spLocks noGrp="1" noChangeArrowheads="1"/>
          </p:cNvSpPr>
          <p:nvPr>
            <p:ph type="body" idx="1"/>
          </p:nvPr>
        </p:nvSpPr>
        <p:spPr/>
        <p:txBody>
          <a:bodyPr/>
          <a:lstStyle/>
          <a:p>
            <a:pPr eaLnBrk="1" hangingPunct="1">
              <a:lnSpc>
                <a:spcPct val="80000"/>
              </a:lnSpc>
              <a:buFontTx/>
              <a:buNone/>
              <a:defRPr/>
            </a:pPr>
            <a:r>
              <a:rPr lang="en-GB" sz="1600"/>
              <a:t>After excretion the unclean areas should be wiped three or five times with tissue paper, and then with water. For a male the following is the method of cleansing after relieving oneself:</a:t>
            </a:r>
          </a:p>
          <a:p>
            <a:pPr eaLnBrk="1" hangingPunct="1">
              <a:lnSpc>
                <a:spcPct val="80000"/>
              </a:lnSpc>
              <a:buFontTx/>
              <a:buNone/>
              <a:defRPr/>
            </a:pPr>
            <a:endParaRPr lang="en-GB" sz="1600" b="1"/>
          </a:p>
          <a:p>
            <a:pPr eaLnBrk="1" hangingPunct="1">
              <a:lnSpc>
                <a:spcPct val="80000"/>
              </a:lnSpc>
              <a:buFontTx/>
              <a:buNone/>
              <a:defRPr/>
            </a:pPr>
            <a:r>
              <a:rPr lang="en-GB" sz="1600" b="1"/>
              <a:t>A male</a:t>
            </a:r>
            <a:r>
              <a:rPr lang="en-GB" sz="1600"/>
              <a:t> will wipe with the first set of tissues from the anus to the rear. With the second set of tissues, he will wipe the filth from the rear to the front. The third set of tissues he will use for wiping the filth from the front to the rear. This procedure is to be followed when his private parts are hanging loosely lest they might be defiled. If they are not hanging loosely, wiping will proceed from the rear to the front because this procedure effects cleanliness more.</a:t>
            </a:r>
            <a:endParaRPr lang="en-GB" sz="1600" b="1"/>
          </a:p>
          <a:p>
            <a:pPr eaLnBrk="1" hangingPunct="1">
              <a:lnSpc>
                <a:spcPct val="80000"/>
              </a:lnSpc>
              <a:buFontTx/>
              <a:buNone/>
              <a:defRPr/>
            </a:pPr>
            <a:r>
              <a:rPr lang="en-GB" sz="1600" b="1"/>
              <a:t>A male </a:t>
            </a:r>
            <a:r>
              <a:rPr lang="en-GB" sz="1600"/>
              <a:t>will slightly elevate his middle finger above his other fingers when starting the cleansing process with water; then, after washing to a certain extent, he will slightly elevate his second finger. He should not limit himself to the use of only one finger.</a:t>
            </a:r>
          </a:p>
          <a:p>
            <a:pPr eaLnBrk="1" hangingPunct="1">
              <a:lnSpc>
                <a:spcPct val="80000"/>
              </a:lnSpc>
              <a:buFontTx/>
              <a:buNone/>
              <a:defRPr/>
            </a:pPr>
            <a:r>
              <a:rPr lang="en-GB" sz="1600"/>
              <a:t>It is desirable to dry the backside with tissue, so no smell remains.</a:t>
            </a:r>
          </a:p>
          <a:p>
            <a:pPr eaLnBrk="1" hangingPunct="1">
              <a:lnSpc>
                <a:spcPct val="80000"/>
              </a:lnSpc>
              <a:buFontTx/>
              <a:buNone/>
              <a:defRPr/>
            </a:pPr>
            <a:endParaRPr lang="en-GB" sz="1600" i="1"/>
          </a:p>
          <a:p>
            <a:pPr eaLnBrk="1" hangingPunct="1">
              <a:lnSpc>
                <a:spcPct val="80000"/>
              </a:lnSpc>
              <a:buFontTx/>
              <a:buNone/>
              <a:defRPr/>
            </a:pPr>
            <a:r>
              <a:rPr lang="en-GB" sz="1600" i="1"/>
              <a:t>A person </a:t>
            </a:r>
            <a:r>
              <a:rPr lang="en-GB" sz="1600" b="1" i="1"/>
              <a:t>not fasting</a:t>
            </a:r>
            <a:r>
              <a:rPr lang="en-GB" sz="1600" i="1"/>
              <a:t> should fully relax his hips so that the filth in the orifice may be removed fully. A </a:t>
            </a:r>
            <a:r>
              <a:rPr lang="en-GB" sz="1600" b="1" i="1"/>
              <a:t>Fasting</a:t>
            </a:r>
            <a:r>
              <a:rPr lang="en-GB" sz="1600" i="1"/>
              <a:t> person, however, must not do this in case the water used enters and thus breaks his/her fast.</a:t>
            </a:r>
            <a:r>
              <a:rPr lang="en-GB" sz="16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wipe(left)">
                                      <p:cBhvr>
                                        <p:cTn id="12" dur="500"/>
                                        <p:tgtEl>
                                          <p:spTgt spid="337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wipe(left)">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wipe(left)">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wipe(left)">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795">
                                            <p:txEl>
                                              <p:pRg st="6" end="6"/>
                                            </p:txEl>
                                          </p:spTgt>
                                        </p:tgtEl>
                                        <p:attrNameLst>
                                          <p:attrName>style.visibility</p:attrName>
                                        </p:attrNameLst>
                                      </p:cBhvr>
                                      <p:to>
                                        <p:strVal val="visible"/>
                                      </p:to>
                                    </p:set>
                                    <p:animEffect transition="in" filter="wipe(left)">
                                      <p:cBhvr>
                                        <p:cTn id="32"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pPr eaLnBrk="1" hangingPunct="1">
              <a:defRPr/>
            </a:pPr>
            <a:r>
              <a:rPr lang="en-GB"/>
              <a:t>ISTIBRA</a:t>
            </a:r>
          </a:p>
        </p:txBody>
      </p:sp>
      <p:sp>
        <p:nvSpPr>
          <p:cNvPr id="37891" name="Rectangle 3"/>
          <p:cNvSpPr>
            <a:spLocks noGrp="1" noChangeArrowheads="1"/>
          </p:cNvSpPr>
          <p:nvPr>
            <p:ph type="subTitle" idx="1"/>
          </p:nvPr>
        </p:nvSpPr>
        <p:spPr/>
        <p:txBody>
          <a:bodyPr/>
          <a:lstStyle/>
          <a:p>
            <a:pPr eaLnBrk="1" hangingPunct="1">
              <a:lnSpc>
                <a:spcPct val="90000"/>
              </a:lnSpc>
              <a:defRPr/>
            </a:pPr>
            <a:r>
              <a:rPr lang="en-GB" sz="2400" b="1" i="1" u="sng"/>
              <a:t>Definition of Istibra:</a:t>
            </a:r>
            <a:r>
              <a:rPr lang="en-GB" sz="2400" b="1" i="1"/>
              <a:t> </a:t>
            </a:r>
          </a:p>
          <a:p>
            <a:pPr eaLnBrk="1" hangingPunct="1">
              <a:lnSpc>
                <a:spcPct val="90000"/>
              </a:lnSpc>
              <a:defRPr/>
            </a:pPr>
            <a:r>
              <a:rPr lang="en-GB" sz="2400" b="1" i="1"/>
              <a:t> </a:t>
            </a:r>
            <a:r>
              <a:rPr lang="en-GB" sz="2400" b="1"/>
              <a:t>Istibra</a:t>
            </a:r>
            <a:r>
              <a:rPr lang="en-GB" sz="2400" b="1" i="1"/>
              <a:t> is to ensure that no drop of urine remains in the private parts after urinating. This is compulsory.</a:t>
            </a:r>
            <a:r>
              <a:rPr lang="en-GB"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891"/>
                                        </p:tgtEl>
                                        <p:attrNameLst>
                                          <p:attrName>style.visibility</p:attrName>
                                        </p:attrNameLst>
                                      </p:cBhvr>
                                      <p:to>
                                        <p:strVal val="visible"/>
                                      </p:to>
                                    </p:set>
                                    <p:animEffect transition="in" filter="fade">
                                      <p:cBhvr>
                                        <p:cTn id="10" dur="20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GB" b="1" i="1" u="sng"/>
              <a:t>Methods of </a:t>
            </a:r>
            <a:r>
              <a:rPr lang="en-GB" b="1" u="sng"/>
              <a:t>Istibra</a:t>
            </a:r>
            <a:r>
              <a:rPr lang="en-GB"/>
              <a:t> </a:t>
            </a:r>
          </a:p>
        </p:txBody>
      </p:sp>
      <p:sp>
        <p:nvSpPr>
          <p:cNvPr id="34819" name="Rectangle 3"/>
          <p:cNvSpPr>
            <a:spLocks noGrp="1" noChangeArrowheads="1"/>
          </p:cNvSpPr>
          <p:nvPr>
            <p:ph type="body" idx="1"/>
          </p:nvPr>
        </p:nvSpPr>
        <p:spPr/>
        <p:txBody>
          <a:bodyPr/>
          <a:lstStyle/>
          <a:p>
            <a:pPr marL="609600" indent="-609600" eaLnBrk="1" hangingPunct="1">
              <a:lnSpc>
                <a:spcPct val="80000"/>
              </a:lnSpc>
              <a:buFontTx/>
              <a:buNone/>
              <a:defRPr/>
            </a:pPr>
            <a:endParaRPr lang="en-GB" sz="2000"/>
          </a:p>
          <a:p>
            <a:pPr marL="609600" indent="-609600" eaLnBrk="1" hangingPunct="1">
              <a:lnSpc>
                <a:spcPct val="80000"/>
              </a:lnSpc>
              <a:buFontTx/>
              <a:buNone/>
              <a:defRPr/>
            </a:pPr>
            <a:r>
              <a:rPr lang="en-GB" sz="2000"/>
              <a:t>1. The most common method used for </a:t>
            </a:r>
            <a:r>
              <a:rPr lang="en-GB" sz="2000" i="1"/>
              <a:t>Istibra </a:t>
            </a:r>
            <a:r>
              <a:rPr lang="en-GB" sz="2000"/>
              <a:t>is wrapping tissue around the (male’s) private organ, and then returning to the toilet after a few minutes to remove the tissue.</a:t>
            </a:r>
          </a:p>
          <a:p>
            <a:pPr marL="609600" indent="-609600" eaLnBrk="1" hangingPunct="1">
              <a:lnSpc>
                <a:spcPct val="80000"/>
              </a:lnSpc>
              <a:buFontTx/>
              <a:buNone/>
              <a:defRPr/>
            </a:pPr>
            <a:endParaRPr lang="en-GB" sz="2000"/>
          </a:p>
          <a:p>
            <a:pPr marL="609600" indent="-609600" eaLnBrk="1" hangingPunct="1">
              <a:lnSpc>
                <a:spcPct val="80000"/>
              </a:lnSpc>
              <a:buFontTx/>
              <a:buNone/>
              <a:defRPr/>
            </a:pPr>
            <a:r>
              <a:rPr lang="en-GB" sz="2000"/>
              <a:t>2. Leaning back and forth towards the left side can be used to perform the 2nd method of </a:t>
            </a:r>
            <a:r>
              <a:rPr lang="en-GB" sz="2000" i="1"/>
              <a:t>Istibra</a:t>
            </a:r>
            <a:r>
              <a:rPr lang="en-GB" sz="2000"/>
              <a:t>.</a:t>
            </a:r>
          </a:p>
          <a:p>
            <a:pPr marL="609600" indent="-609600" eaLnBrk="1" hangingPunct="1">
              <a:lnSpc>
                <a:spcPct val="80000"/>
              </a:lnSpc>
              <a:buFontTx/>
              <a:buNone/>
              <a:defRPr/>
            </a:pPr>
            <a:endParaRPr lang="en-GB" sz="2000"/>
          </a:p>
          <a:p>
            <a:pPr marL="609600" indent="-609600" eaLnBrk="1" hangingPunct="1">
              <a:lnSpc>
                <a:spcPct val="80000"/>
              </a:lnSpc>
              <a:buFontTx/>
              <a:buNone/>
              <a:defRPr/>
            </a:pPr>
            <a:r>
              <a:rPr lang="en-GB" sz="2000"/>
              <a:t>3. Moving up and down a little, taking care that no urine falls on the lower garment can be used to perform the 3rd method of </a:t>
            </a:r>
            <a:r>
              <a:rPr lang="en-GB" sz="2000" i="1"/>
              <a:t>Istibra</a:t>
            </a:r>
            <a:r>
              <a:rPr lang="en-GB" sz="2000"/>
              <a:t>.</a:t>
            </a:r>
          </a:p>
          <a:p>
            <a:pPr marL="609600" indent="-609600" eaLnBrk="1" hangingPunct="1">
              <a:lnSpc>
                <a:spcPct val="80000"/>
              </a:lnSpc>
              <a:buFontTx/>
              <a:buNone/>
              <a:defRPr/>
            </a:pPr>
            <a:endParaRPr lang="en-GB" sz="2000"/>
          </a:p>
          <a:p>
            <a:pPr marL="609600" indent="-609600" eaLnBrk="1" hangingPunct="1">
              <a:lnSpc>
                <a:spcPct val="80000"/>
              </a:lnSpc>
              <a:buFontTx/>
              <a:buNone/>
              <a:defRPr/>
            </a:pPr>
            <a:r>
              <a:rPr lang="en-GB" sz="2000"/>
              <a:t>4. Coughing can be used to perform the 4th method of </a:t>
            </a:r>
            <a:r>
              <a:rPr lang="en-GB" sz="2000" i="1"/>
              <a:t>Istibra.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stCondLst>
                                            <p:cond delay="0"/>
                                          </p:stCondLst>
                                        </p:cTn>
                                        <p:tgtEl>
                                          <p:spTgt spid="3481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animEffect transition="in" filter="fade">
                                      <p:cBhvr>
                                        <p:cTn id="19" dur="1000">
                                          <p:stCondLst>
                                            <p:cond delay="0"/>
                                          </p:stCondLst>
                                        </p:cTn>
                                        <p:tgtEl>
                                          <p:spTgt spid="3481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819">
                                            <p:txEl>
                                              <p:pRg st="5" end="5"/>
                                            </p:txEl>
                                          </p:spTgt>
                                        </p:tgtEl>
                                        <p:attrNameLst>
                                          <p:attrName>style.visibility</p:attrName>
                                        </p:attrNameLst>
                                      </p:cBhvr>
                                      <p:to>
                                        <p:strVal val="visible"/>
                                      </p:to>
                                    </p:set>
                                    <p:animEffect transition="in" filter="fade">
                                      <p:cBhvr>
                                        <p:cTn id="24" dur="1000">
                                          <p:stCondLst>
                                            <p:cond delay="0"/>
                                          </p:stCondLst>
                                        </p:cTn>
                                        <p:tgtEl>
                                          <p:spTgt spid="3481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4819">
                                            <p:txEl>
                                              <p:pRg st="7" end="7"/>
                                            </p:txEl>
                                          </p:spTgt>
                                        </p:tgtEl>
                                        <p:attrNameLst>
                                          <p:attrName>style.visibility</p:attrName>
                                        </p:attrNameLst>
                                      </p:cBhvr>
                                      <p:to>
                                        <p:strVal val="visible"/>
                                      </p:to>
                                    </p:set>
                                    <p:animEffect transition="in" filter="fade">
                                      <p:cBhvr>
                                        <p:cTn id="29" dur="1000">
                                          <p:stCondLst>
                                            <p:cond delay="0"/>
                                          </p:stCondLst>
                                        </p:cTn>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GB" b="1" i="1" u="sng"/>
              <a:t>Masa’il Regarding </a:t>
            </a:r>
            <a:r>
              <a:rPr lang="en-GB" b="1" u="sng"/>
              <a:t>Istinja</a:t>
            </a:r>
            <a:r>
              <a:rPr lang="en-GB"/>
              <a:t> </a:t>
            </a:r>
          </a:p>
        </p:txBody>
      </p:sp>
      <p:sp>
        <p:nvSpPr>
          <p:cNvPr id="35843" name="Rectangle 3"/>
          <p:cNvSpPr>
            <a:spLocks noGrp="1" noChangeArrowheads="1"/>
          </p:cNvSpPr>
          <p:nvPr>
            <p:ph type="body" idx="1"/>
          </p:nvPr>
        </p:nvSpPr>
        <p:spPr/>
        <p:txBody>
          <a:bodyPr/>
          <a:lstStyle/>
          <a:p>
            <a:pPr marL="609600" indent="-609600" eaLnBrk="1" hangingPunct="1">
              <a:lnSpc>
                <a:spcPct val="80000"/>
              </a:lnSpc>
              <a:buFontTx/>
              <a:buNone/>
              <a:defRPr/>
            </a:pPr>
            <a:r>
              <a:rPr lang="en-GB" sz="1800"/>
              <a:t>It is </a:t>
            </a:r>
            <a:r>
              <a:rPr lang="en-GB" sz="1800" i="1"/>
              <a:t>Sunnah</a:t>
            </a:r>
            <a:r>
              <a:rPr lang="en-GB" sz="1800"/>
              <a:t> to make </a:t>
            </a:r>
            <a:r>
              <a:rPr lang="en-GB" sz="1800" i="1"/>
              <a:t>Istinja</a:t>
            </a:r>
            <a:r>
              <a:rPr lang="en-GB" sz="1800"/>
              <a:t> of those impurities emitted from the anterior or posterior private parts.</a:t>
            </a:r>
          </a:p>
          <a:p>
            <a:pPr marL="609600" indent="-609600" eaLnBrk="1" hangingPunct="1">
              <a:lnSpc>
                <a:spcPct val="80000"/>
              </a:lnSpc>
              <a:buFontTx/>
              <a:buNone/>
              <a:defRPr/>
            </a:pPr>
            <a:endParaRPr lang="en-GB" sz="1800"/>
          </a:p>
          <a:p>
            <a:pPr marL="609600" indent="-609600" eaLnBrk="1" hangingPunct="1">
              <a:lnSpc>
                <a:spcPct val="80000"/>
              </a:lnSpc>
              <a:buFontTx/>
              <a:buNone/>
              <a:defRPr/>
            </a:pPr>
            <a:r>
              <a:rPr lang="en-GB" sz="1800"/>
              <a:t>If the impurity does not stick to the sides, and a person does not use water for </a:t>
            </a:r>
            <a:r>
              <a:rPr lang="en-GB" sz="1800" i="1"/>
              <a:t>Istinja, </a:t>
            </a:r>
            <a:r>
              <a:rPr lang="en-GB" sz="1800"/>
              <a:t>but instead uses tissue, pure stones etc… and the impurity goes away then this will also be permissible.</a:t>
            </a:r>
          </a:p>
          <a:p>
            <a:pPr marL="609600" indent="-609600" eaLnBrk="1" hangingPunct="1">
              <a:lnSpc>
                <a:spcPct val="80000"/>
              </a:lnSpc>
              <a:buFontTx/>
              <a:buNone/>
              <a:defRPr/>
            </a:pPr>
            <a:endParaRPr lang="en-GB" sz="1800"/>
          </a:p>
          <a:p>
            <a:pPr marL="609600" indent="-609600" eaLnBrk="1" hangingPunct="1">
              <a:lnSpc>
                <a:spcPct val="80000"/>
              </a:lnSpc>
              <a:buFontTx/>
              <a:buNone/>
              <a:defRPr/>
            </a:pPr>
            <a:r>
              <a:rPr lang="en-GB" sz="1800"/>
              <a:t>If the impurity is cleaned by tissue etc… it is Sunnat to use water thereafter.</a:t>
            </a:r>
          </a:p>
          <a:p>
            <a:pPr marL="609600" indent="-609600" eaLnBrk="1" hangingPunct="1">
              <a:lnSpc>
                <a:spcPct val="80000"/>
              </a:lnSpc>
              <a:buFontTx/>
              <a:buNone/>
              <a:defRPr/>
            </a:pPr>
            <a:endParaRPr lang="en-GB" sz="1800"/>
          </a:p>
          <a:p>
            <a:pPr marL="609600" indent="-609600" eaLnBrk="1" hangingPunct="1">
              <a:lnSpc>
                <a:spcPct val="80000"/>
              </a:lnSpc>
              <a:buFontTx/>
              <a:buNone/>
              <a:defRPr/>
            </a:pPr>
            <a:r>
              <a:rPr lang="en-GB" sz="1800"/>
              <a:t>If the impurity is equal to a Dirham  (3cm in diameter) then it becomes Waajib to wash oneself with water.</a:t>
            </a:r>
          </a:p>
          <a:p>
            <a:pPr marL="609600" indent="-609600" eaLnBrk="1" hangingPunct="1">
              <a:lnSpc>
                <a:spcPct val="80000"/>
              </a:lnSpc>
              <a:buFontTx/>
              <a:buNone/>
              <a:defRPr/>
            </a:pPr>
            <a:endParaRPr lang="en-GB" sz="1800" i="1"/>
          </a:p>
          <a:p>
            <a:pPr marL="609600" indent="-609600" eaLnBrk="1" hangingPunct="1">
              <a:lnSpc>
                <a:spcPct val="80000"/>
              </a:lnSpc>
              <a:buFontTx/>
              <a:buNone/>
              <a:defRPr/>
            </a:pPr>
            <a:r>
              <a:rPr lang="en-GB" sz="1800" i="1"/>
              <a:t>If the impurity spreads </a:t>
            </a:r>
            <a:r>
              <a:rPr lang="en-GB" sz="1800" b="1" i="1"/>
              <a:t>more</a:t>
            </a:r>
            <a:r>
              <a:rPr lang="en-GB" sz="1800" i="1"/>
              <a:t> than a Dirham  (3cm in diameter) then it becomes Fardh to wash oneself with water.</a:t>
            </a:r>
            <a:r>
              <a:rPr lang="en-GB"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5842"/>
                                        </p:tgtEl>
                                        <p:attrNameLst>
                                          <p:attrName>style.visibility</p:attrName>
                                        </p:attrNameLst>
                                      </p:cBhvr>
                                      <p:to>
                                        <p:strVal val="visible"/>
                                      </p:to>
                                    </p:set>
                                    <p:animEffect transition="in" filter="fade">
                                      <p:cBhvr>
                                        <p:cTn id="7" dur="600">
                                          <p:stCondLst>
                                            <p:cond delay="0"/>
                                          </p:stCondLst>
                                        </p:cTn>
                                        <p:tgtEl>
                                          <p:spTgt spid="35842"/>
                                        </p:tgtEl>
                                      </p:cBhvr>
                                    </p:animEffect>
                                    <p:anim calcmode="lin" valueType="num">
                                      <p:cBhvr>
                                        <p:cTn id="8" dur="600" fill="hold">
                                          <p:stCondLst>
                                            <p:cond delay="0"/>
                                          </p:stCondLst>
                                        </p:cTn>
                                        <p:tgtEl>
                                          <p:spTgt spid="358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58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584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5843">
                                            <p:txEl>
                                              <p:pRg st="0" end="0"/>
                                            </p:txEl>
                                          </p:spTgt>
                                        </p:tgtEl>
                                        <p:attrNameLst>
                                          <p:attrName>style.visibility</p:attrName>
                                        </p:attrNameLst>
                                      </p:cBhvr>
                                      <p:to>
                                        <p:strVal val="visible"/>
                                      </p:to>
                                    </p:set>
                                    <p:animEffect transition="in" filter="slide(fromBottom)">
                                      <p:cBhvr>
                                        <p:cTn id="15" dur="500">
                                          <p:stCondLst>
                                            <p:cond delay="0"/>
                                          </p:stCondLst>
                                        </p:cTn>
                                        <p:tgtEl>
                                          <p:spTgt spid="3584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5843">
                                            <p:txEl>
                                              <p:pRg st="2" end="2"/>
                                            </p:txEl>
                                          </p:spTgt>
                                        </p:tgtEl>
                                        <p:attrNameLst>
                                          <p:attrName>style.visibility</p:attrName>
                                        </p:attrNameLst>
                                      </p:cBhvr>
                                      <p:to>
                                        <p:strVal val="visible"/>
                                      </p:to>
                                    </p:set>
                                    <p:animEffect transition="in" filter="slide(fromBottom)">
                                      <p:cBhvr>
                                        <p:cTn id="20" dur="500">
                                          <p:stCondLst>
                                            <p:cond delay="0"/>
                                          </p:stCondLst>
                                        </p:cTn>
                                        <p:tgtEl>
                                          <p:spTgt spid="3584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Effect transition="in" filter="slide(fromBottom)">
                                      <p:cBhvr>
                                        <p:cTn id="25" dur="500">
                                          <p:stCondLst>
                                            <p:cond delay="0"/>
                                          </p:stCondLst>
                                        </p:cTn>
                                        <p:tgtEl>
                                          <p:spTgt spid="3584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5843">
                                            <p:txEl>
                                              <p:pRg st="6" end="6"/>
                                            </p:txEl>
                                          </p:spTgt>
                                        </p:tgtEl>
                                        <p:attrNameLst>
                                          <p:attrName>style.visibility</p:attrName>
                                        </p:attrNameLst>
                                      </p:cBhvr>
                                      <p:to>
                                        <p:strVal val="visible"/>
                                      </p:to>
                                    </p:set>
                                    <p:animEffect transition="in" filter="slide(fromBottom)">
                                      <p:cBhvr>
                                        <p:cTn id="30" dur="500">
                                          <p:stCondLst>
                                            <p:cond delay="0"/>
                                          </p:stCondLst>
                                        </p:cTn>
                                        <p:tgtEl>
                                          <p:spTgt spid="3584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5843">
                                            <p:txEl>
                                              <p:pRg st="8" end="8"/>
                                            </p:txEl>
                                          </p:spTgt>
                                        </p:tgtEl>
                                        <p:attrNameLst>
                                          <p:attrName>style.visibility</p:attrName>
                                        </p:attrNameLst>
                                      </p:cBhvr>
                                      <p:to>
                                        <p:strVal val="visible"/>
                                      </p:to>
                                    </p:set>
                                    <p:animEffect transition="in" filter="slide(fromBottom)">
                                      <p:cBhvr>
                                        <p:cTn id="35" dur="500">
                                          <p:stCondLst>
                                            <p:cond delay="0"/>
                                          </p:stCondLst>
                                        </p:cTn>
                                        <p:tgtEl>
                                          <p:spTgt spid="358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defRPr/>
            </a:pPr>
            <a:r>
              <a:rPr lang="en-GB" i="1"/>
              <a:t>MANI, MAZI &amp; WADI</a:t>
            </a:r>
          </a:p>
        </p:txBody>
      </p:sp>
      <p:sp>
        <p:nvSpPr>
          <p:cNvPr id="43011" name="Rectangle 3"/>
          <p:cNvSpPr>
            <a:spLocks noGrp="1" noChangeArrowheads="1"/>
          </p:cNvSpPr>
          <p:nvPr>
            <p:ph type="subTitle" idx="1"/>
          </p:nvPr>
        </p:nvSpPr>
        <p:spPr/>
        <p:txBody>
          <a:bodyPr/>
          <a:lstStyle/>
          <a:p>
            <a:pPr eaLnBrk="1" hangingPunct="1">
              <a:defRPr/>
            </a:pPr>
            <a:r>
              <a:rPr lang="en-GB" b="1"/>
              <a:t>The three other inpurites coming out of the private parts.</a:t>
            </a:r>
            <a:r>
              <a:rPr lang="en-GB"/>
              <a:t> </a:t>
            </a:r>
          </a:p>
          <a:p>
            <a:pPr eaLnBrk="1" hangingPunct="1">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 calcmode="lin" valueType="num">
                                      <p:cBhvr>
                                        <p:cTn id="14"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301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GB" i="1"/>
              <a:t>MANI, MAZI &amp; WADI</a:t>
            </a:r>
          </a:p>
        </p:txBody>
      </p:sp>
      <p:sp>
        <p:nvSpPr>
          <p:cNvPr id="38915" name="Rectangle 3"/>
          <p:cNvSpPr>
            <a:spLocks noGrp="1" noChangeArrowheads="1"/>
          </p:cNvSpPr>
          <p:nvPr>
            <p:ph type="body" idx="1"/>
          </p:nvPr>
        </p:nvSpPr>
        <p:spPr/>
        <p:txBody>
          <a:bodyPr/>
          <a:lstStyle/>
          <a:p>
            <a:pPr eaLnBrk="1" hangingPunct="1">
              <a:lnSpc>
                <a:spcPct val="80000"/>
              </a:lnSpc>
              <a:buFontTx/>
              <a:buNone/>
              <a:defRPr/>
            </a:pPr>
            <a:r>
              <a:rPr lang="en-GB" sz="2000"/>
              <a:t>'</a:t>
            </a:r>
            <a:r>
              <a:rPr lang="en-GB" sz="2000" b="1"/>
              <a:t>Mani</a:t>
            </a:r>
            <a:r>
              <a:rPr lang="en-GB" sz="2000"/>
              <a:t>' (Sperm), is a white thick fluid which is discharged at the time of ejaculation. The Mani of a woman is thin and yellow. This necessitates a Ghusl on emission.</a:t>
            </a:r>
          </a:p>
          <a:p>
            <a:pPr eaLnBrk="1" hangingPunct="1">
              <a:lnSpc>
                <a:spcPct val="80000"/>
              </a:lnSpc>
              <a:buFontTx/>
              <a:buNone/>
              <a:defRPr/>
            </a:pPr>
            <a:endParaRPr lang="en-GB" sz="2000"/>
          </a:p>
          <a:p>
            <a:pPr eaLnBrk="1" hangingPunct="1">
              <a:lnSpc>
                <a:spcPct val="80000"/>
              </a:lnSpc>
              <a:buFontTx/>
              <a:buNone/>
              <a:defRPr/>
            </a:pPr>
            <a:r>
              <a:rPr lang="en-GB" sz="2000"/>
              <a:t>'</a:t>
            </a:r>
            <a:r>
              <a:rPr lang="en-GB" sz="2000" b="1"/>
              <a:t>Mazi</a:t>
            </a:r>
            <a:r>
              <a:rPr lang="en-GB" sz="2000"/>
              <a:t>' (pre-coital fluid), is a thin clear liquid which is discharged at the time of arousal without ejaculation and it can be released without one being aware of it. This necessitates Wudu on emission.</a:t>
            </a:r>
          </a:p>
          <a:p>
            <a:pPr eaLnBrk="1" hangingPunct="1">
              <a:lnSpc>
                <a:spcPct val="80000"/>
              </a:lnSpc>
              <a:buFontTx/>
              <a:buNone/>
              <a:defRPr/>
            </a:pPr>
            <a:r>
              <a:rPr lang="en-GB" sz="2000"/>
              <a:t> </a:t>
            </a:r>
          </a:p>
          <a:p>
            <a:pPr eaLnBrk="1" hangingPunct="1">
              <a:lnSpc>
                <a:spcPct val="80000"/>
              </a:lnSpc>
              <a:buFontTx/>
              <a:buNone/>
              <a:defRPr/>
            </a:pPr>
            <a:r>
              <a:rPr lang="en-GB" sz="2000"/>
              <a:t>'</a:t>
            </a:r>
            <a:r>
              <a:rPr lang="en-GB" sz="2000" b="1"/>
              <a:t>Wadi</a:t>
            </a:r>
            <a:r>
              <a:rPr lang="en-GB" sz="2000"/>
              <a:t>', is a white cloudy thick fluid which has no smell and is discharged either before or after urinating. This necessitates Whudu on emission.</a:t>
            </a:r>
          </a:p>
          <a:p>
            <a:pPr eaLnBrk="1" hangingPunct="1">
              <a:lnSpc>
                <a:spcPct val="80000"/>
              </a:lnSpc>
              <a:buFontTx/>
              <a:buNone/>
              <a:defRPr/>
            </a:pPr>
            <a:br>
              <a:rPr lang="en-GB" sz="2000"/>
            </a:br>
            <a:br>
              <a:rPr lang="en-GB" sz="2000"/>
            </a:br>
            <a:r>
              <a:rPr lang="en-GB" sz="2000"/>
              <a:t>(Hashiat Tahtawi Pg. 100)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2000" fill="hold"/>
                                        <p:tgtEl>
                                          <p:spTgt spid="38914"/>
                                        </p:tgtEl>
                                        <p:attrNameLst>
                                          <p:attrName>ppt_w</p:attrName>
                                        </p:attrNameLst>
                                      </p:cBhvr>
                                      <p:tavLst>
                                        <p:tav tm="0">
                                          <p:val>
                                            <p:strVal val="#ppt_w*2.5"/>
                                          </p:val>
                                        </p:tav>
                                        <p:tav tm="100000">
                                          <p:val>
                                            <p:strVal val="#ppt_w"/>
                                          </p:val>
                                        </p:tav>
                                      </p:tavLst>
                                    </p:anim>
                                    <p:anim calcmode="lin" valueType="num">
                                      <p:cBhvr>
                                        <p:cTn id="8" dur="2000" fill="hold"/>
                                        <p:tgtEl>
                                          <p:spTgt spid="38914"/>
                                        </p:tgtEl>
                                        <p:attrNameLst>
                                          <p:attrName>ppt_h</p:attrName>
                                        </p:attrNameLst>
                                      </p:cBhvr>
                                      <p:tavLst>
                                        <p:tav tm="0">
                                          <p:val>
                                            <p:strVal val="#ppt_h"/>
                                          </p:val>
                                        </p:tav>
                                        <p:tav tm="100000">
                                          <p:val>
                                            <p:strVal val="#ppt_h"/>
                                          </p:val>
                                        </p:tav>
                                      </p:tavLst>
                                    </p:anim>
                                    <p:anim calcmode="lin" valueType="num">
                                      <p:cBhvr>
                                        <p:cTn id="9" dur="2000" fill="hold"/>
                                        <p:tgtEl>
                                          <p:spTgt spid="3891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891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89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8915">
                                            <p:txEl>
                                              <p:pRg st="0" end="0"/>
                                            </p:txEl>
                                          </p:spTgt>
                                        </p:tgtEl>
                                        <p:attrNameLst>
                                          <p:attrName>style.visibility</p:attrName>
                                        </p:attrNameLst>
                                      </p:cBhvr>
                                      <p:to>
                                        <p:strVal val="visible"/>
                                      </p:to>
                                    </p:set>
                                    <p:animEffect transition="in" filter="wipe(left)">
                                      <p:cBhvr>
                                        <p:cTn id="16" dur="500"/>
                                        <p:tgtEl>
                                          <p:spTgt spid="389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Effect transition="in" filter="wipe(left)">
                                      <p:cBhvr>
                                        <p:cTn id="21" dur="500"/>
                                        <p:tgtEl>
                                          <p:spTgt spid="3891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8915">
                                            <p:txEl>
                                              <p:pRg st="3" end="3"/>
                                            </p:txEl>
                                          </p:spTgt>
                                        </p:tgtEl>
                                        <p:attrNameLst>
                                          <p:attrName>style.visibility</p:attrName>
                                        </p:attrNameLst>
                                      </p:cBhvr>
                                      <p:to>
                                        <p:strVal val="visible"/>
                                      </p:to>
                                    </p:set>
                                    <p:animEffect transition="in" filter="wipe(left)">
                                      <p:cBhvr>
                                        <p:cTn id="26" dur="500"/>
                                        <p:tgtEl>
                                          <p:spTgt spid="3891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Effect transition="in" filter="wipe(left)">
                                      <p:cBhvr>
                                        <p:cTn id="31" dur="500"/>
                                        <p:tgtEl>
                                          <p:spTgt spid="3891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8915">
                                            <p:txEl>
                                              <p:pRg st="5" end="5"/>
                                            </p:txEl>
                                          </p:spTgt>
                                        </p:tgtEl>
                                        <p:attrNameLst>
                                          <p:attrName>style.visibility</p:attrName>
                                        </p:attrNameLst>
                                      </p:cBhvr>
                                      <p:to>
                                        <p:strVal val="visible"/>
                                      </p:to>
                                    </p:set>
                                    <p:animEffect transition="in" filter="wipe(left)">
                                      <p:cBhvr>
                                        <p:cTn id="36"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GB" sz="2000" b="1"/>
              <a:t>Refer to the following scenarios, when one awakes and find wetness, whether one is certain or doubts about the type of fluid emitted and whether one remembers seeing a wet dream or not.</a:t>
            </a:r>
            <a:endParaRPr lang="en-GB" sz="4000" b="1"/>
          </a:p>
        </p:txBody>
      </p:sp>
      <p:sp>
        <p:nvSpPr>
          <p:cNvPr id="39939" name="Rectangle 3"/>
          <p:cNvSpPr>
            <a:spLocks noGrp="1" noChangeArrowheads="1"/>
          </p:cNvSpPr>
          <p:nvPr>
            <p:ph type="body" idx="1"/>
          </p:nvPr>
        </p:nvSpPr>
        <p:spPr/>
        <p:txBody>
          <a:bodyPr/>
          <a:lstStyle/>
          <a:p>
            <a:pPr eaLnBrk="1" hangingPunct="1">
              <a:lnSpc>
                <a:spcPct val="80000"/>
              </a:lnSpc>
              <a:buFontTx/>
              <a:buNone/>
              <a:defRPr/>
            </a:pPr>
            <a:r>
              <a:rPr lang="en-GB" sz="1600"/>
              <a:t>1) If one finds wetness which is Mani with certainty and whether one remembers having a wet dream or not, Ghusl will be Wajib.</a:t>
            </a:r>
          </a:p>
          <a:p>
            <a:pPr eaLnBrk="1" hangingPunct="1">
              <a:lnSpc>
                <a:spcPct val="80000"/>
              </a:lnSpc>
              <a:buFontTx/>
              <a:buNone/>
              <a:defRPr/>
            </a:pPr>
            <a:endParaRPr lang="en-GB" sz="1600"/>
          </a:p>
          <a:p>
            <a:pPr eaLnBrk="1" hangingPunct="1">
              <a:lnSpc>
                <a:spcPct val="80000"/>
              </a:lnSpc>
              <a:buFontTx/>
              <a:buNone/>
              <a:defRPr/>
            </a:pPr>
            <a:r>
              <a:rPr lang="en-GB" sz="1600"/>
              <a:t>2) If one finds wetness which is Mazi with certainty and whether one remembers having a wet dream or not, Ghusl will be Wajib.</a:t>
            </a:r>
          </a:p>
          <a:p>
            <a:pPr eaLnBrk="1" hangingPunct="1">
              <a:lnSpc>
                <a:spcPct val="80000"/>
              </a:lnSpc>
              <a:buFontTx/>
              <a:buNone/>
              <a:defRPr/>
            </a:pPr>
            <a:endParaRPr lang="en-GB" sz="1600"/>
          </a:p>
          <a:p>
            <a:pPr eaLnBrk="1" hangingPunct="1">
              <a:lnSpc>
                <a:spcPct val="80000"/>
              </a:lnSpc>
              <a:buFontTx/>
              <a:buNone/>
              <a:defRPr/>
            </a:pPr>
            <a:r>
              <a:rPr lang="en-GB" sz="1600"/>
              <a:t>3) If one finds any kind of wetness with the doubt of it being Mani or Mazi and whether one remembers having a wet dream or not, Ghusl will be Wajib.</a:t>
            </a:r>
          </a:p>
          <a:p>
            <a:pPr eaLnBrk="1" hangingPunct="1">
              <a:lnSpc>
                <a:spcPct val="80000"/>
              </a:lnSpc>
              <a:buFontTx/>
              <a:buNone/>
              <a:defRPr/>
            </a:pPr>
            <a:endParaRPr lang="en-GB" sz="1600"/>
          </a:p>
          <a:p>
            <a:pPr eaLnBrk="1" hangingPunct="1">
              <a:lnSpc>
                <a:spcPct val="80000"/>
              </a:lnSpc>
              <a:buFontTx/>
              <a:buNone/>
              <a:defRPr/>
            </a:pPr>
            <a:r>
              <a:rPr lang="en-GB" sz="1600"/>
              <a:t>Explanation: Ghusl becoming Wajib for the second and third scenarios,</a:t>
            </a:r>
            <a:br>
              <a:rPr lang="en-GB" sz="1600"/>
            </a:br>
            <a:br>
              <a:rPr lang="en-GB" sz="1600"/>
            </a:br>
            <a:r>
              <a:rPr lang="en-GB" sz="1600"/>
              <a:t>Mani can sometimes become thin over time that it becomes like Madhi. Also, it is necessary in acts of worship to exercise precaution.</a:t>
            </a:r>
            <a:br>
              <a:rPr lang="en-GB" sz="1600"/>
            </a:br>
            <a:br>
              <a:rPr lang="en-GB" sz="1600"/>
            </a:br>
            <a:r>
              <a:rPr lang="en-GB" sz="1600" i="1"/>
              <a:t>(Al Ashbah Wan Nazair Pg. 64, Nurul Idhah Pg.37, Hashiat Tahtawi Pg. 99)</a:t>
            </a:r>
            <a:br>
              <a:rPr lang="en-GB" sz="1600"/>
            </a:br>
            <a:br>
              <a:rPr lang="en-GB" sz="1600"/>
            </a:br>
            <a:br>
              <a:rPr lang="en-GB" sz="1600"/>
            </a:br>
            <a:r>
              <a:rPr lang="en-GB" sz="1600"/>
              <a:t>If one did not find any kind of wetness after a dream then Ghusl is not required. </a:t>
            </a:r>
            <a:r>
              <a:rPr lang="en-GB" sz="1600" i="1"/>
              <a:t>(Nurul Idhah Pg. 38, Hashiat Tahtawi Pg. 101)</a:t>
            </a:r>
            <a:r>
              <a:rPr lang="en-GB" sz="160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1000"/>
                                        <p:tgtEl>
                                          <p:spTgt spid="39938"/>
                                        </p:tgtEl>
                                      </p:cBhvr>
                                    </p:animEffect>
                                    <p:anim calcmode="lin" valueType="num">
                                      <p:cBhvr>
                                        <p:cTn id="8" dur="1000" fill="hold"/>
                                        <p:tgtEl>
                                          <p:spTgt spid="39938"/>
                                        </p:tgtEl>
                                        <p:attrNameLst>
                                          <p:attrName>ppt_x</p:attrName>
                                        </p:attrNameLst>
                                      </p:cBhvr>
                                      <p:tavLst>
                                        <p:tav tm="0">
                                          <p:val>
                                            <p:strVal val="#ppt_x"/>
                                          </p:val>
                                        </p:tav>
                                        <p:tav tm="100000">
                                          <p:val>
                                            <p:strVal val="#ppt_x"/>
                                          </p:val>
                                        </p:tav>
                                      </p:tavLst>
                                    </p:anim>
                                    <p:anim calcmode="lin" valueType="num">
                                      <p:cBhvr>
                                        <p:cTn id="9" dur="898" decel="100000" fill="hold"/>
                                        <p:tgtEl>
                                          <p:spTgt spid="399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993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fade">
                                      <p:cBhvr>
                                        <p:cTn id="15" dur="1000"/>
                                        <p:tgtEl>
                                          <p:spTgt spid="39939">
                                            <p:txEl>
                                              <p:pRg st="0" end="0"/>
                                            </p:txEl>
                                          </p:spTgt>
                                        </p:tgtEl>
                                      </p:cBhvr>
                                    </p:animEffect>
                                    <p:anim calcmode="lin" valueType="num">
                                      <p:cBhvr>
                                        <p:cTn id="16"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99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99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9939">
                                            <p:txEl>
                                              <p:pRg st="2" end="2"/>
                                            </p:txEl>
                                          </p:spTgt>
                                        </p:tgtEl>
                                        <p:attrNameLst>
                                          <p:attrName>style.visibility</p:attrName>
                                        </p:attrNameLst>
                                      </p:cBhvr>
                                      <p:to>
                                        <p:strVal val="visible"/>
                                      </p:to>
                                    </p:set>
                                    <p:animEffect transition="in" filter="fade">
                                      <p:cBhvr>
                                        <p:cTn id="23" dur="1000"/>
                                        <p:tgtEl>
                                          <p:spTgt spid="39939">
                                            <p:txEl>
                                              <p:pRg st="2" end="2"/>
                                            </p:txEl>
                                          </p:spTgt>
                                        </p:tgtEl>
                                      </p:cBhvr>
                                    </p:animEffect>
                                    <p:anim calcmode="lin" valueType="num">
                                      <p:cBhvr>
                                        <p:cTn id="24"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993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99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Effect transition="in" filter="fade">
                                      <p:cBhvr>
                                        <p:cTn id="31" dur="1000"/>
                                        <p:tgtEl>
                                          <p:spTgt spid="39939">
                                            <p:txEl>
                                              <p:pRg st="4" end="4"/>
                                            </p:txEl>
                                          </p:spTgt>
                                        </p:tgtEl>
                                      </p:cBhvr>
                                    </p:animEffect>
                                    <p:anim calcmode="lin" valueType="num">
                                      <p:cBhvr>
                                        <p:cTn id="32"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99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99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9939">
                                            <p:txEl>
                                              <p:pRg st="6" end="6"/>
                                            </p:txEl>
                                          </p:spTgt>
                                        </p:tgtEl>
                                        <p:attrNameLst>
                                          <p:attrName>style.visibility</p:attrName>
                                        </p:attrNameLst>
                                      </p:cBhvr>
                                      <p:to>
                                        <p:strVal val="visible"/>
                                      </p:to>
                                    </p:set>
                                    <p:animEffect transition="in" filter="fade">
                                      <p:cBhvr>
                                        <p:cTn id="39" dur="1000"/>
                                        <p:tgtEl>
                                          <p:spTgt spid="39939">
                                            <p:txEl>
                                              <p:pRg st="6" end="6"/>
                                            </p:txEl>
                                          </p:spTgt>
                                        </p:tgtEl>
                                      </p:cBhvr>
                                    </p:animEffect>
                                    <p:anim calcmode="lin" valueType="num">
                                      <p:cBhvr>
                                        <p:cTn id="40"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9939">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993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GB"/>
              <a:t>Rules regarding Pubic Hair</a:t>
            </a:r>
          </a:p>
        </p:txBody>
      </p:sp>
      <p:sp>
        <p:nvSpPr>
          <p:cNvPr id="40963" name="Rectangle 3"/>
          <p:cNvSpPr>
            <a:spLocks noGrp="1" noChangeArrowheads="1"/>
          </p:cNvSpPr>
          <p:nvPr>
            <p:ph type="body" idx="1"/>
          </p:nvPr>
        </p:nvSpPr>
        <p:spPr/>
        <p:txBody>
          <a:bodyPr/>
          <a:lstStyle/>
          <a:p>
            <a:pPr eaLnBrk="1" hangingPunct="1">
              <a:lnSpc>
                <a:spcPct val="80000"/>
              </a:lnSpc>
              <a:buFontTx/>
              <a:buNone/>
              <a:defRPr/>
            </a:pPr>
            <a:r>
              <a:rPr lang="en-GB" sz="1800"/>
              <a:t>The hair on the private parts and under the armpits are to be removed.</a:t>
            </a:r>
          </a:p>
          <a:p>
            <a:pPr eaLnBrk="1" hangingPunct="1">
              <a:lnSpc>
                <a:spcPct val="80000"/>
              </a:lnSpc>
              <a:buFontTx/>
              <a:buNone/>
              <a:defRPr/>
            </a:pPr>
            <a:endParaRPr lang="en-GB" sz="1800"/>
          </a:p>
          <a:p>
            <a:pPr eaLnBrk="1" hangingPunct="1">
              <a:lnSpc>
                <a:spcPct val="80000"/>
              </a:lnSpc>
              <a:buFontTx/>
              <a:buNone/>
              <a:defRPr/>
            </a:pPr>
            <a:r>
              <a:rPr lang="en-GB" sz="1800" b="1"/>
              <a:t>It should not exceed 40 days otherwise you are sinful.</a:t>
            </a:r>
          </a:p>
          <a:p>
            <a:pPr eaLnBrk="1" hangingPunct="1">
              <a:lnSpc>
                <a:spcPct val="80000"/>
              </a:lnSpc>
              <a:buFontTx/>
              <a:buNone/>
              <a:defRPr/>
            </a:pPr>
            <a:endParaRPr lang="en-GB" sz="1800"/>
          </a:p>
          <a:p>
            <a:pPr eaLnBrk="1" hangingPunct="1">
              <a:lnSpc>
                <a:spcPct val="80000"/>
              </a:lnSpc>
              <a:buFontTx/>
              <a:buNone/>
              <a:defRPr/>
            </a:pPr>
            <a:r>
              <a:rPr lang="en-GB" sz="1800"/>
              <a:t>The area immediately under the navel is not to be shaven. </a:t>
            </a:r>
            <a:br>
              <a:rPr lang="en-GB" sz="1800"/>
            </a:br>
            <a:endParaRPr lang="en-GB" sz="1800"/>
          </a:p>
          <a:p>
            <a:pPr eaLnBrk="1" hangingPunct="1">
              <a:lnSpc>
                <a:spcPct val="80000"/>
              </a:lnSpc>
              <a:buFontTx/>
              <a:buNone/>
              <a:defRPr/>
            </a:pPr>
            <a:r>
              <a:rPr lang="en-GB" sz="1800"/>
              <a:t>The area of shaving for a person (male / female) is above and around the private parts ( pref 4 fingers each side). If possible, it is commendable to shave around the hind private parts as well. (Al-Kamil, commentary of Muslim; Imam Nawawi vol.1 (pg. 128)</a:t>
            </a:r>
            <a:br>
              <a:rPr lang="en-GB" sz="1800"/>
            </a:br>
            <a:br>
              <a:rPr lang="en-GB" sz="1800"/>
            </a:br>
            <a:r>
              <a:rPr lang="en-GB" sz="1800"/>
              <a:t>The hair of the armpit may be removed by using a shaver or scissors.</a:t>
            </a:r>
            <a:endParaRPr lang="en-GB" sz="1800" b="1"/>
          </a:p>
          <a:p>
            <a:pPr eaLnBrk="1" hangingPunct="1">
              <a:lnSpc>
                <a:spcPct val="80000"/>
              </a:lnSpc>
              <a:buFontTx/>
              <a:buNone/>
              <a:defRPr/>
            </a:pPr>
            <a:endParaRPr lang="en-GB" sz="1800"/>
          </a:p>
          <a:p>
            <a:pPr eaLnBrk="1" hangingPunct="1">
              <a:lnSpc>
                <a:spcPct val="80000"/>
              </a:lnSpc>
              <a:buFontTx/>
              <a:buNone/>
              <a:defRPr/>
            </a:pPr>
            <a:r>
              <a:rPr lang="en-GB" sz="1800"/>
              <a:t>It is permissible for males to use hair removing creams to remove the </a:t>
            </a:r>
            <a:br>
              <a:rPr lang="en-GB" sz="1800"/>
            </a:br>
            <a:r>
              <a:rPr lang="en-GB" sz="1800"/>
              <a:t>unwanted hair under the navel and armpits. </a:t>
            </a:r>
          </a:p>
          <a:p>
            <a:pPr eaLnBrk="1" hangingPunct="1">
              <a:lnSpc>
                <a:spcPct val="80000"/>
              </a:lnSpc>
              <a:buFontTx/>
              <a:buNone/>
              <a:defRPr/>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dissolve">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dissolve">
                                      <p:cBhvr>
                                        <p:cTn id="12" dur="5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dissolve">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4" end="4"/>
                                            </p:txEl>
                                          </p:spTgt>
                                        </p:tgtEl>
                                        <p:attrNameLst>
                                          <p:attrName>style.visibility</p:attrName>
                                        </p:attrNameLst>
                                      </p:cBhvr>
                                      <p:to>
                                        <p:strVal val="visible"/>
                                      </p:to>
                                    </p:set>
                                    <p:animEffect transition="in" filter="dissolve">
                                      <p:cBhvr>
                                        <p:cTn id="22" dur="500"/>
                                        <p:tgtEl>
                                          <p:spTgt spid="409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Effect transition="in" filter="dissolve">
                                      <p:cBhvr>
                                        <p:cTn id="27" dur="500"/>
                                        <p:tgtEl>
                                          <p:spTgt spid="4096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63">
                                            <p:txEl>
                                              <p:pRg st="7" end="7"/>
                                            </p:txEl>
                                          </p:spTgt>
                                        </p:tgtEl>
                                        <p:attrNameLst>
                                          <p:attrName>style.visibility</p:attrName>
                                        </p:attrNameLst>
                                      </p:cBhvr>
                                      <p:to>
                                        <p:strVal val="visible"/>
                                      </p:to>
                                    </p:set>
                                    <p:animEffect transition="in" filter="dissolve">
                                      <p:cBhvr>
                                        <p:cTn id="32" dur="500"/>
                                        <p:tgtEl>
                                          <p:spTgt spid="40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201</TotalTime>
  <Words>881</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Ocean</vt:lpstr>
      <vt:lpstr>ISTINJA</vt:lpstr>
      <vt:lpstr>Method of Istinja </vt:lpstr>
      <vt:lpstr>ISTIBRA</vt:lpstr>
      <vt:lpstr>Methods of Istibra </vt:lpstr>
      <vt:lpstr>Masa’il Regarding Istinja </vt:lpstr>
      <vt:lpstr>MANI, MAZI &amp; WADI</vt:lpstr>
      <vt:lpstr>MANI, MAZI &amp; WADI</vt:lpstr>
      <vt:lpstr>Refer to the following scenarios, when one awakes and find wetness, whether one is certain or doubts about the type of fluid emitted and whether one remembers seeing a wet dream or not.</vt:lpstr>
      <vt:lpstr>Rules regarding Pubic Hair</vt:lpstr>
      <vt:lpstr>QUESTION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CHARITY</dc:title>
  <dc:creator>aamir</dc:creator>
  <cp:lastModifiedBy>Ubaidullah Abdul Awal</cp:lastModifiedBy>
  <cp:revision>24</cp:revision>
  <dcterms:created xsi:type="dcterms:W3CDTF">2011-08-12T06:33:14Z</dcterms:created>
  <dcterms:modified xsi:type="dcterms:W3CDTF">2020-12-24T23:48:18Z</dcterms:modified>
</cp:coreProperties>
</file>