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03" r:id="rId3"/>
    <p:sldId id="304" r:id="rId4"/>
    <p:sldId id="267" r:id="rId5"/>
    <p:sldId id="305" r:id="rId6"/>
    <p:sldId id="268" r:id="rId7"/>
    <p:sldId id="260" r:id="rId8"/>
    <p:sldId id="270" r:id="rId9"/>
    <p:sldId id="259" r:id="rId10"/>
    <p:sldId id="271" r:id="rId11"/>
    <p:sldId id="272" r:id="rId12"/>
    <p:sldId id="273" r:id="rId13"/>
    <p:sldId id="274" r:id="rId14"/>
    <p:sldId id="275" r:id="rId15"/>
    <p:sldId id="307" r:id="rId16"/>
    <p:sldId id="263" r:id="rId17"/>
    <p:sldId id="277" r:id="rId18"/>
    <p:sldId id="278" r:id="rId19"/>
    <p:sldId id="308" r:id="rId20"/>
    <p:sldId id="276" r:id="rId21"/>
    <p:sldId id="310" r:id="rId22"/>
    <p:sldId id="279" r:id="rId23"/>
    <p:sldId id="280" r:id="rId24"/>
    <p:sldId id="281" r:id="rId25"/>
    <p:sldId id="282" r:id="rId26"/>
    <p:sldId id="283" r:id="rId27"/>
    <p:sldId id="284"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7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3892F-52B2-42E3-8E6E-9C2EE0D93AC5}" type="datetimeFigureOut">
              <a:rPr lang="en-US" smtClean="0"/>
              <a:pPr/>
              <a:t>5/16/2015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8E60BB-6835-4CE9-87A3-54CEEA2BD509}" type="slidenum">
              <a:rPr lang="en-GB" smtClean="0"/>
              <a:pPr/>
              <a:t>‹#›</a:t>
            </a:fld>
            <a:endParaRPr lang="en-GB"/>
          </a:p>
        </p:txBody>
      </p:sp>
    </p:spTree>
    <p:extLst>
      <p:ext uri="{BB962C8B-B14F-4D97-AF65-F5344CB8AC3E}">
        <p14:creationId xmlns:p14="http://schemas.microsoft.com/office/powerpoint/2010/main" val="3906443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8E60BB-6835-4CE9-87A3-54CEEA2BD509}" type="slidenum">
              <a:rPr lang="en-GB" smtClean="0"/>
              <a:pPr/>
              <a:t>1</a:t>
            </a:fld>
            <a:endParaRPr lang="en-GB"/>
          </a:p>
        </p:txBody>
      </p:sp>
    </p:spTree>
    <p:extLst>
      <p:ext uri="{BB962C8B-B14F-4D97-AF65-F5344CB8AC3E}">
        <p14:creationId xmlns:p14="http://schemas.microsoft.com/office/powerpoint/2010/main" val="114162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Hatim</a:t>
            </a:r>
            <a:r>
              <a:rPr lang="en-GB" baseline="0" dirty="0" smtClean="0"/>
              <a:t> is the semi circular enclosure in front of the </a:t>
            </a:r>
            <a:r>
              <a:rPr lang="en-GB" baseline="0" dirty="0" err="1" smtClean="0"/>
              <a:t>Ka’bah</a:t>
            </a:r>
            <a:r>
              <a:rPr lang="en-GB" baseline="0" dirty="0" smtClean="0"/>
              <a:t>. It has been related that whoever prays there, it is as though he has prayed in the </a:t>
            </a:r>
            <a:r>
              <a:rPr lang="en-GB" baseline="0" dirty="0" err="1" smtClean="0"/>
              <a:t>Ka’bah</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F68E60BB-6835-4CE9-87A3-54CEEA2BD509}" type="slidenum">
              <a:rPr lang="en-GB" smtClean="0"/>
              <a:pPr/>
              <a:t>6</a:t>
            </a:fld>
            <a:endParaRPr lang="en-GB"/>
          </a:p>
        </p:txBody>
      </p:sp>
    </p:spTree>
    <p:extLst>
      <p:ext uri="{BB962C8B-B14F-4D97-AF65-F5344CB8AC3E}">
        <p14:creationId xmlns:p14="http://schemas.microsoft.com/office/powerpoint/2010/main" val="2068449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Madyan</a:t>
            </a:r>
            <a:r>
              <a:rPr lang="en-GB" baseline="0" dirty="0" smtClean="0"/>
              <a:t> was the place that the Prophet Musa stopped at, after leaving the land of Egypt. He sat beneath the tree, and supplicated to Allah, ‘O Lord I am the most in need of any good that you send down.’ He helped the daughters of the Prophet </a:t>
            </a:r>
            <a:r>
              <a:rPr lang="en-GB" baseline="0" dirty="0" err="1" smtClean="0"/>
              <a:t>Shu’ayb</a:t>
            </a:r>
            <a:r>
              <a:rPr lang="en-GB" baseline="0" dirty="0" smtClean="0"/>
              <a:t> giving their flock water to drink and was invited by the Prophet </a:t>
            </a:r>
            <a:r>
              <a:rPr lang="en-GB" baseline="0" dirty="0" err="1" smtClean="0"/>
              <a:t>Shu’ayb</a:t>
            </a:r>
            <a:r>
              <a:rPr lang="en-GB" baseline="0" dirty="0" smtClean="0"/>
              <a:t> to stay with him for ten years. </a:t>
            </a:r>
            <a:endParaRPr lang="en-GB" dirty="0"/>
          </a:p>
        </p:txBody>
      </p:sp>
      <p:sp>
        <p:nvSpPr>
          <p:cNvPr id="4" name="Slide Number Placeholder 3"/>
          <p:cNvSpPr>
            <a:spLocks noGrp="1"/>
          </p:cNvSpPr>
          <p:nvPr>
            <p:ph type="sldNum" sz="quarter" idx="10"/>
          </p:nvPr>
        </p:nvSpPr>
        <p:spPr/>
        <p:txBody>
          <a:bodyPr/>
          <a:lstStyle/>
          <a:p>
            <a:fld id="{F68E60BB-6835-4CE9-87A3-54CEEA2BD509}" type="slidenum">
              <a:rPr lang="en-GB" smtClean="0"/>
              <a:pPr/>
              <a:t>10</a:t>
            </a:fld>
            <a:endParaRPr lang="en-GB"/>
          </a:p>
        </p:txBody>
      </p:sp>
    </p:spTree>
    <p:extLst>
      <p:ext uri="{BB962C8B-B14F-4D97-AF65-F5344CB8AC3E}">
        <p14:creationId xmlns:p14="http://schemas.microsoft.com/office/powerpoint/2010/main" val="392895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Allah mentions Mount Sinai</a:t>
            </a:r>
            <a:r>
              <a:rPr lang="en-GB" baseline="0" dirty="0" smtClean="0"/>
              <a:t> in many </a:t>
            </a:r>
            <a:r>
              <a:rPr lang="en-GB" baseline="0" dirty="0" err="1" smtClean="0"/>
              <a:t>surahs</a:t>
            </a:r>
            <a:r>
              <a:rPr lang="en-GB" baseline="0" dirty="0" smtClean="0"/>
              <a:t>. One which the pupils will know is </a:t>
            </a:r>
            <a:r>
              <a:rPr lang="en-GB" baseline="0" dirty="0" err="1" smtClean="0"/>
              <a:t>Sura</a:t>
            </a:r>
            <a:r>
              <a:rPr lang="en-GB" baseline="0" dirty="0" smtClean="0"/>
              <a:t> Teen. ‘Wa Teen </a:t>
            </a:r>
            <a:r>
              <a:rPr lang="en-GB" baseline="0" dirty="0" err="1" smtClean="0"/>
              <a:t>waz</a:t>
            </a:r>
            <a:r>
              <a:rPr lang="en-GB" baseline="0" dirty="0" smtClean="0"/>
              <a:t> </a:t>
            </a:r>
            <a:r>
              <a:rPr lang="en-GB" baseline="0" dirty="0" err="1" smtClean="0"/>
              <a:t>Zaytun</a:t>
            </a:r>
            <a:r>
              <a:rPr lang="en-GB" baseline="0" dirty="0" smtClean="0"/>
              <a:t>. </a:t>
            </a:r>
            <a:r>
              <a:rPr lang="en-GB" b="1" u="sng" baseline="0" dirty="0" smtClean="0"/>
              <a:t>Wa </a:t>
            </a:r>
            <a:r>
              <a:rPr lang="en-GB" b="1" u="sng" baseline="0" dirty="0" err="1" smtClean="0"/>
              <a:t>tura</a:t>
            </a:r>
            <a:r>
              <a:rPr lang="en-GB" b="1" u="sng" baseline="0" dirty="0" smtClean="0"/>
              <a:t> </a:t>
            </a:r>
            <a:r>
              <a:rPr lang="en-GB" b="1" u="sng" baseline="0" dirty="0" err="1" smtClean="0"/>
              <a:t>Sinin</a:t>
            </a:r>
            <a:r>
              <a:rPr lang="en-GB" baseline="0" dirty="0" smtClean="0"/>
              <a:t>, wa </a:t>
            </a:r>
            <a:r>
              <a:rPr lang="en-GB" baseline="0" dirty="0" err="1" smtClean="0"/>
              <a:t>hadha</a:t>
            </a:r>
            <a:r>
              <a:rPr lang="en-GB" baseline="0" dirty="0" smtClean="0"/>
              <a:t> al-</a:t>
            </a:r>
            <a:r>
              <a:rPr lang="en-GB" baseline="0" dirty="0" err="1" smtClean="0"/>
              <a:t>baladil</a:t>
            </a:r>
            <a:r>
              <a:rPr lang="en-GB" baseline="0" dirty="0" smtClean="0"/>
              <a:t> </a:t>
            </a:r>
            <a:r>
              <a:rPr lang="en-GB" baseline="0" dirty="0" err="1" smtClean="0"/>
              <a:t>amin</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F68E60BB-6835-4CE9-87A3-54CEEA2BD509}" type="slidenum">
              <a:rPr lang="en-GB" smtClean="0"/>
              <a:pPr/>
              <a:t>11</a:t>
            </a:fld>
            <a:endParaRPr lang="en-GB"/>
          </a:p>
        </p:txBody>
      </p:sp>
    </p:spTree>
    <p:extLst>
      <p:ext uri="{BB962C8B-B14F-4D97-AF65-F5344CB8AC3E}">
        <p14:creationId xmlns:p14="http://schemas.microsoft.com/office/powerpoint/2010/main" val="357197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456351-F79B-455E-BE4C-3AEFDD6B3595}" type="datetimeFigureOut">
              <a:rPr lang="en-US" smtClean="0"/>
              <a:pPr/>
              <a:t>5/16/2015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56351-F79B-455E-BE4C-3AEFDD6B3595}" type="datetimeFigureOut">
              <a:rPr lang="en-US" smtClean="0"/>
              <a:pPr/>
              <a:t>5/16/2015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56351-F79B-455E-BE4C-3AEFDD6B3595}" type="datetimeFigureOut">
              <a:rPr lang="en-US" smtClean="0"/>
              <a:pPr/>
              <a:t>5/16/2015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56351-F79B-455E-BE4C-3AEFDD6B3595}" type="datetimeFigureOut">
              <a:rPr lang="en-US" smtClean="0"/>
              <a:pPr/>
              <a:t>5/16/2015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456351-F79B-455E-BE4C-3AEFDD6B3595}" type="datetimeFigureOut">
              <a:rPr lang="en-US" smtClean="0"/>
              <a:pPr/>
              <a:t>5/16/2015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456351-F79B-455E-BE4C-3AEFDD6B3595}" type="datetimeFigureOut">
              <a:rPr lang="en-US" smtClean="0"/>
              <a:pPr/>
              <a:t>5/16/2015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456351-F79B-455E-BE4C-3AEFDD6B3595}" type="datetimeFigureOut">
              <a:rPr lang="en-US" smtClean="0"/>
              <a:pPr/>
              <a:t>5/16/2015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456351-F79B-455E-BE4C-3AEFDD6B3595}" type="datetimeFigureOut">
              <a:rPr lang="en-US" smtClean="0"/>
              <a:pPr/>
              <a:t>5/16/2015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56351-F79B-455E-BE4C-3AEFDD6B3595}" type="datetimeFigureOut">
              <a:rPr lang="en-US" smtClean="0"/>
              <a:pPr/>
              <a:t>5/16/2015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456351-F79B-455E-BE4C-3AEFDD6B3595}" type="datetimeFigureOut">
              <a:rPr lang="en-US" smtClean="0"/>
              <a:pPr/>
              <a:t>5/16/2015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456351-F79B-455E-BE4C-3AEFDD6B3595}" type="datetimeFigureOut">
              <a:rPr lang="en-US" smtClean="0"/>
              <a:pPr/>
              <a:t>5/16/2015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1797F4-253C-4232-A83D-A3865FED944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6351-F79B-455E-BE4C-3AEFDD6B3595}" type="datetimeFigureOut">
              <a:rPr lang="en-US" smtClean="0"/>
              <a:pPr/>
              <a:t>5/16/2015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797F4-253C-4232-A83D-A3865FED944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50000">
              <a:schemeClr val="accent3">
                <a:lumMod val="75000"/>
              </a:schemeClr>
            </a:gs>
            <a:gs pos="100000">
              <a:schemeClr val="accent3">
                <a:lumMod val="5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prstGeom prst="roundRect">
            <a:avLst/>
          </a:prstGeom>
        </p:spPr>
        <p:style>
          <a:lnRef idx="1">
            <a:schemeClr val="dk1"/>
          </a:lnRef>
          <a:fillRef idx="2">
            <a:schemeClr val="dk1"/>
          </a:fillRef>
          <a:effectRef idx="1">
            <a:schemeClr val="dk1"/>
          </a:effectRef>
          <a:fontRef idx="minor">
            <a:schemeClr val="dk1"/>
          </a:fontRef>
        </p:style>
        <p:txBody>
          <a:bodyPr/>
          <a:lstStyle/>
          <a:p>
            <a:r>
              <a:rPr lang="en-GB" dirty="0" smtClean="0"/>
              <a:t>The Isra and the </a:t>
            </a:r>
            <a:r>
              <a:rPr lang="en-GB" dirty="0" err="1" smtClean="0"/>
              <a:t>Mi’raj</a:t>
            </a:r>
            <a:r>
              <a:rPr lang="en-GB" dirty="0" smtClean="0"/>
              <a:t> </a:t>
            </a:r>
            <a:endParaRPr lang="en-GB" dirty="0"/>
          </a:p>
        </p:txBody>
      </p:sp>
      <p:sp>
        <p:nvSpPr>
          <p:cNvPr id="3" name="Subtitle 2"/>
          <p:cNvSpPr>
            <a:spLocks noGrp="1"/>
          </p:cNvSpPr>
          <p:nvPr>
            <p:ph type="subTitle" idx="1"/>
          </p:nvPr>
        </p:nvSpPr>
        <p:spPr>
          <a:xfrm>
            <a:off x="1371600" y="3886200"/>
            <a:ext cx="6400800" cy="1198984"/>
          </a:xfrm>
          <a:prstGeom prst="ellipse">
            <a:avLst/>
          </a:prstGeo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r>
              <a:rPr lang="en-GB" dirty="0" smtClean="0">
                <a:solidFill>
                  <a:schemeClr val="tx1"/>
                </a:solidFill>
              </a:rPr>
              <a:t>Of the Prophet of Allah, </a:t>
            </a:r>
          </a:p>
          <a:p>
            <a:r>
              <a:rPr lang="en-GB" sz="2800" dirty="0">
                <a:solidFill>
                  <a:schemeClr val="tx1"/>
                </a:solidFill>
              </a:rPr>
              <a:t>m</a:t>
            </a:r>
            <a:r>
              <a:rPr lang="en-GB" sz="2800" dirty="0" smtClean="0">
                <a:solidFill>
                  <a:schemeClr val="tx1"/>
                </a:solidFill>
              </a:rPr>
              <a:t>ay Allah bless him and grant him peace</a:t>
            </a:r>
            <a:endParaRPr lang="en-GB" sz="28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672" y="5470316"/>
            <a:ext cx="3632468" cy="10199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944"/>
            <a:ext cx="9144000" cy="6945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noFill/>
        </p:spPr>
        <p:style>
          <a:lnRef idx="0">
            <a:scrgbClr r="0" g="0" b="0"/>
          </a:lnRef>
          <a:fillRef idx="1002">
            <a:schemeClr val="dk2"/>
          </a:fillRef>
          <a:effectRef idx="0">
            <a:scrgbClr r="0" g="0" b="0"/>
          </a:effectRef>
          <a:fontRef idx="major"/>
        </p:style>
        <p:txBody>
          <a:bodyPr>
            <a:normAutofit fontScale="77500" lnSpcReduction="20000"/>
          </a:bodyPr>
          <a:lstStyle/>
          <a:p>
            <a:pPr>
              <a:buNone/>
            </a:pPr>
            <a:r>
              <a:rPr lang="en-GB" dirty="0" smtClean="0">
                <a:solidFill>
                  <a:srgbClr val="FFC000"/>
                </a:solidFill>
              </a:rPr>
              <a:t>	The Buraq continued his lightening flight, placing his hooves wherever his gaze could reach. They reached another land. </a:t>
            </a:r>
            <a:r>
              <a:rPr lang="en-GB" dirty="0" err="1" smtClean="0">
                <a:solidFill>
                  <a:srgbClr val="FFC000"/>
                </a:solidFill>
              </a:rPr>
              <a:t>Jibril</a:t>
            </a:r>
            <a:r>
              <a:rPr lang="en-GB" dirty="0" smtClean="0">
                <a:solidFill>
                  <a:srgbClr val="FFC000"/>
                </a:solidFill>
              </a:rPr>
              <a:t> then said again: ‘Alight and pray here.’ The Prophet did so, prayed 2 </a:t>
            </a:r>
            <a:r>
              <a:rPr lang="en-GB" dirty="0" err="1" smtClean="0">
                <a:solidFill>
                  <a:srgbClr val="FFC000"/>
                </a:solidFill>
              </a:rPr>
              <a:t>rak’ah</a:t>
            </a:r>
            <a:r>
              <a:rPr lang="en-GB" dirty="0" smtClean="0">
                <a:solidFill>
                  <a:srgbClr val="FFC000"/>
                </a:solidFill>
              </a:rPr>
              <a:t> and remounted. </a:t>
            </a:r>
          </a:p>
          <a:p>
            <a:pPr>
              <a:buNone/>
            </a:pPr>
            <a:endParaRPr lang="en-GB" dirty="0" smtClean="0">
              <a:solidFill>
                <a:srgbClr val="FFC000"/>
              </a:solidFill>
            </a:endParaRPr>
          </a:p>
          <a:p>
            <a:pPr>
              <a:buNone/>
            </a:pPr>
            <a:r>
              <a:rPr lang="en-GB" dirty="0" smtClean="0">
                <a:solidFill>
                  <a:srgbClr val="FFC000"/>
                </a:solidFill>
              </a:rPr>
              <a:t>	</a:t>
            </a:r>
            <a:r>
              <a:rPr lang="en-GB" dirty="0" err="1" smtClean="0">
                <a:solidFill>
                  <a:srgbClr val="FFC000"/>
                </a:solidFill>
              </a:rPr>
              <a:t>Jibril</a:t>
            </a:r>
            <a:r>
              <a:rPr lang="en-GB" dirty="0" smtClean="0">
                <a:solidFill>
                  <a:srgbClr val="FFC000"/>
                </a:solidFill>
              </a:rPr>
              <a:t> asked, ‘Do you know where you prayed?’ The Prophet replied, ‘No,’ </a:t>
            </a:r>
          </a:p>
          <a:p>
            <a:pPr>
              <a:buNone/>
            </a:pPr>
            <a:r>
              <a:rPr lang="en-GB" dirty="0" smtClean="0">
                <a:solidFill>
                  <a:srgbClr val="FFC000"/>
                </a:solidFill>
              </a:rPr>
              <a:t>	</a:t>
            </a:r>
          </a:p>
          <a:p>
            <a:pPr>
              <a:buNone/>
            </a:pPr>
            <a:r>
              <a:rPr lang="en-GB" dirty="0" smtClean="0">
                <a:solidFill>
                  <a:srgbClr val="FFC000"/>
                </a:solidFill>
              </a:rPr>
              <a:t>	</a:t>
            </a:r>
            <a:r>
              <a:rPr lang="en-GB" dirty="0" err="1" smtClean="0">
                <a:solidFill>
                  <a:srgbClr val="FFC000"/>
                </a:solidFill>
              </a:rPr>
              <a:t>Jibril</a:t>
            </a:r>
            <a:r>
              <a:rPr lang="en-GB" dirty="0" smtClean="0">
                <a:solidFill>
                  <a:srgbClr val="FFC000"/>
                </a:solidFill>
              </a:rPr>
              <a:t> said, ‘You prayed in </a:t>
            </a:r>
            <a:r>
              <a:rPr lang="en-GB" b="1" dirty="0" err="1" smtClean="0">
                <a:solidFill>
                  <a:srgbClr val="FFC000"/>
                </a:solidFill>
              </a:rPr>
              <a:t>Madyan</a:t>
            </a:r>
            <a:r>
              <a:rPr lang="en-GB" dirty="0" smtClean="0">
                <a:solidFill>
                  <a:srgbClr val="FFC000"/>
                </a:solidFill>
              </a:rPr>
              <a:t> at the </a:t>
            </a:r>
            <a:r>
              <a:rPr lang="en-GB" b="1" u="sng" dirty="0" smtClean="0">
                <a:solidFill>
                  <a:srgbClr val="FFC000"/>
                </a:solidFill>
              </a:rPr>
              <a:t>tree of Musa</a:t>
            </a:r>
            <a:r>
              <a:rPr lang="en-GB" dirty="0" smtClean="0">
                <a:solidFill>
                  <a:srgbClr val="FFC000"/>
                </a:solidFill>
              </a:rPr>
              <a:t>.’</a:t>
            </a:r>
          </a:p>
          <a:p>
            <a:pPr>
              <a:buNone/>
            </a:pPr>
            <a:endParaRPr lang="en-GB" dirty="0">
              <a:solidFill>
                <a:srgbClr val="FFC000"/>
              </a:solidFill>
            </a:endParaRPr>
          </a:p>
          <a:p>
            <a:pPr>
              <a:buNone/>
            </a:pPr>
            <a:r>
              <a:rPr lang="en-GB" dirty="0" smtClean="0">
                <a:solidFill>
                  <a:srgbClr val="FFC000"/>
                </a:solidFill>
              </a:rPr>
              <a:t>	</a:t>
            </a:r>
            <a:r>
              <a:rPr lang="en-GB" i="1" dirty="0" smtClean="0">
                <a:solidFill>
                  <a:srgbClr val="FFC000"/>
                </a:solidFill>
              </a:rPr>
              <a:t>What was special about this tree?</a:t>
            </a:r>
            <a:endParaRPr lang="en-GB" i="1" dirty="0">
              <a:solidFill>
                <a:srgbClr val="FFC000"/>
              </a:solidFill>
            </a:endParaRPr>
          </a:p>
        </p:txBody>
      </p:sp>
      <p:sp>
        <p:nvSpPr>
          <p:cNvPr id="5" name="TextBox 4"/>
          <p:cNvSpPr txBox="1"/>
          <p:nvPr/>
        </p:nvSpPr>
        <p:spPr>
          <a:xfrm>
            <a:off x="3633153" y="260648"/>
            <a:ext cx="1877694" cy="707886"/>
          </a:xfrm>
          <a:prstGeom prst="rect">
            <a:avLst/>
          </a:prstGeom>
          <a:noFill/>
        </p:spPr>
        <p:txBody>
          <a:bodyPr wrap="none" rtlCol="0">
            <a:spAutoFit/>
          </a:bodyPr>
          <a:lstStyle/>
          <a:p>
            <a:r>
              <a:rPr lang="en-GB" sz="4000" dirty="0" err="1" smtClean="0">
                <a:solidFill>
                  <a:srgbClr val="FFC000"/>
                </a:solidFill>
              </a:rPr>
              <a:t>Madyan</a:t>
            </a:r>
            <a:endParaRPr lang="en-GB" sz="4000" dirty="0">
              <a:solidFill>
                <a:srgbClr val="FFC000"/>
              </a:solidFill>
            </a:endParaRPr>
          </a:p>
        </p:txBody>
      </p:sp>
    </p:spTree>
    <p:extLst>
      <p:ext uri="{BB962C8B-B14F-4D97-AF65-F5344CB8AC3E}">
        <p14:creationId xmlns:p14="http://schemas.microsoft.com/office/powerpoint/2010/main" val="19449870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49"/>
            <a:ext cx="9144000" cy="6854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solidFill>
                  <a:schemeClr val="bg1"/>
                </a:solidFill>
              </a:rPr>
              <a:t>Mount Sinai</a:t>
            </a:r>
            <a:endParaRPr lang="en-GB" dirty="0">
              <a:solidFill>
                <a:schemeClr val="bg1"/>
              </a:solidFill>
            </a:endParaRPr>
          </a:p>
        </p:txBody>
      </p:sp>
      <p:sp>
        <p:nvSpPr>
          <p:cNvPr id="3" name="Content Placeholder 2"/>
          <p:cNvSpPr>
            <a:spLocks noGrp="1"/>
          </p:cNvSpPr>
          <p:nvPr>
            <p:ph idx="1"/>
          </p:nvPr>
        </p:nvSpPr>
        <p:spPr/>
        <p:txBody>
          <a:bodyPr>
            <a:normAutofit fontScale="92500"/>
          </a:bodyPr>
          <a:lstStyle/>
          <a:p>
            <a:pPr marL="0" indent="0">
              <a:buNone/>
            </a:pPr>
            <a:r>
              <a:rPr lang="en-GB" dirty="0" smtClean="0">
                <a:solidFill>
                  <a:schemeClr val="bg1"/>
                </a:solidFill>
              </a:rPr>
              <a:t>The Buraq continued travelling, then Jibril said again, </a:t>
            </a:r>
            <a:r>
              <a:rPr lang="en-GB" dirty="0">
                <a:solidFill>
                  <a:schemeClr val="bg1"/>
                </a:solidFill>
              </a:rPr>
              <a:t>‘Alight and pray here.’ The Prophet did so and remounted, then Jibril said, ‘Do you know where you prayed?’ The Prophet said, ‘No,’ Jibril said, </a:t>
            </a:r>
            <a:r>
              <a:rPr lang="en-GB" dirty="0" smtClean="0">
                <a:solidFill>
                  <a:schemeClr val="bg1"/>
                </a:solidFill>
              </a:rPr>
              <a:t>‘You prayed at the mountain of Sinai where Allah spoke to Musa.’</a:t>
            </a:r>
          </a:p>
          <a:p>
            <a:pPr marL="0" indent="0">
              <a:buNone/>
            </a:pPr>
            <a:endParaRPr lang="en-GB" dirty="0">
              <a:solidFill>
                <a:schemeClr val="bg1"/>
              </a:solidFill>
            </a:endParaRPr>
          </a:p>
          <a:p>
            <a:pPr marL="0" indent="0">
              <a:buNone/>
            </a:pPr>
            <a:r>
              <a:rPr lang="en-GB" dirty="0" smtClean="0">
                <a:solidFill>
                  <a:schemeClr val="bg1"/>
                </a:solidFill>
              </a:rPr>
              <a:t>Can you imagine how blessed that spot must be?</a:t>
            </a:r>
          </a:p>
          <a:p>
            <a:pPr marL="0" indent="0">
              <a:buNone/>
            </a:pPr>
            <a:r>
              <a:rPr lang="en-GB" dirty="0" smtClean="0">
                <a:solidFill>
                  <a:schemeClr val="bg1"/>
                </a:solidFill>
              </a:rPr>
              <a:t>In which Surah does Allah mention Mount Sinai?</a:t>
            </a:r>
            <a:endParaRPr lang="en-GB" dirty="0">
              <a:solidFill>
                <a:schemeClr val="bg1"/>
              </a:solidFill>
            </a:endParaRPr>
          </a:p>
        </p:txBody>
      </p:sp>
    </p:spTree>
    <p:extLst>
      <p:ext uri="{BB962C8B-B14F-4D97-AF65-F5344CB8AC3E}">
        <p14:creationId xmlns:p14="http://schemas.microsoft.com/office/powerpoint/2010/main" val="9434160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411761" y="332656"/>
            <a:ext cx="4320480" cy="1143000"/>
          </a:xfrm>
        </p:spPr>
        <p:txBody>
          <a:bodyPr/>
          <a:lstStyle/>
          <a:p>
            <a:r>
              <a:rPr lang="en-GB" dirty="0" smtClean="0">
                <a:solidFill>
                  <a:schemeClr val="bg1"/>
                </a:solidFill>
              </a:rPr>
              <a:t>Bayt Lahm</a:t>
            </a:r>
            <a:endParaRPr lang="en-GB" dirty="0">
              <a:solidFill>
                <a:schemeClr val="bg1"/>
              </a:solidFill>
            </a:endParaRPr>
          </a:p>
        </p:txBody>
      </p:sp>
      <p:sp>
        <p:nvSpPr>
          <p:cNvPr id="3" name="Content Placeholder 2"/>
          <p:cNvSpPr>
            <a:spLocks noGrp="1"/>
          </p:cNvSpPr>
          <p:nvPr>
            <p:ph idx="1"/>
          </p:nvPr>
        </p:nvSpPr>
        <p:spPr>
          <a:xfrm>
            <a:off x="457200" y="1600201"/>
            <a:ext cx="8229600" cy="4709119"/>
          </a:xfrm>
        </p:spPr>
        <p:txBody>
          <a:bodyPr>
            <a:normAutofit fontScale="92500" lnSpcReduction="10000"/>
          </a:bodyPr>
          <a:lstStyle/>
          <a:p>
            <a:pPr marL="0" indent="0">
              <a:buNone/>
            </a:pPr>
            <a:r>
              <a:rPr lang="en-GB" dirty="0" smtClean="0">
                <a:solidFill>
                  <a:srgbClr val="FFC000"/>
                </a:solidFill>
              </a:rPr>
              <a:t>Then the Prophet reached a land where the palaces of Sham became visible to him. Jibril said </a:t>
            </a:r>
            <a:r>
              <a:rPr lang="en-GB" dirty="0">
                <a:solidFill>
                  <a:srgbClr val="FFC000"/>
                </a:solidFill>
              </a:rPr>
              <a:t>‘Alight and pray here.’ </a:t>
            </a:r>
            <a:endParaRPr lang="en-GB" dirty="0" smtClean="0">
              <a:solidFill>
                <a:srgbClr val="FFC000"/>
              </a:solidFill>
            </a:endParaRPr>
          </a:p>
          <a:p>
            <a:pPr marL="0" indent="0">
              <a:buNone/>
            </a:pPr>
            <a:endParaRPr lang="en-GB" dirty="0" smtClean="0">
              <a:solidFill>
                <a:srgbClr val="FFC000"/>
              </a:solidFill>
            </a:endParaRPr>
          </a:p>
          <a:p>
            <a:pPr marL="0" indent="0">
              <a:buNone/>
            </a:pPr>
            <a:r>
              <a:rPr lang="en-GB" dirty="0" smtClean="0">
                <a:solidFill>
                  <a:srgbClr val="FFC000"/>
                </a:solidFill>
              </a:rPr>
              <a:t>The </a:t>
            </a:r>
            <a:r>
              <a:rPr lang="en-GB" dirty="0">
                <a:solidFill>
                  <a:srgbClr val="FFC000"/>
                </a:solidFill>
              </a:rPr>
              <a:t>Prophet did so and remounted, then Jibril said, ‘Do you know where you prayed?’ </a:t>
            </a:r>
            <a:endParaRPr lang="en-GB" dirty="0" smtClean="0">
              <a:solidFill>
                <a:srgbClr val="FFC000"/>
              </a:solidFill>
            </a:endParaRPr>
          </a:p>
          <a:p>
            <a:pPr marL="0" indent="0">
              <a:buNone/>
            </a:pPr>
            <a:r>
              <a:rPr lang="en-GB" dirty="0" smtClean="0">
                <a:solidFill>
                  <a:srgbClr val="FFC000"/>
                </a:solidFill>
              </a:rPr>
              <a:t>The Prophet replied, </a:t>
            </a:r>
            <a:r>
              <a:rPr lang="en-GB" dirty="0">
                <a:solidFill>
                  <a:srgbClr val="FFC000"/>
                </a:solidFill>
              </a:rPr>
              <a:t>‘</a:t>
            </a:r>
            <a:r>
              <a:rPr lang="en-GB" dirty="0" smtClean="0">
                <a:solidFill>
                  <a:srgbClr val="FFC000"/>
                </a:solidFill>
              </a:rPr>
              <a:t>No.’ </a:t>
            </a:r>
          </a:p>
          <a:p>
            <a:pPr marL="0" indent="0">
              <a:buNone/>
            </a:pPr>
            <a:endParaRPr lang="en-GB" dirty="0" smtClean="0">
              <a:solidFill>
                <a:srgbClr val="FFC000"/>
              </a:solidFill>
            </a:endParaRPr>
          </a:p>
          <a:p>
            <a:pPr marL="0" indent="0">
              <a:buNone/>
            </a:pPr>
            <a:r>
              <a:rPr lang="en-GB" dirty="0" err="1" smtClean="0">
                <a:solidFill>
                  <a:srgbClr val="FFC000"/>
                </a:solidFill>
              </a:rPr>
              <a:t>Jibril</a:t>
            </a:r>
            <a:r>
              <a:rPr lang="en-GB" dirty="0" smtClean="0">
                <a:solidFill>
                  <a:srgbClr val="FFC000"/>
                </a:solidFill>
              </a:rPr>
              <a:t> answered, ‘You prayed in Bayt Lahm (</a:t>
            </a:r>
            <a:r>
              <a:rPr lang="en-GB" dirty="0" err="1" smtClean="0">
                <a:solidFill>
                  <a:srgbClr val="FFC000"/>
                </a:solidFill>
              </a:rPr>
              <a:t>Bethleham</a:t>
            </a:r>
            <a:r>
              <a:rPr lang="en-GB" dirty="0" smtClean="0">
                <a:solidFill>
                  <a:srgbClr val="FFC000"/>
                </a:solidFill>
              </a:rPr>
              <a:t>), where Isa ibn Maryam was born.’</a:t>
            </a:r>
            <a:endParaRPr lang="en-GB" dirty="0">
              <a:solidFill>
                <a:srgbClr val="FFC000"/>
              </a:solidFill>
            </a:endParaRPr>
          </a:p>
        </p:txBody>
      </p:sp>
    </p:spTree>
    <p:extLst>
      <p:ext uri="{BB962C8B-B14F-4D97-AF65-F5344CB8AC3E}">
        <p14:creationId xmlns:p14="http://schemas.microsoft.com/office/powerpoint/2010/main" val="9399975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88000">
              <a:schemeClr val="tx2">
                <a:lumMod val="75000"/>
              </a:schemeClr>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632" y="260648"/>
            <a:ext cx="6552728" cy="1143000"/>
          </a:xfrm>
          <a:prstGeom prst="roundRect">
            <a:avLst/>
          </a:prstGeom>
        </p:spPr>
        <p:style>
          <a:lnRef idx="1">
            <a:schemeClr val="dk1"/>
          </a:lnRef>
          <a:fillRef idx="2">
            <a:schemeClr val="dk1"/>
          </a:fillRef>
          <a:effectRef idx="1">
            <a:schemeClr val="dk1"/>
          </a:effectRef>
          <a:fontRef idx="minor">
            <a:schemeClr val="dk1"/>
          </a:fontRef>
        </p:style>
        <p:txBody>
          <a:bodyPr>
            <a:normAutofit/>
          </a:bodyPr>
          <a:lstStyle/>
          <a:p>
            <a:r>
              <a:rPr lang="en-GB" dirty="0" smtClean="0">
                <a:latin typeface="Aharoni" panose="02010803020104030203" pitchFamily="2" charset="-79"/>
                <a:cs typeface="Aharoni" panose="02010803020104030203" pitchFamily="2" charset="-79"/>
              </a:rPr>
              <a:t>Imam of the Prophets</a:t>
            </a:r>
            <a:endParaRPr lang="en-GB"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57200" y="1600200"/>
            <a:ext cx="8229600" cy="4853136"/>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marL="0" indent="0">
              <a:buNone/>
            </a:pPr>
            <a:r>
              <a:rPr lang="en-GB" sz="1600" dirty="0" smtClean="0"/>
              <a:t>They continued travelling until they reached </a:t>
            </a:r>
            <a:r>
              <a:rPr lang="en-GB" sz="1600" b="1" dirty="0" smtClean="0"/>
              <a:t>Jerusalem</a:t>
            </a:r>
            <a:r>
              <a:rPr lang="en-GB" sz="1600" dirty="0" smtClean="0"/>
              <a:t>; Masjid al-Aqsa. The Prophet dismounted the Buraq and tied it at the gate of the mosque. </a:t>
            </a:r>
            <a:endParaRPr lang="en-GB" sz="1600" dirty="0"/>
          </a:p>
          <a:p>
            <a:pPr marL="0" indent="0">
              <a:buNone/>
            </a:pPr>
            <a:r>
              <a:rPr lang="en-GB" sz="1600" dirty="0" smtClean="0"/>
              <a:t>Entering the ancient mosque the Prophet prayed 2 rakah. </a:t>
            </a:r>
          </a:p>
          <a:p>
            <a:pPr marL="0" indent="0">
              <a:buNone/>
            </a:pPr>
            <a:endParaRPr lang="en-GB" sz="1600" dirty="0" smtClean="0"/>
          </a:p>
          <a:p>
            <a:pPr marL="0" indent="0">
              <a:buNone/>
            </a:pPr>
            <a:r>
              <a:rPr lang="en-GB" sz="1600" dirty="0" smtClean="0"/>
              <a:t>Soon, a huge throng of luminous people entered the masjid, they had such beautiful faces and walked graciously. Who were they? The Prophet recognised them all, as the previous prophets; some were standing in prayer, some bowing, while others in </a:t>
            </a:r>
            <a:r>
              <a:rPr lang="en-GB" sz="1600" dirty="0" err="1" smtClean="0"/>
              <a:t>Sajdah</a:t>
            </a:r>
            <a:r>
              <a:rPr lang="en-GB" sz="1600" dirty="0" smtClean="0"/>
              <a:t>. </a:t>
            </a:r>
            <a:endParaRPr lang="en-GB" sz="1600" dirty="0"/>
          </a:p>
          <a:p>
            <a:pPr marL="0" indent="0">
              <a:buNone/>
            </a:pPr>
            <a:endParaRPr lang="en-GB" sz="1600" dirty="0" smtClean="0"/>
          </a:p>
          <a:p>
            <a:pPr marL="0" indent="0">
              <a:buNone/>
            </a:pPr>
            <a:r>
              <a:rPr lang="en-GB" sz="1600" dirty="0" smtClean="0"/>
              <a:t>Then the sound of the Azan echoed around the Mosque. All the prophets stood in lines waiting for the one who would lead them. </a:t>
            </a:r>
          </a:p>
          <a:p>
            <a:pPr marL="0" indent="0">
              <a:buNone/>
            </a:pPr>
            <a:endParaRPr lang="en-GB" sz="1600" dirty="0" smtClean="0"/>
          </a:p>
          <a:p>
            <a:pPr marL="0" indent="0">
              <a:buNone/>
            </a:pPr>
            <a:r>
              <a:rPr lang="en-GB" sz="1600" dirty="0" smtClean="0"/>
              <a:t>The Prophet wondered as to who would lead the prayer when </a:t>
            </a:r>
            <a:r>
              <a:rPr lang="en-GB" sz="1600" dirty="0" err="1" smtClean="0"/>
              <a:t>Jibril</a:t>
            </a:r>
            <a:r>
              <a:rPr lang="en-GB" sz="1600" dirty="0" smtClean="0"/>
              <a:t> gently took the hand of the Prophet and brought him forward . </a:t>
            </a:r>
          </a:p>
          <a:p>
            <a:pPr marL="0" indent="0">
              <a:buNone/>
            </a:pPr>
            <a:endParaRPr lang="en-GB" sz="1600" dirty="0"/>
          </a:p>
          <a:p>
            <a:pPr marL="0" indent="0">
              <a:buNone/>
            </a:pPr>
            <a:r>
              <a:rPr lang="en-GB" sz="1600" dirty="0" smtClean="0"/>
              <a:t>The Prophet of Allah, </a:t>
            </a:r>
            <a:r>
              <a:rPr lang="en-GB" sz="1600" i="1" dirty="0" err="1" smtClean="0"/>
              <a:t>Sayyidina</a:t>
            </a:r>
            <a:r>
              <a:rPr lang="en-GB" sz="1600" dirty="0" smtClean="0"/>
              <a:t> Muhammad led them in prayer. Imam al-</a:t>
            </a:r>
            <a:r>
              <a:rPr lang="en-GB" sz="1600" dirty="0" err="1" smtClean="0"/>
              <a:t>Ambiya</a:t>
            </a:r>
            <a:r>
              <a:rPr lang="en-GB" sz="1600" dirty="0" smtClean="0"/>
              <a:t> </a:t>
            </a:r>
            <a:r>
              <a:rPr lang="en-GB" sz="1600" dirty="0" err="1" smtClean="0"/>
              <a:t>wa</a:t>
            </a:r>
            <a:r>
              <a:rPr lang="en-GB" sz="1600" dirty="0" smtClean="0"/>
              <a:t> al-</a:t>
            </a:r>
            <a:r>
              <a:rPr lang="en-GB" sz="1600" dirty="0" err="1" smtClean="0"/>
              <a:t>Mursaleen</a:t>
            </a:r>
            <a:r>
              <a:rPr lang="en-GB" sz="1600" dirty="0" smtClean="0"/>
              <a:t>. </a:t>
            </a:r>
            <a:endParaRPr lang="en-GB" sz="1600" dirty="0"/>
          </a:p>
        </p:txBody>
      </p:sp>
    </p:spTree>
    <p:extLst>
      <p:ext uri="{BB962C8B-B14F-4D97-AF65-F5344CB8AC3E}">
        <p14:creationId xmlns:p14="http://schemas.microsoft.com/office/powerpoint/2010/main" val="18434590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9000">
              <a:srgbClr val="FFFF00"/>
            </a:gs>
            <a:gs pos="79000">
              <a:schemeClr val="tx2">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GB" dirty="0" smtClean="0"/>
              <a:t>What a Prayer!</a:t>
            </a:r>
            <a:endParaRPr lang="en-GB" dirty="0"/>
          </a:p>
        </p:txBody>
      </p:sp>
      <p:sp>
        <p:nvSpPr>
          <p:cNvPr id="3"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fontScale="92500"/>
          </a:bodyPr>
          <a:lstStyle/>
          <a:p>
            <a:pPr marL="0" indent="0">
              <a:buNone/>
            </a:pPr>
            <a:r>
              <a:rPr lang="en-GB" dirty="0" smtClean="0"/>
              <a:t>Can you imagine what that must have looked like?</a:t>
            </a:r>
          </a:p>
          <a:p>
            <a:pPr marL="0" indent="0">
              <a:buNone/>
            </a:pPr>
            <a:r>
              <a:rPr lang="en-GB" dirty="0" smtClean="0"/>
              <a:t>Imagine if you were in that Jama’ah. Standing on your right is the Prophet Ibrahim, on your left is the Prophet Musa. All around you are prophets after prophets. </a:t>
            </a:r>
          </a:p>
          <a:p>
            <a:pPr marL="0" indent="0">
              <a:buNone/>
            </a:pPr>
            <a:r>
              <a:rPr lang="en-GB" dirty="0" smtClean="0"/>
              <a:t>What must have that prayer been like? </a:t>
            </a:r>
          </a:p>
          <a:p>
            <a:pPr marL="0" indent="0">
              <a:buNone/>
            </a:pPr>
            <a:r>
              <a:rPr lang="en-GB" dirty="0" smtClean="0"/>
              <a:t>And in front of them all is the greatest of all Messengers; the beloved of Allah—Sayyidina Muhammad, </a:t>
            </a:r>
            <a:r>
              <a:rPr lang="en-GB" i="1" dirty="0" err="1" smtClean="0"/>
              <a:t>sallahu</a:t>
            </a:r>
            <a:r>
              <a:rPr lang="en-GB" i="1" dirty="0" smtClean="0"/>
              <a:t> </a:t>
            </a:r>
            <a:r>
              <a:rPr lang="en-GB" i="1" dirty="0" err="1" smtClean="0"/>
              <a:t>alayhi</a:t>
            </a:r>
            <a:r>
              <a:rPr lang="en-GB" i="1" dirty="0" smtClean="0"/>
              <a:t> wa </a:t>
            </a:r>
            <a:r>
              <a:rPr lang="en-GB" i="1" dirty="0" err="1" smtClean="0"/>
              <a:t>sallam</a:t>
            </a:r>
            <a:r>
              <a:rPr lang="en-GB" dirty="0" smtClean="0"/>
              <a:t>. </a:t>
            </a:r>
            <a:endParaRPr lang="en-GB" dirty="0"/>
          </a:p>
        </p:txBody>
      </p:sp>
    </p:spTree>
    <p:extLst>
      <p:ext uri="{BB962C8B-B14F-4D97-AF65-F5344CB8AC3E}">
        <p14:creationId xmlns:p14="http://schemas.microsoft.com/office/powerpoint/2010/main" val="4019643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style>
          <a:lnRef idx="1">
            <a:schemeClr val="accent1"/>
          </a:lnRef>
          <a:fillRef idx="2">
            <a:schemeClr val="accent1"/>
          </a:fillRef>
          <a:effectRef idx="1">
            <a:schemeClr val="accent1"/>
          </a:effectRef>
          <a:fontRef idx="minor">
            <a:schemeClr val="dk1"/>
          </a:fontRef>
        </p:style>
        <p:txBody>
          <a:bodyPr>
            <a:noAutofit/>
          </a:bodyPr>
          <a:lstStyle/>
          <a:p>
            <a:r>
              <a:rPr lang="en-GB" sz="3600" dirty="0" smtClean="0"/>
              <a:t>Lesson 2 	Learning Intentions</a:t>
            </a:r>
            <a:endParaRPr lang="en-GB" sz="3600" dirty="0"/>
          </a:p>
        </p:txBody>
      </p:sp>
      <p:sp>
        <p:nvSpPr>
          <p:cNvPr id="3" name="Content Placeholder 2"/>
          <p:cNvSpPr>
            <a:spLocks noGrp="1"/>
          </p:cNvSpPr>
          <p:nvPr>
            <p:ph idx="1"/>
          </p:nvPr>
        </p:nvSpPr>
        <p:spPr>
          <a:xfrm>
            <a:off x="457200" y="1600201"/>
            <a:ext cx="2602632" cy="4277072"/>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r>
              <a:rPr lang="en-GB" dirty="0" smtClean="0"/>
              <a:t>Understand the importance of Masjid al-Aqsa. </a:t>
            </a:r>
          </a:p>
          <a:p>
            <a:endParaRPr lang="en-GB" dirty="0" smtClean="0"/>
          </a:p>
          <a:p>
            <a:r>
              <a:rPr lang="en-GB" dirty="0" smtClean="0"/>
              <a:t>Know where it is located and the difference between masjid al-Aqsa and </a:t>
            </a:r>
            <a:r>
              <a:rPr lang="en-GB" dirty="0" err="1" smtClean="0"/>
              <a:t>Qubbat</a:t>
            </a:r>
            <a:r>
              <a:rPr lang="en-GB" dirty="0" smtClean="0"/>
              <a:t> </a:t>
            </a:r>
            <a:r>
              <a:rPr lang="en-GB" dirty="0" err="1" smtClean="0"/>
              <a:t>ul-Sakhra</a:t>
            </a:r>
            <a:r>
              <a:rPr lang="en-GB" dirty="0" smtClean="0"/>
              <a:t>. </a:t>
            </a:r>
            <a:endParaRPr lang="en-GB" dirty="0"/>
          </a:p>
        </p:txBody>
      </p:sp>
      <p:pic>
        <p:nvPicPr>
          <p:cNvPr id="2050" name="Picture 2" descr="https://s-media-cache-ak0.pinimg.com/originals/a8/2e/07/a82e07b9b10c42364fe950626bfbf800.jpg"/>
          <p:cNvPicPr>
            <a:picLocks noChangeAspect="1" noChangeArrowheads="1"/>
          </p:cNvPicPr>
          <p:nvPr/>
        </p:nvPicPr>
        <p:blipFill>
          <a:blip r:embed="rId2" cstate="print"/>
          <a:srcRect/>
          <a:stretch>
            <a:fillRect/>
          </a:stretch>
        </p:blipFill>
        <p:spPr bwMode="auto">
          <a:xfrm>
            <a:off x="3347863" y="1916832"/>
            <a:ext cx="5740981" cy="3978400"/>
          </a:xfrm>
          <a:prstGeom prst="rect">
            <a:avLst/>
          </a:prstGeom>
          <a:noFill/>
        </p:spPr>
      </p:pic>
    </p:spTree>
    <p:extLst>
      <p:ext uri="{BB962C8B-B14F-4D97-AF65-F5344CB8AC3E}">
        <p14:creationId xmlns:p14="http://schemas.microsoft.com/office/powerpoint/2010/main" val="3955451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3940" y="5113734"/>
            <a:ext cx="8136904" cy="1736646"/>
          </a:xfrm>
          <a:prstGeom prst="round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sz="2400" dirty="0" smtClean="0"/>
              <a:t>Masjid al-Aqsa is where the Prophet led all the other Prophets in prayer. This is the 3</a:t>
            </a:r>
            <a:r>
              <a:rPr lang="en-GB" sz="2400" baseline="30000" dirty="0" smtClean="0"/>
              <a:t>rd</a:t>
            </a:r>
            <a:r>
              <a:rPr lang="en-GB" sz="2400" dirty="0" smtClean="0"/>
              <a:t> most holiest Masjid in the World. </a:t>
            </a:r>
          </a:p>
          <a:p>
            <a:pPr algn="ctr"/>
            <a:r>
              <a:rPr lang="en-GB" sz="2400" dirty="0" smtClean="0"/>
              <a:t>To pray one prayer here is the reward of 500 prayers anywhere else. </a:t>
            </a:r>
            <a:endParaRPr lang="en-GB" sz="24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7" y="748680"/>
            <a:ext cx="9167567"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4574" y="116632"/>
            <a:ext cx="4474840" cy="706090"/>
          </a:xfrm>
        </p:spPr>
        <p:style>
          <a:lnRef idx="1">
            <a:schemeClr val="dk1"/>
          </a:lnRef>
          <a:fillRef idx="2">
            <a:schemeClr val="dk1"/>
          </a:fillRef>
          <a:effectRef idx="1">
            <a:schemeClr val="dk1"/>
          </a:effectRef>
          <a:fontRef idx="minor">
            <a:schemeClr val="dk1"/>
          </a:fontRef>
        </p:style>
        <p:txBody>
          <a:bodyPr>
            <a:noAutofit/>
          </a:bodyPr>
          <a:lstStyle/>
          <a:p>
            <a:r>
              <a:rPr lang="en-GB" sz="2800" dirty="0" smtClean="0"/>
              <a:t>Facts about Masjid al-Aqsa</a:t>
            </a:r>
            <a:endParaRPr lang="en-GB" sz="2800" dirty="0"/>
          </a:p>
        </p:txBody>
      </p:sp>
      <p:sp>
        <p:nvSpPr>
          <p:cNvPr id="3" name="Content Placeholder 2"/>
          <p:cNvSpPr>
            <a:spLocks noGrp="1"/>
          </p:cNvSpPr>
          <p:nvPr>
            <p:ph idx="1"/>
          </p:nvPr>
        </p:nvSpPr>
        <p:spPr>
          <a:xfrm>
            <a:off x="107504" y="1096908"/>
            <a:ext cx="2530624" cy="1828800"/>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pPr marL="0" indent="0" algn="ctr">
              <a:buNone/>
            </a:pPr>
            <a:r>
              <a:rPr lang="en-GB" dirty="0" smtClean="0"/>
              <a:t>Masjid al-Aqsa was the first </a:t>
            </a:r>
            <a:r>
              <a:rPr lang="en-GB" dirty="0" err="1" smtClean="0"/>
              <a:t>Qiblah</a:t>
            </a:r>
            <a:r>
              <a:rPr lang="en-GB" dirty="0" smtClean="0"/>
              <a:t> of the Muslims.</a:t>
            </a:r>
            <a:endParaRPr lang="en-GB" dirty="0"/>
          </a:p>
        </p:txBody>
      </p:sp>
      <p:sp>
        <p:nvSpPr>
          <p:cNvPr id="4" name="Content Placeholder 2"/>
          <p:cNvSpPr txBox="1">
            <a:spLocks/>
          </p:cNvSpPr>
          <p:nvPr/>
        </p:nvSpPr>
        <p:spPr>
          <a:xfrm>
            <a:off x="7308304" y="64604"/>
            <a:ext cx="1728192" cy="13681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smtClean="0"/>
              <a:t>Allah has called this area blessed in the Quran in Surah al-Isra. </a:t>
            </a:r>
            <a:endParaRPr lang="en-GB" dirty="0"/>
          </a:p>
        </p:txBody>
      </p:sp>
      <p:sp>
        <p:nvSpPr>
          <p:cNvPr id="5" name="Content Placeholder 2"/>
          <p:cNvSpPr txBox="1">
            <a:spLocks/>
          </p:cNvSpPr>
          <p:nvPr/>
        </p:nvSpPr>
        <p:spPr>
          <a:xfrm>
            <a:off x="6494392" y="4823792"/>
            <a:ext cx="2530624" cy="1828800"/>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smtClean="0"/>
              <a:t>The Prophet led all the other prophets in prayer here. </a:t>
            </a:r>
            <a:endParaRPr lang="en-GB" sz="2400" dirty="0"/>
          </a:p>
        </p:txBody>
      </p:sp>
      <p:sp>
        <p:nvSpPr>
          <p:cNvPr id="6" name="Content Placeholder 2"/>
          <p:cNvSpPr txBox="1">
            <a:spLocks/>
          </p:cNvSpPr>
          <p:nvPr/>
        </p:nvSpPr>
        <p:spPr>
          <a:xfrm>
            <a:off x="218024" y="4818856"/>
            <a:ext cx="2530624" cy="1828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dirty="0" smtClean="0"/>
              <a:t>It was the 2</a:t>
            </a:r>
            <a:r>
              <a:rPr lang="en-GB" baseline="30000" dirty="0" smtClean="0"/>
              <a:t>nd</a:t>
            </a:r>
            <a:r>
              <a:rPr lang="en-GB" dirty="0" smtClean="0"/>
              <a:t> masjid to be built on the Earth. The first was the Haram of Makkah. </a:t>
            </a:r>
            <a:endParaRPr lang="en-GB" dirty="0"/>
          </a:p>
        </p:txBody>
      </p:sp>
    </p:spTree>
    <p:extLst>
      <p:ext uri="{BB962C8B-B14F-4D97-AF65-F5344CB8AC3E}">
        <p14:creationId xmlns:p14="http://schemas.microsoft.com/office/powerpoint/2010/main" val="26261863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0648"/>
            <a:ext cx="9144000" cy="60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051720" y="5589240"/>
            <a:ext cx="5472608" cy="1143000"/>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GB" dirty="0" smtClean="0"/>
              <a:t>Dome of the Rock </a:t>
            </a:r>
            <a:br>
              <a:rPr lang="en-GB" dirty="0" smtClean="0"/>
            </a:br>
            <a:r>
              <a:rPr lang="en-GB" sz="2700" b="1" dirty="0" err="1" smtClean="0"/>
              <a:t>Qubbat</a:t>
            </a:r>
            <a:r>
              <a:rPr lang="en-GB" sz="2700" b="1" dirty="0" smtClean="0"/>
              <a:t> us-</a:t>
            </a:r>
            <a:r>
              <a:rPr lang="en-GB" sz="2700" b="1" dirty="0" err="1" smtClean="0"/>
              <a:t>Sakhra</a:t>
            </a:r>
            <a:endParaRPr lang="en-GB" sz="2700" b="1" dirty="0"/>
          </a:p>
        </p:txBody>
      </p:sp>
      <p:sp>
        <p:nvSpPr>
          <p:cNvPr id="4" name="TextBox 3"/>
          <p:cNvSpPr txBox="1"/>
          <p:nvPr/>
        </p:nvSpPr>
        <p:spPr>
          <a:xfrm>
            <a:off x="107504" y="404664"/>
            <a:ext cx="2232248" cy="1021556"/>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smtClean="0"/>
              <a:t>This is where the Prophet ascended to the heavens</a:t>
            </a:r>
            <a:endParaRPr lang="en-GB" dirty="0"/>
          </a:p>
        </p:txBody>
      </p:sp>
      <p:sp>
        <p:nvSpPr>
          <p:cNvPr id="6" name="TextBox 5"/>
          <p:cNvSpPr txBox="1"/>
          <p:nvPr/>
        </p:nvSpPr>
        <p:spPr>
          <a:xfrm>
            <a:off x="6614984" y="435144"/>
            <a:ext cx="2232248" cy="1021556"/>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dirty="0" smtClean="0"/>
              <a:t>It is in Jerusalem. Opposite Masjid al-Aqsa</a:t>
            </a:r>
            <a:endParaRPr lang="en-GB" dirty="0"/>
          </a:p>
        </p:txBody>
      </p:sp>
      <p:sp>
        <p:nvSpPr>
          <p:cNvPr id="7" name="TextBox 6"/>
          <p:cNvSpPr txBox="1"/>
          <p:nvPr/>
        </p:nvSpPr>
        <p:spPr>
          <a:xfrm>
            <a:off x="6614984" y="1988840"/>
            <a:ext cx="2232248" cy="1634490"/>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smtClean="0"/>
              <a:t>It is said to contain the rock from where the Prophet stood and ascended to the heavens.</a:t>
            </a:r>
            <a:endParaRPr lang="en-GB" dirty="0"/>
          </a:p>
        </p:txBody>
      </p:sp>
    </p:spTree>
    <p:extLst>
      <p:ext uri="{BB962C8B-B14F-4D97-AF65-F5344CB8AC3E}">
        <p14:creationId xmlns:p14="http://schemas.microsoft.com/office/powerpoint/2010/main" val="36240852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 y="0"/>
            <a:ext cx="91334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512" y="343474"/>
            <a:ext cx="2232248" cy="1634490"/>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smtClean="0"/>
              <a:t>Inside the Dome of the Rock Mosque where the Prophet made his </a:t>
            </a:r>
            <a:r>
              <a:rPr lang="en-GB" dirty="0" err="1" smtClean="0"/>
              <a:t>Mi’raj</a:t>
            </a:r>
            <a:r>
              <a:rPr lang="en-GB" dirty="0" smtClean="0"/>
              <a:t> from.</a:t>
            </a:r>
            <a:endParaRPr lang="en-GB" dirty="0"/>
          </a:p>
        </p:txBody>
      </p:sp>
    </p:spTree>
    <p:extLst>
      <p:ext uri="{BB962C8B-B14F-4D97-AF65-F5344CB8AC3E}">
        <p14:creationId xmlns:p14="http://schemas.microsoft.com/office/powerpoint/2010/main" val="332177858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style>
          <a:lnRef idx="1">
            <a:schemeClr val="accent1"/>
          </a:lnRef>
          <a:fillRef idx="2">
            <a:schemeClr val="accent1"/>
          </a:fillRef>
          <a:effectRef idx="1">
            <a:schemeClr val="accent1"/>
          </a:effectRef>
          <a:fontRef idx="minor">
            <a:schemeClr val="dk1"/>
          </a:fontRef>
        </p:style>
        <p:txBody>
          <a:bodyPr>
            <a:noAutofit/>
          </a:bodyPr>
          <a:lstStyle/>
          <a:p>
            <a:r>
              <a:rPr lang="en-GB" sz="3600" dirty="0" smtClean="0"/>
              <a:t>Lesson 1 	Learning Intentions</a:t>
            </a:r>
            <a:endParaRPr lang="en-GB" sz="3600" dirty="0"/>
          </a:p>
        </p:txBody>
      </p:sp>
      <p:sp>
        <p:nvSpPr>
          <p:cNvPr id="3" name="Content Placeholder 2"/>
          <p:cNvSpPr>
            <a:spLocks noGrp="1"/>
          </p:cNvSpPr>
          <p:nvPr>
            <p:ph idx="1"/>
          </p:nvPr>
        </p:nvSpPr>
        <p:spPr>
          <a:xfrm>
            <a:off x="457200" y="1600200"/>
            <a:ext cx="2602632" cy="4781127"/>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r>
              <a:rPr lang="en-GB" dirty="0" smtClean="0"/>
              <a:t>Understand the meaning of the words of </a:t>
            </a:r>
            <a:r>
              <a:rPr lang="en-GB" b="1" dirty="0" err="1" smtClean="0"/>
              <a:t>Isra</a:t>
            </a:r>
            <a:r>
              <a:rPr lang="en-GB" dirty="0" smtClean="0"/>
              <a:t> and </a:t>
            </a:r>
            <a:r>
              <a:rPr lang="en-GB" b="1" dirty="0" err="1" smtClean="0"/>
              <a:t>Mi’raj</a:t>
            </a:r>
            <a:r>
              <a:rPr lang="en-GB" dirty="0" smtClean="0"/>
              <a:t>. </a:t>
            </a:r>
          </a:p>
          <a:p>
            <a:endParaRPr lang="en-GB" dirty="0" smtClean="0"/>
          </a:p>
          <a:p>
            <a:r>
              <a:rPr lang="en-GB" dirty="0" smtClean="0"/>
              <a:t>Know the </a:t>
            </a:r>
            <a:r>
              <a:rPr lang="en-GB" b="1" dirty="0" smtClean="0"/>
              <a:t>main events </a:t>
            </a:r>
            <a:r>
              <a:rPr lang="en-GB" dirty="0" smtClean="0"/>
              <a:t>of the Isra</a:t>
            </a:r>
            <a:r>
              <a:rPr lang="en-GB" dirty="0" smtClean="0"/>
              <a:t>.</a:t>
            </a:r>
          </a:p>
          <a:p>
            <a:endParaRPr lang="en-GB" dirty="0"/>
          </a:p>
          <a:p>
            <a:r>
              <a:rPr lang="en-GB" dirty="0" smtClean="0"/>
              <a:t>Understand that Allah has blessed certain lands.  </a:t>
            </a:r>
            <a:endParaRPr lang="en-GB" dirty="0"/>
          </a:p>
        </p:txBody>
      </p:sp>
      <p:pic>
        <p:nvPicPr>
          <p:cNvPr id="2050" name="Picture 2" descr="https://s-media-cache-ak0.pinimg.com/originals/a8/2e/07/a82e07b9b10c42364fe950626bfbf800.jpg"/>
          <p:cNvPicPr>
            <a:picLocks noChangeAspect="1" noChangeArrowheads="1"/>
          </p:cNvPicPr>
          <p:nvPr/>
        </p:nvPicPr>
        <p:blipFill>
          <a:blip r:embed="rId2" cstate="print"/>
          <a:srcRect/>
          <a:stretch>
            <a:fillRect/>
          </a:stretch>
        </p:blipFill>
        <p:spPr bwMode="auto">
          <a:xfrm>
            <a:off x="3347863" y="1916832"/>
            <a:ext cx="5740981" cy="3978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72" r="1"/>
          <a:stretch/>
        </p:blipFill>
        <p:spPr bwMode="auto">
          <a:xfrm>
            <a:off x="0" y="476672"/>
            <a:ext cx="9144000" cy="56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724128" y="116632"/>
            <a:ext cx="2952328" cy="922114"/>
          </a:xfrm>
        </p:spPr>
        <p:txBody>
          <a:bodyPr/>
          <a:lstStyle/>
          <a:p>
            <a:r>
              <a:rPr lang="en-GB" dirty="0" smtClean="0"/>
              <a:t>The </a:t>
            </a:r>
            <a:r>
              <a:rPr lang="en-GB" dirty="0" err="1" smtClean="0"/>
              <a:t>Mi’raj</a:t>
            </a:r>
            <a:endParaRPr lang="en-GB" dirty="0"/>
          </a:p>
        </p:txBody>
      </p:sp>
      <p:sp>
        <p:nvSpPr>
          <p:cNvPr id="3" name="Content Placeholder 2"/>
          <p:cNvSpPr>
            <a:spLocks noGrp="1"/>
          </p:cNvSpPr>
          <p:nvPr>
            <p:ph idx="1"/>
          </p:nvPr>
        </p:nvSpPr>
        <p:spPr/>
        <p:txBody>
          <a:bodyPr>
            <a:normAutofit fontScale="85000" lnSpcReduction="20000"/>
          </a:bodyPr>
          <a:lstStyle/>
          <a:p>
            <a:pPr marL="0" indent="0">
              <a:buNone/>
            </a:pPr>
            <a:endParaRPr lang="en-GB" dirty="0" smtClean="0"/>
          </a:p>
          <a:p>
            <a:pPr marL="0" indent="0">
              <a:buNone/>
            </a:pPr>
            <a:r>
              <a:rPr lang="en-GB" dirty="0" smtClean="0"/>
              <a:t>After the prayer was over, the Prophet left the Masjid. </a:t>
            </a:r>
            <a:r>
              <a:rPr lang="en-GB" dirty="0" err="1" smtClean="0"/>
              <a:t>Jibril</a:t>
            </a:r>
            <a:r>
              <a:rPr lang="en-GB" dirty="0" smtClean="0"/>
              <a:t> presented 3 drinks to the Prophet. One was water the other was milk and the other was alcohol. The Prophet chose to drink the milk. </a:t>
            </a:r>
            <a:r>
              <a:rPr lang="en-GB" dirty="0" err="1" smtClean="0"/>
              <a:t>Jibril</a:t>
            </a:r>
            <a:r>
              <a:rPr lang="en-GB" dirty="0" smtClean="0"/>
              <a:t> replied, ‘You have chosen the natural way.’ </a:t>
            </a:r>
          </a:p>
          <a:p>
            <a:pPr marL="0" indent="0">
              <a:buNone/>
            </a:pPr>
            <a:endParaRPr lang="en-GB" dirty="0"/>
          </a:p>
          <a:p>
            <a:pPr marL="0" indent="0">
              <a:buNone/>
            </a:pPr>
            <a:r>
              <a:rPr lang="en-GB" dirty="0" smtClean="0"/>
              <a:t>The Prophet was then brought stairs to the heavens. The stairs had steps made of silver and gold and came down from the Highest Paradise, Jannat al-Firdaws. It was incrusted with pearls and was surrounded with angels on its right and left. </a:t>
            </a:r>
            <a:endParaRPr lang="en-GB" dirty="0"/>
          </a:p>
        </p:txBody>
      </p:sp>
    </p:spTree>
    <p:extLst>
      <p:ext uri="{BB962C8B-B14F-4D97-AF65-F5344CB8AC3E}">
        <p14:creationId xmlns:p14="http://schemas.microsoft.com/office/powerpoint/2010/main" val="3725872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style>
          <a:lnRef idx="1">
            <a:schemeClr val="accent1"/>
          </a:lnRef>
          <a:fillRef idx="2">
            <a:schemeClr val="accent1"/>
          </a:fillRef>
          <a:effectRef idx="1">
            <a:schemeClr val="accent1"/>
          </a:effectRef>
          <a:fontRef idx="minor">
            <a:schemeClr val="dk1"/>
          </a:fontRef>
        </p:style>
        <p:txBody>
          <a:bodyPr>
            <a:noAutofit/>
          </a:bodyPr>
          <a:lstStyle/>
          <a:p>
            <a:r>
              <a:rPr lang="en-GB" sz="3600" dirty="0" smtClean="0"/>
              <a:t>Lesson 3 	Learning Intentions</a:t>
            </a:r>
            <a:endParaRPr lang="en-GB" sz="3600" dirty="0"/>
          </a:p>
        </p:txBody>
      </p:sp>
      <p:sp>
        <p:nvSpPr>
          <p:cNvPr id="3" name="Content Placeholder 2"/>
          <p:cNvSpPr>
            <a:spLocks noGrp="1"/>
          </p:cNvSpPr>
          <p:nvPr>
            <p:ph idx="1"/>
          </p:nvPr>
        </p:nvSpPr>
        <p:spPr>
          <a:xfrm>
            <a:off x="457200" y="1600201"/>
            <a:ext cx="2602632" cy="4277072"/>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r>
              <a:rPr lang="en-GB" dirty="0" smtClean="0"/>
              <a:t>Know the main events of the </a:t>
            </a:r>
            <a:r>
              <a:rPr lang="en-GB" dirty="0" err="1" smtClean="0"/>
              <a:t>Mi’raj</a:t>
            </a:r>
            <a:endParaRPr lang="en-GB" dirty="0" smtClean="0"/>
          </a:p>
          <a:p>
            <a:endParaRPr lang="en-GB" dirty="0" smtClean="0"/>
          </a:p>
          <a:p>
            <a:r>
              <a:rPr lang="en-GB" dirty="0" smtClean="0"/>
              <a:t>Reflect on how Allah loves the Prophet.</a:t>
            </a:r>
          </a:p>
          <a:p>
            <a:endParaRPr lang="en-GB" dirty="0"/>
          </a:p>
          <a:p>
            <a:r>
              <a:rPr lang="en-GB" dirty="0" smtClean="0"/>
              <a:t>Understand the importance of Salah.  </a:t>
            </a:r>
            <a:endParaRPr lang="en-GB" dirty="0"/>
          </a:p>
        </p:txBody>
      </p:sp>
      <p:pic>
        <p:nvPicPr>
          <p:cNvPr id="2050" name="Picture 2" descr="https://s-media-cache-ak0.pinimg.com/originals/a8/2e/07/a82e07b9b10c42364fe950626bfbf800.jpg"/>
          <p:cNvPicPr>
            <a:picLocks noChangeAspect="1" noChangeArrowheads="1"/>
          </p:cNvPicPr>
          <p:nvPr/>
        </p:nvPicPr>
        <p:blipFill>
          <a:blip r:embed="rId2" cstate="print"/>
          <a:srcRect/>
          <a:stretch>
            <a:fillRect/>
          </a:stretch>
        </p:blipFill>
        <p:spPr bwMode="auto">
          <a:xfrm>
            <a:off x="3347863" y="1916832"/>
            <a:ext cx="5740981" cy="3978400"/>
          </a:xfrm>
          <a:prstGeom prst="rect">
            <a:avLst/>
          </a:prstGeom>
          <a:noFill/>
        </p:spPr>
      </p:pic>
    </p:spTree>
    <p:extLst>
      <p:ext uri="{BB962C8B-B14F-4D97-AF65-F5344CB8AC3E}">
        <p14:creationId xmlns:p14="http://schemas.microsoft.com/office/powerpoint/2010/main" val="4011302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337"/>
          <a:stretch/>
        </p:blipFill>
        <p:spPr bwMode="auto">
          <a:xfrm>
            <a:off x="0" y="0"/>
            <a:ext cx="9143999"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07504" y="116632"/>
            <a:ext cx="3384376" cy="4608512"/>
          </a:xfrm>
          <a:noFill/>
          <a:ln>
            <a:noFill/>
          </a:ln>
        </p:spPr>
        <p:style>
          <a:lnRef idx="1">
            <a:schemeClr val="dk1"/>
          </a:lnRef>
          <a:fillRef idx="3">
            <a:schemeClr val="dk1"/>
          </a:fillRef>
          <a:effectRef idx="2">
            <a:schemeClr val="dk1"/>
          </a:effectRef>
          <a:fontRef idx="minor">
            <a:schemeClr val="lt1"/>
          </a:fontRef>
        </p:style>
        <p:txBody>
          <a:bodyPr>
            <a:normAutofit/>
          </a:bodyPr>
          <a:lstStyle/>
          <a:p>
            <a:pPr marL="0" indent="0">
              <a:buNone/>
            </a:pPr>
            <a:r>
              <a:rPr lang="en-GB" dirty="0" smtClean="0"/>
              <a:t>The Prophet began his ascent with Jibril until they reached one of the gates of the nearest heaven called Bab al-</a:t>
            </a:r>
            <a:r>
              <a:rPr lang="en-GB" dirty="0" err="1" smtClean="0"/>
              <a:t>Hafaza</a:t>
            </a:r>
            <a:r>
              <a:rPr lang="en-GB" dirty="0" smtClean="0"/>
              <a:t>. </a:t>
            </a:r>
          </a:p>
          <a:p>
            <a:pPr marL="0" indent="0">
              <a:buNone/>
            </a:pPr>
            <a:endParaRPr lang="en-GB" dirty="0"/>
          </a:p>
        </p:txBody>
      </p:sp>
      <p:sp>
        <p:nvSpPr>
          <p:cNvPr id="4" name="TextBox 3"/>
          <p:cNvSpPr txBox="1"/>
          <p:nvPr/>
        </p:nvSpPr>
        <p:spPr>
          <a:xfrm>
            <a:off x="5292079" y="3334680"/>
            <a:ext cx="3672407" cy="3816429"/>
          </a:xfrm>
          <a:prstGeom prst="rect">
            <a:avLst/>
          </a:prstGeom>
          <a:noFill/>
        </p:spPr>
        <p:txBody>
          <a:bodyPr wrap="square" rtlCol="0">
            <a:spAutoFit/>
          </a:bodyPr>
          <a:lstStyle/>
          <a:p>
            <a:r>
              <a:rPr lang="en-GB" sz="3200" dirty="0">
                <a:solidFill>
                  <a:schemeClr val="bg1"/>
                </a:solidFill>
              </a:rPr>
              <a:t>There an angel stood guard named Ismail. In front of him stood 70,000 angels, each angel commanding an army of 70,000 more!</a:t>
            </a:r>
          </a:p>
          <a:p>
            <a:endParaRPr lang="en-GB" dirty="0"/>
          </a:p>
        </p:txBody>
      </p:sp>
    </p:spTree>
    <p:extLst>
      <p:ext uri="{BB962C8B-B14F-4D97-AF65-F5344CB8AC3E}">
        <p14:creationId xmlns:p14="http://schemas.microsoft.com/office/powerpoint/2010/main" val="21563852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85000"/>
                <a:lumOff val="1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The First Heaven</a:t>
            </a:r>
            <a:endParaRPr lang="en-GB" dirty="0"/>
          </a:p>
        </p:txBody>
      </p:sp>
      <p:sp>
        <p:nvSpPr>
          <p:cNvPr id="3" name="Content Placeholder 2"/>
          <p:cNvSpPr>
            <a:spLocks noGrp="1"/>
          </p:cNvSpPr>
          <p:nvPr>
            <p:ph idx="1"/>
          </p:nvPr>
        </p:nvSpPr>
        <p:spPr/>
        <p:txBody>
          <a:bodyPr>
            <a:normAutofit fontScale="85000" lnSpcReduction="10000"/>
          </a:bodyPr>
          <a:lstStyle/>
          <a:p>
            <a:pPr marL="0" indent="0">
              <a:buNone/>
            </a:pPr>
            <a:r>
              <a:rPr lang="en-GB" dirty="0"/>
              <a:t>Jibril asked for the gate to be opened. Someone </a:t>
            </a:r>
            <a:r>
              <a:rPr lang="en-GB" dirty="0" smtClean="0"/>
              <a:t>said:</a:t>
            </a:r>
          </a:p>
          <a:p>
            <a:pPr marL="0" indent="0">
              <a:buNone/>
            </a:pPr>
            <a:r>
              <a:rPr lang="en-GB" dirty="0" smtClean="0"/>
              <a:t>‘Who is this?’</a:t>
            </a:r>
          </a:p>
          <a:p>
            <a:pPr marL="0" indent="0">
              <a:buNone/>
            </a:pPr>
            <a:r>
              <a:rPr lang="en-GB" dirty="0" smtClean="0"/>
              <a:t>‘Jibril’</a:t>
            </a:r>
          </a:p>
          <a:p>
            <a:pPr marL="0" indent="0">
              <a:buNone/>
            </a:pPr>
            <a:r>
              <a:rPr lang="en-GB" dirty="0" smtClean="0"/>
              <a:t>‘Who is with you?’</a:t>
            </a:r>
          </a:p>
          <a:p>
            <a:pPr marL="0" indent="0">
              <a:buNone/>
            </a:pPr>
            <a:r>
              <a:rPr lang="en-GB" dirty="0" smtClean="0"/>
              <a:t>‘Muhammad’</a:t>
            </a:r>
          </a:p>
          <a:p>
            <a:pPr marL="0" indent="0">
              <a:buNone/>
            </a:pPr>
            <a:r>
              <a:rPr lang="en-GB" dirty="0" smtClean="0"/>
              <a:t>Has he been sent for?’</a:t>
            </a:r>
          </a:p>
          <a:p>
            <a:pPr marL="0" indent="0">
              <a:buNone/>
            </a:pPr>
            <a:r>
              <a:rPr lang="en-GB" dirty="0" smtClean="0"/>
              <a:t>‘Yes’</a:t>
            </a:r>
          </a:p>
          <a:p>
            <a:pPr marL="0" indent="0">
              <a:buNone/>
            </a:pPr>
            <a:r>
              <a:rPr lang="en-GB" dirty="0" smtClean="0"/>
              <a:t>‘Welcome to him, from his family. May Allah grant him long life! A brother and deputy, and what an excellent brother and deputy! What an excellent visit this is!’</a:t>
            </a:r>
            <a:endParaRPr lang="en-GB" dirty="0"/>
          </a:p>
        </p:txBody>
      </p:sp>
    </p:spTree>
    <p:extLst>
      <p:ext uri="{BB962C8B-B14F-4D97-AF65-F5344CB8AC3E}">
        <p14:creationId xmlns:p14="http://schemas.microsoft.com/office/powerpoint/2010/main" val="90686388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9158400" cy="57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23528" y="95672"/>
            <a:ext cx="3960440" cy="1143000"/>
          </a:xfrm>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Adam</a:t>
            </a:r>
            <a:endParaRPr lang="en-GB" dirty="0"/>
          </a:p>
        </p:txBody>
      </p:sp>
      <p:sp>
        <p:nvSpPr>
          <p:cNvPr id="3" name="Content Placeholder 2"/>
          <p:cNvSpPr>
            <a:spLocks noGrp="1"/>
          </p:cNvSpPr>
          <p:nvPr>
            <p:ph idx="1"/>
          </p:nvPr>
        </p:nvSpPr>
        <p:spPr>
          <a:xfrm>
            <a:off x="464400" y="2317581"/>
            <a:ext cx="8229600" cy="4525963"/>
          </a:xfrm>
          <a:prstGeom prst="roundRect">
            <a:avLst/>
          </a:prstGeom>
          <a:noFill/>
        </p:spPr>
        <p:txBody>
          <a:bodyPr>
            <a:normAutofit fontScale="85000" lnSpcReduction="20000"/>
          </a:bodyPr>
          <a:lstStyle/>
          <a:p>
            <a:pPr marL="0" indent="0">
              <a:buNone/>
            </a:pPr>
            <a:r>
              <a:rPr lang="en-GB" dirty="0" smtClean="0">
                <a:solidFill>
                  <a:schemeClr val="bg1"/>
                </a:solidFill>
              </a:rPr>
              <a:t>The gate was opened. When they came in they saw Adam, the father of humanity. </a:t>
            </a:r>
          </a:p>
          <a:p>
            <a:pPr marL="0" indent="0">
              <a:buNone/>
            </a:pPr>
            <a:r>
              <a:rPr lang="en-GB" dirty="0" smtClean="0">
                <a:solidFill>
                  <a:schemeClr val="bg1"/>
                </a:solidFill>
              </a:rPr>
              <a:t>The Prophet saw on Adam’s right a great dark cloud and a gate with a fragrant smell and on his left a great dark cloud and a gate with a foul putrid smell. </a:t>
            </a:r>
          </a:p>
          <a:p>
            <a:pPr marL="0" indent="0">
              <a:buNone/>
            </a:pPr>
            <a:r>
              <a:rPr lang="en-GB" dirty="0" smtClean="0">
                <a:solidFill>
                  <a:schemeClr val="bg1"/>
                </a:solidFill>
              </a:rPr>
              <a:t>When Adam looked to his right he would smile and be happy, and whenever he looked to his left he would be sad and weep. </a:t>
            </a:r>
          </a:p>
          <a:p>
            <a:pPr marL="0" indent="0">
              <a:buNone/>
            </a:pPr>
            <a:r>
              <a:rPr lang="en-GB" dirty="0" smtClean="0">
                <a:solidFill>
                  <a:schemeClr val="bg1"/>
                </a:solidFill>
              </a:rPr>
              <a:t>The Prophet greeted him and Adam returned the greeting and said, ‘Welcome to the righteous son and the righteous Prophet!’</a:t>
            </a:r>
            <a:endParaRPr lang="en-GB" dirty="0">
              <a:solidFill>
                <a:schemeClr val="bg1"/>
              </a:solidFill>
            </a:endParaRPr>
          </a:p>
        </p:txBody>
      </p:sp>
    </p:spTree>
    <p:extLst>
      <p:ext uri="{BB962C8B-B14F-4D97-AF65-F5344CB8AC3E}">
        <p14:creationId xmlns:p14="http://schemas.microsoft.com/office/powerpoint/2010/main" val="15021552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976664"/>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en-GB" dirty="0" smtClean="0"/>
              <a:t>Jibril said, ‘This is your father Adam and the dark clouds are the souls of his children. Those on the right are the people of Paradise and those on the left are the people of the Fire. Whenever he looks to the his left he is sad and weeps. </a:t>
            </a:r>
          </a:p>
          <a:p>
            <a:pPr marL="0" indent="0">
              <a:buNone/>
            </a:pPr>
            <a:r>
              <a:rPr lang="en-GB" dirty="0" smtClean="0"/>
              <a:t>The door to his right is the gate of Paradise. Whenever he sees those of his offspring enter it he smiles happily. </a:t>
            </a:r>
          </a:p>
          <a:p>
            <a:pPr marL="0" indent="0">
              <a:buNone/>
            </a:pPr>
            <a:r>
              <a:rPr lang="en-GB" dirty="0" smtClean="0"/>
              <a:t>The door to his left is the gate of Hell-Fire. Whenever he sees those of his offspring enter it he weeps sadly.’</a:t>
            </a:r>
            <a:endParaRPr lang="en-GB" dirty="0"/>
          </a:p>
        </p:txBody>
      </p:sp>
    </p:spTree>
    <p:extLst>
      <p:ext uri="{BB962C8B-B14F-4D97-AF65-F5344CB8AC3E}">
        <p14:creationId xmlns:p14="http://schemas.microsoft.com/office/powerpoint/2010/main" val="3988414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337"/>
          <a:stretch/>
        </p:blipFill>
        <p:spPr bwMode="auto">
          <a:xfrm>
            <a:off x="0" y="0"/>
            <a:ext cx="9143999"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C000"/>
                </a:solidFill>
              </a:rPr>
              <a:t>The Second Heaven </a:t>
            </a:r>
            <a:endParaRPr lang="en-GB" dirty="0">
              <a:solidFill>
                <a:srgbClr val="FFC00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GB" dirty="0" smtClean="0">
                <a:solidFill>
                  <a:schemeClr val="bg1"/>
                </a:solidFill>
              </a:rPr>
              <a:t>Then they ascended to the second heaven. Jibril asked for the gate to be opened. Someone said:</a:t>
            </a:r>
            <a:endParaRPr lang="en-GB" dirty="0">
              <a:solidFill>
                <a:schemeClr val="bg1"/>
              </a:solidFill>
            </a:endParaRPr>
          </a:p>
          <a:p>
            <a:pPr marL="0" indent="0">
              <a:buNone/>
            </a:pPr>
            <a:r>
              <a:rPr lang="en-GB" dirty="0">
                <a:solidFill>
                  <a:schemeClr val="bg1"/>
                </a:solidFill>
              </a:rPr>
              <a:t>‘Who is this?’</a:t>
            </a:r>
          </a:p>
          <a:p>
            <a:pPr marL="0" indent="0">
              <a:buNone/>
            </a:pPr>
            <a:r>
              <a:rPr lang="en-GB" dirty="0">
                <a:solidFill>
                  <a:schemeClr val="bg1"/>
                </a:solidFill>
              </a:rPr>
              <a:t>‘Jibril’</a:t>
            </a:r>
          </a:p>
          <a:p>
            <a:pPr marL="0" indent="0">
              <a:buNone/>
            </a:pPr>
            <a:r>
              <a:rPr lang="en-GB" dirty="0">
                <a:solidFill>
                  <a:schemeClr val="bg1"/>
                </a:solidFill>
              </a:rPr>
              <a:t>‘Who is with you?’</a:t>
            </a:r>
          </a:p>
          <a:p>
            <a:pPr marL="0" indent="0">
              <a:buNone/>
            </a:pPr>
            <a:r>
              <a:rPr lang="en-GB" dirty="0">
                <a:solidFill>
                  <a:schemeClr val="bg1"/>
                </a:solidFill>
              </a:rPr>
              <a:t>‘Muhammad’</a:t>
            </a:r>
          </a:p>
          <a:p>
            <a:pPr marL="0" indent="0">
              <a:buNone/>
            </a:pPr>
            <a:r>
              <a:rPr lang="en-GB" dirty="0">
                <a:solidFill>
                  <a:schemeClr val="bg1"/>
                </a:solidFill>
              </a:rPr>
              <a:t>Has he been sent for?’</a:t>
            </a:r>
          </a:p>
          <a:p>
            <a:pPr marL="0" indent="0">
              <a:buNone/>
            </a:pPr>
            <a:r>
              <a:rPr lang="en-GB" dirty="0">
                <a:solidFill>
                  <a:schemeClr val="bg1"/>
                </a:solidFill>
              </a:rPr>
              <a:t>‘Yes’</a:t>
            </a:r>
          </a:p>
          <a:p>
            <a:pPr marL="0" indent="0">
              <a:buNone/>
            </a:pPr>
            <a:r>
              <a:rPr lang="en-GB" dirty="0">
                <a:solidFill>
                  <a:schemeClr val="bg1"/>
                </a:solidFill>
              </a:rPr>
              <a:t>‘Welcome to him, from his family. May Allah grant him long life! A brother and deputy, and what an excellent brother and deputy! What an excellent visit this is!’</a:t>
            </a:r>
          </a:p>
          <a:p>
            <a:pPr marL="0" indent="0">
              <a:buNone/>
            </a:pPr>
            <a:endParaRPr lang="en-GB" dirty="0">
              <a:solidFill>
                <a:schemeClr val="bg1"/>
              </a:solidFill>
            </a:endParaRPr>
          </a:p>
        </p:txBody>
      </p:sp>
    </p:spTree>
    <p:extLst>
      <p:ext uri="{BB962C8B-B14F-4D97-AF65-F5344CB8AC3E}">
        <p14:creationId xmlns:p14="http://schemas.microsoft.com/office/powerpoint/2010/main" val="299461414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n-islam.com/wp-content/uploads/2012/11/Description-of-Paradise-in-Islam.jpg"/>
          <p:cNvPicPr>
            <a:picLocks noChangeAspect="1" noChangeArrowheads="1"/>
          </p:cNvPicPr>
          <p:nvPr/>
        </p:nvPicPr>
        <p:blipFill>
          <a:blip r:embed="rId2" cstate="print"/>
          <a:srcRect/>
          <a:stretch>
            <a:fillRect/>
          </a:stretch>
        </p:blipFill>
        <p:spPr bwMode="auto">
          <a:xfrm>
            <a:off x="-1" y="0"/>
            <a:ext cx="9137089" cy="6858000"/>
          </a:xfrm>
          <a:prstGeom prst="rect">
            <a:avLst/>
          </a:prstGeom>
          <a:noFill/>
        </p:spPr>
      </p:pic>
      <p:sp>
        <p:nvSpPr>
          <p:cNvPr id="2" name="Title 1"/>
          <p:cNvSpPr>
            <a:spLocks noGrp="1"/>
          </p:cNvSpPr>
          <p:nvPr>
            <p:ph type="title"/>
          </p:nvPr>
        </p:nvSpPr>
        <p:spPr/>
        <p:txBody>
          <a:bodyPr/>
          <a:lstStyle/>
          <a:p>
            <a:r>
              <a:rPr lang="en-GB" dirty="0" smtClean="0">
                <a:solidFill>
                  <a:schemeClr val="bg1"/>
                </a:solidFill>
              </a:rPr>
              <a:t>Isa and Yahya</a:t>
            </a:r>
            <a:endParaRPr lang="en-GB" dirty="0">
              <a:solidFill>
                <a:schemeClr val="bg1"/>
              </a:solidFill>
            </a:endParaRPr>
          </a:p>
        </p:txBody>
      </p:sp>
      <p:sp>
        <p:nvSpPr>
          <p:cNvPr id="3" name="Content Placeholder 2"/>
          <p:cNvSpPr>
            <a:spLocks noGrp="1"/>
          </p:cNvSpPr>
          <p:nvPr>
            <p:ph idx="1"/>
          </p:nvPr>
        </p:nvSpPr>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pPr marL="0" indent="0">
              <a:buNone/>
            </a:pPr>
            <a:r>
              <a:rPr lang="en-GB" dirty="0" smtClean="0">
                <a:solidFill>
                  <a:schemeClr val="bg1"/>
                </a:solidFill>
              </a:rPr>
              <a:t>The gate was opened. When they came in they saw Isa ibn Maryam and Yahya ibn Zakariyya. Each had with him a large company of his people. Isa was curly haired of medium build, with somewhat of a fair complexion, with hair let down as if he were coming out of the bath. </a:t>
            </a:r>
          </a:p>
          <a:p>
            <a:pPr marL="0" indent="0">
              <a:buNone/>
            </a:pPr>
            <a:r>
              <a:rPr lang="en-GB" dirty="0" smtClean="0">
                <a:solidFill>
                  <a:schemeClr val="bg1"/>
                </a:solidFill>
              </a:rPr>
              <a:t>The Prophet greeted them and they returned his greeting. Then they said, ‘Welcome to the righteous brother and the righteous Prophet!’ Then they made dua for him. </a:t>
            </a:r>
            <a:endParaRPr lang="en-GB" dirty="0">
              <a:solidFill>
                <a:schemeClr val="bg1"/>
              </a:solidFill>
            </a:endParaRPr>
          </a:p>
        </p:txBody>
      </p:sp>
    </p:spTree>
    <p:extLst>
      <p:ext uri="{BB962C8B-B14F-4D97-AF65-F5344CB8AC3E}">
        <p14:creationId xmlns:p14="http://schemas.microsoft.com/office/powerpoint/2010/main" val="1400371904"/>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hdwallpapersonly.com/wp-content/uploads/2013/07/beautiful-flowers-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8" name="TextShape 1"/>
          <p:cNvSpPr txBox="1"/>
          <p:nvPr/>
        </p:nvSpPr>
        <p:spPr>
          <a:xfrm>
            <a:off x="395536" y="188640"/>
            <a:ext cx="3034320" cy="1142640"/>
          </a:xfrm>
          <a:prstGeom prst="rect">
            <a:avLst/>
          </a:prstGeom>
        </p:spPr>
        <p:txBody>
          <a:bodyPr anchor="ctr"/>
          <a:lstStyle/>
          <a:p>
            <a:pPr algn="ctr">
              <a:lnSpc>
                <a:spcPct val="100000"/>
              </a:lnSpc>
            </a:pPr>
            <a:r>
              <a:rPr lang="en-US" sz="4400" dirty="0">
                <a:solidFill>
                  <a:schemeClr val="bg1"/>
                </a:solidFill>
                <a:latin typeface="Calibri"/>
              </a:rPr>
              <a:t>Yusuf</a:t>
            </a:r>
            <a:endParaRPr dirty="0">
              <a:solidFill>
                <a:schemeClr val="bg1"/>
              </a:solidFill>
            </a:endParaRPr>
          </a:p>
        </p:txBody>
      </p:sp>
      <p:sp>
        <p:nvSpPr>
          <p:cNvPr id="79" name="TextShape 2"/>
          <p:cNvSpPr txBox="1"/>
          <p:nvPr/>
        </p:nvSpPr>
        <p:spPr>
          <a:xfrm>
            <a:off x="457200" y="1600200"/>
            <a:ext cx="8229240" cy="4525560"/>
          </a:xfrm>
          <a:prstGeom prst="rect">
            <a:avLst/>
          </a:prstGeom>
        </p:spPr>
        <p:txBody>
          <a:bodyPr/>
          <a:lstStyle/>
          <a:p>
            <a:pPr>
              <a:lnSpc>
                <a:spcPct val="100000"/>
              </a:lnSpc>
            </a:pPr>
            <a:r>
              <a:rPr lang="en-US" sz="3200" b="1" dirty="0" smtClean="0">
                <a:solidFill>
                  <a:schemeClr val="bg1"/>
                </a:solidFill>
                <a:latin typeface="Calibri"/>
              </a:rPr>
              <a:t>In the third heaven the Prophet saw the Prophet </a:t>
            </a:r>
            <a:r>
              <a:rPr lang="en-US" sz="3200" b="1" dirty="0">
                <a:solidFill>
                  <a:schemeClr val="bg1"/>
                </a:solidFill>
                <a:latin typeface="Calibri"/>
              </a:rPr>
              <a:t>Yusuf and with him stood a large company of people. </a:t>
            </a:r>
            <a:r>
              <a:rPr lang="en-US" sz="3200" b="1" dirty="0" smtClean="0">
                <a:solidFill>
                  <a:schemeClr val="bg1"/>
                </a:solidFill>
                <a:latin typeface="Calibri"/>
              </a:rPr>
              <a:t>They </a:t>
            </a:r>
            <a:r>
              <a:rPr lang="en-US" sz="3200" b="1" dirty="0">
                <a:solidFill>
                  <a:schemeClr val="bg1"/>
                </a:solidFill>
                <a:latin typeface="Calibri"/>
              </a:rPr>
              <a:t>greeted him and he returned his greeting and said: ‘Welcome to the righteous brother and the righteous Prophet!’ then he made </a:t>
            </a:r>
            <a:r>
              <a:rPr lang="en-US" sz="3200" b="1" dirty="0" err="1">
                <a:solidFill>
                  <a:schemeClr val="bg1"/>
                </a:solidFill>
                <a:latin typeface="Calibri"/>
              </a:rPr>
              <a:t>dua</a:t>
            </a:r>
            <a:r>
              <a:rPr lang="en-US" sz="3200" b="1" dirty="0">
                <a:solidFill>
                  <a:schemeClr val="bg1"/>
                </a:solidFill>
                <a:latin typeface="Calibri"/>
              </a:rPr>
              <a:t> for goodness for him. </a:t>
            </a:r>
            <a:endParaRPr b="1" dirty="0">
              <a:solidFill>
                <a:schemeClr val="bg1"/>
              </a:solidFill>
            </a:endParaRPr>
          </a:p>
          <a:p>
            <a:pPr>
              <a:lnSpc>
                <a:spcPct val="100000"/>
              </a:lnSpc>
            </a:pPr>
            <a:r>
              <a:rPr lang="en-US" sz="3200" b="1" dirty="0">
                <a:solidFill>
                  <a:schemeClr val="bg1"/>
                </a:solidFill>
                <a:latin typeface="Calibri"/>
              </a:rPr>
              <a:t>Yusuf had been granted the gift of beauty. In one </a:t>
            </a:r>
            <a:r>
              <a:rPr lang="en-US" sz="3200" b="1" dirty="0" err="1">
                <a:solidFill>
                  <a:schemeClr val="bg1"/>
                </a:solidFill>
                <a:latin typeface="Calibri"/>
              </a:rPr>
              <a:t>hadith</a:t>
            </a:r>
            <a:r>
              <a:rPr lang="en-US" sz="3200" b="1" dirty="0">
                <a:solidFill>
                  <a:schemeClr val="bg1"/>
                </a:solidFill>
                <a:latin typeface="Calibri"/>
              </a:rPr>
              <a:t> it is mentioned that he had been give half of all of the beauty of the world. </a:t>
            </a:r>
            <a:endParaRPr b="1" dirty="0">
              <a:solidFill>
                <a:schemeClr val="bg1"/>
              </a:solidFill>
            </a:endParaRPr>
          </a:p>
        </p:txBody>
      </p:sp>
    </p:spTree>
    <p:extLst>
      <p:ext uri="{BB962C8B-B14F-4D97-AF65-F5344CB8AC3E}">
        <p14:creationId xmlns:p14="http://schemas.microsoft.com/office/powerpoint/2010/main" val="15338657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wallpaperdisk.com/wallpapers/Imaginary-world/palace%20in%20fores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0" name="TextShape 1"/>
          <p:cNvSpPr txBox="1"/>
          <p:nvPr/>
        </p:nvSpPr>
        <p:spPr>
          <a:xfrm>
            <a:off x="457200" y="274680"/>
            <a:ext cx="8229240" cy="1142640"/>
          </a:xfrm>
          <a:prstGeom prst="rect">
            <a:avLst/>
          </a:prstGeom>
        </p:spPr>
        <p:txBody>
          <a:bodyPr anchor="ctr"/>
          <a:lstStyle/>
          <a:p>
            <a:pPr algn="ctr">
              <a:lnSpc>
                <a:spcPct val="100000"/>
              </a:lnSpc>
            </a:pPr>
            <a:r>
              <a:rPr lang="en-US" sz="4400" dirty="0">
                <a:solidFill>
                  <a:srgbClr val="000000"/>
                </a:solidFill>
                <a:latin typeface="Calibri"/>
              </a:rPr>
              <a:t>The Fourth and Fifth Heavens </a:t>
            </a:r>
            <a:endParaRPr dirty="0"/>
          </a:p>
        </p:txBody>
      </p:sp>
      <p:sp>
        <p:nvSpPr>
          <p:cNvPr id="81" name="TextShape 2"/>
          <p:cNvSpPr txBox="1"/>
          <p:nvPr/>
        </p:nvSpPr>
        <p:spPr>
          <a:xfrm>
            <a:off x="457200" y="1600200"/>
            <a:ext cx="8229240" cy="4925144"/>
          </a:xfrm>
          <a:prstGeom prst="rect">
            <a:avLst/>
          </a:prstGeom>
        </p:spPr>
        <p:style>
          <a:lnRef idx="1">
            <a:schemeClr val="accent4"/>
          </a:lnRef>
          <a:fillRef idx="2">
            <a:schemeClr val="accent4"/>
          </a:fillRef>
          <a:effectRef idx="1">
            <a:schemeClr val="accent4"/>
          </a:effectRef>
          <a:fontRef idx="minor">
            <a:schemeClr val="dk1"/>
          </a:fontRef>
        </p:style>
        <p:txBody>
          <a:bodyPr/>
          <a:lstStyle/>
          <a:p>
            <a:pPr>
              <a:lnSpc>
                <a:spcPct val="100000"/>
              </a:lnSpc>
            </a:pPr>
            <a:r>
              <a:rPr lang="en-US" sz="3200" dirty="0">
                <a:solidFill>
                  <a:schemeClr val="tx1"/>
                </a:solidFill>
                <a:latin typeface="Calibri"/>
              </a:rPr>
              <a:t>Similarly the Prophet visited the fourth heaven where he met </a:t>
            </a:r>
            <a:r>
              <a:rPr lang="en-US" sz="3200" dirty="0" err="1">
                <a:solidFill>
                  <a:schemeClr val="tx1"/>
                </a:solidFill>
                <a:latin typeface="Calibri"/>
              </a:rPr>
              <a:t>Idris</a:t>
            </a:r>
            <a:r>
              <a:rPr lang="en-US" sz="3200" dirty="0">
                <a:solidFill>
                  <a:schemeClr val="tx1"/>
                </a:solidFill>
                <a:latin typeface="Calibri"/>
              </a:rPr>
              <a:t>, and then the fifth heaven where he met </a:t>
            </a:r>
            <a:r>
              <a:rPr lang="en-US" sz="3200" dirty="0" err="1">
                <a:solidFill>
                  <a:schemeClr val="tx1"/>
                </a:solidFill>
                <a:latin typeface="Calibri"/>
              </a:rPr>
              <a:t>Harun</a:t>
            </a:r>
            <a:r>
              <a:rPr lang="en-US" sz="3200" dirty="0">
                <a:solidFill>
                  <a:schemeClr val="tx1"/>
                </a:solidFill>
                <a:latin typeface="Calibri"/>
              </a:rPr>
              <a:t>. </a:t>
            </a:r>
            <a:endParaRPr dirty="0">
              <a:solidFill>
                <a:schemeClr val="tx1"/>
              </a:solidFill>
            </a:endParaRPr>
          </a:p>
          <a:p>
            <a:pPr>
              <a:lnSpc>
                <a:spcPct val="100000"/>
              </a:lnSpc>
            </a:pPr>
            <a:r>
              <a:rPr lang="en-US" sz="3200" dirty="0">
                <a:solidFill>
                  <a:schemeClr val="tx1"/>
                </a:solidFill>
                <a:latin typeface="Calibri"/>
              </a:rPr>
              <a:t>Half of the Prophet </a:t>
            </a:r>
            <a:r>
              <a:rPr lang="en-US" sz="3200" dirty="0" err="1">
                <a:solidFill>
                  <a:schemeClr val="tx1"/>
                </a:solidFill>
                <a:latin typeface="Calibri"/>
              </a:rPr>
              <a:t>Harun’s</a:t>
            </a:r>
            <a:r>
              <a:rPr lang="en-US" sz="3200" dirty="0">
                <a:solidFill>
                  <a:schemeClr val="tx1"/>
                </a:solidFill>
                <a:latin typeface="Calibri"/>
              </a:rPr>
              <a:t> beard was white and the other half was black and it almost reached his navel due to its length. </a:t>
            </a:r>
            <a:endParaRPr lang="en-US" sz="3200" dirty="0" smtClean="0">
              <a:solidFill>
                <a:schemeClr val="tx1"/>
              </a:solidFill>
              <a:latin typeface="Calibri"/>
            </a:endParaRPr>
          </a:p>
          <a:p>
            <a:pPr>
              <a:lnSpc>
                <a:spcPct val="100000"/>
              </a:lnSpc>
            </a:pPr>
            <a:r>
              <a:rPr lang="en-US" sz="3200" dirty="0" smtClean="0">
                <a:solidFill>
                  <a:schemeClr val="tx1"/>
                </a:solidFill>
                <a:latin typeface="Calibri"/>
              </a:rPr>
              <a:t>Surrounding </a:t>
            </a:r>
            <a:r>
              <a:rPr lang="en-US" sz="3200" dirty="0">
                <a:solidFill>
                  <a:schemeClr val="tx1"/>
                </a:solidFill>
                <a:latin typeface="Calibri"/>
              </a:rPr>
              <a:t>him were a group of the Children of Israel listening to him as he was telling a story. </a:t>
            </a:r>
            <a:endParaRPr dirty="0">
              <a:solidFill>
                <a:schemeClr val="tx1"/>
              </a:solidFill>
            </a:endParaRPr>
          </a:p>
          <a:p>
            <a:pPr>
              <a:lnSpc>
                <a:spcPct val="100000"/>
              </a:lnSpc>
            </a:pPr>
            <a:r>
              <a:rPr lang="en-US" sz="3200" dirty="0" err="1">
                <a:solidFill>
                  <a:schemeClr val="tx1"/>
                </a:solidFill>
                <a:latin typeface="Calibri"/>
              </a:rPr>
              <a:t>Jibril</a:t>
            </a:r>
            <a:r>
              <a:rPr lang="en-US" sz="3200" dirty="0">
                <a:solidFill>
                  <a:schemeClr val="tx1"/>
                </a:solidFill>
                <a:latin typeface="Calibri"/>
              </a:rPr>
              <a:t> said to the Prophet, ‘This is the man beloved among his people, </a:t>
            </a:r>
            <a:r>
              <a:rPr lang="en-US" sz="3200" dirty="0" err="1">
                <a:solidFill>
                  <a:schemeClr val="tx1"/>
                </a:solidFill>
                <a:latin typeface="Calibri"/>
              </a:rPr>
              <a:t>Harun</a:t>
            </a:r>
            <a:r>
              <a:rPr lang="en-US" sz="3200" dirty="0">
                <a:solidFill>
                  <a:schemeClr val="tx1"/>
                </a:solidFill>
                <a:latin typeface="Calibri"/>
              </a:rPr>
              <a:t> </a:t>
            </a:r>
            <a:r>
              <a:rPr lang="en-US" sz="3200" dirty="0" err="1">
                <a:solidFill>
                  <a:schemeClr val="tx1"/>
                </a:solidFill>
                <a:latin typeface="Calibri"/>
              </a:rPr>
              <a:t>ibn</a:t>
            </a:r>
            <a:r>
              <a:rPr lang="en-US" sz="3200" dirty="0">
                <a:solidFill>
                  <a:schemeClr val="tx1"/>
                </a:solidFill>
                <a:latin typeface="Calibri"/>
              </a:rPr>
              <a:t> </a:t>
            </a:r>
            <a:r>
              <a:rPr lang="en-US" sz="3200" dirty="0" err="1">
                <a:solidFill>
                  <a:schemeClr val="tx1"/>
                </a:solidFill>
                <a:latin typeface="Calibri"/>
              </a:rPr>
              <a:t>Imran</a:t>
            </a:r>
            <a:r>
              <a:rPr lang="en-US" sz="3200" dirty="0">
                <a:solidFill>
                  <a:schemeClr val="tx1"/>
                </a:solidFill>
                <a:latin typeface="Calibri"/>
              </a:rPr>
              <a:t>.’</a:t>
            </a:r>
            <a:endParaRPr dirty="0">
              <a:solidFill>
                <a:schemeClr val="tx1"/>
              </a:solidFill>
            </a:endParaRPr>
          </a:p>
          <a:p>
            <a:pPr>
              <a:lnSpc>
                <a:spcPct val="100000"/>
              </a:lnSpc>
            </a:pPr>
            <a:endParaRPr dirty="0">
              <a:solidFill>
                <a:schemeClr val="tx1"/>
              </a:solidFill>
            </a:endParaRPr>
          </a:p>
        </p:txBody>
      </p:sp>
    </p:spTree>
    <p:extLst>
      <p:ext uri="{BB962C8B-B14F-4D97-AF65-F5344CB8AC3E}">
        <p14:creationId xmlns:p14="http://schemas.microsoft.com/office/powerpoint/2010/main" val="214142829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http://freeislamiccalligraphy.com/wp-content/uploads/2013/05/Al-Isra-171.jpg"/>
          <p:cNvPicPr>
            <a:picLocks noChangeAspect="1" noChangeArrowheads="1"/>
          </p:cNvPicPr>
          <p:nvPr/>
        </p:nvPicPr>
        <p:blipFill>
          <a:blip r:embed="rId2" cstate="print"/>
          <a:srcRect/>
          <a:stretch>
            <a:fillRect/>
          </a:stretch>
        </p:blipFill>
        <p:spPr bwMode="auto">
          <a:xfrm>
            <a:off x="742778" y="620688"/>
            <a:ext cx="7670501" cy="3672408"/>
          </a:xfrm>
          <a:prstGeom prst="rect">
            <a:avLst/>
          </a:prstGeom>
          <a:noFill/>
        </p:spPr>
      </p:pic>
      <p:sp>
        <p:nvSpPr>
          <p:cNvPr id="5" name="TextBox 4"/>
          <p:cNvSpPr txBox="1"/>
          <p:nvPr/>
        </p:nvSpPr>
        <p:spPr>
          <a:xfrm>
            <a:off x="611560" y="4509120"/>
            <a:ext cx="7848872" cy="2215991"/>
          </a:xfrm>
          <a:prstGeom prst="rect">
            <a:avLst/>
          </a:prstGeom>
          <a:noFill/>
        </p:spPr>
        <p:txBody>
          <a:bodyPr wrap="square" rtlCol="0">
            <a:spAutoFit/>
          </a:bodyPr>
          <a:lstStyle/>
          <a:p>
            <a:pPr algn="ctr"/>
            <a:r>
              <a:rPr lang="en-GB" sz="2400" dirty="0" smtClean="0">
                <a:latin typeface="Aharoni" pitchFamily="2" charset="-79"/>
                <a:cs typeface="Aharoni" pitchFamily="2" charset="-79"/>
              </a:rPr>
              <a:t>Glory to the One who took His servant by night from the Sacred Mosque to the Furthest Mosque; the surrounding area of which We have blessed, so that we may show him Our signs. </a:t>
            </a:r>
          </a:p>
          <a:p>
            <a:pPr algn="ctr"/>
            <a:r>
              <a:rPr lang="en-GB" sz="2400" dirty="0" smtClean="0">
                <a:latin typeface="Aharoni" pitchFamily="2" charset="-79"/>
                <a:cs typeface="Aharoni" pitchFamily="2" charset="-79"/>
              </a:rPr>
              <a:t>He is all-Hearing all-Seeing </a:t>
            </a:r>
          </a:p>
          <a:p>
            <a:pPr algn="ctr"/>
            <a:r>
              <a:rPr lang="en-GB" sz="1400" dirty="0" smtClean="0">
                <a:latin typeface="+mj-lt"/>
                <a:cs typeface="Aharoni" pitchFamily="2" charset="-79"/>
              </a:rPr>
              <a:t>Quran – </a:t>
            </a:r>
            <a:r>
              <a:rPr lang="en-GB" sz="1400" dirty="0" err="1" smtClean="0">
                <a:latin typeface="+mj-lt"/>
                <a:cs typeface="Aharoni" pitchFamily="2" charset="-79"/>
              </a:rPr>
              <a:t>Surah</a:t>
            </a:r>
            <a:r>
              <a:rPr lang="en-GB" sz="1400" dirty="0" smtClean="0">
                <a:latin typeface="+mj-lt"/>
                <a:cs typeface="Aharoni" pitchFamily="2" charset="-79"/>
              </a:rPr>
              <a:t> </a:t>
            </a:r>
            <a:r>
              <a:rPr lang="en-GB" sz="1400" dirty="0" err="1" smtClean="0">
                <a:latin typeface="+mj-lt"/>
                <a:cs typeface="Aharoni" pitchFamily="2" charset="-79"/>
              </a:rPr>
              <a:t>Isra</a:t>
            </a:r>
            <a:r>
              <a:rPr lang="en-GB" sz="1400" dirty="0" smtClean="0">
                <a:latin typeface="+mj-lt"/>
                <a:cs typeface="Aharoni" pitchFamily="2" charset="-79"/>
              </a:rPr>
              <a:t>, Verse 1.</a:t>
            </a:r>
            <a:endParaRPr lang="en-GB" sz="1400" dirty="0">
              <a:latin typeface="+mj-lt"/>
              <a:cs typeface="Aharoni" pitchFamily="2" charset="-79"/>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321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TextShape 1"/>
          <p:cNvSpPr txBox="1"/>
          <p:nvPr/>
        </p:nvSpPr>
        <p:spPr>
          <a:xfrm>
            <a:off x="457200" y="274680"/>
            <a:ext cx="8229240" cy="1142640"/>
          </a:xfrm>
          <a:prstGeom prst="rect">
            <a:avLst/>
          </a:prstGeom>
        </p:spPr>
        <p:txBody>
          <a:bodyPr anchor="ctr"/>
          <a:lstStyle/>
          <a:p>
            <a:pPr algn="ctr">
              <a:lnSpc>
                <a:spcPct val="100000"/>
              </a:lnSpc>
            </a:pPr>
            <a:r>
              <a:rPr lang="en-US" sz="4400" dirty="0">
                <a:solidFill>
                  <a:schemeClr val="bg1">
                    <a:lumMod val="95000"/>
                  </a:schemeClr>
                </a:solidFill>
                <a:latin typeface="Calibri"/>
              </a:rPr>
              <a:t>The Sixth Heaven </a:t>
            </a:r>
            <a:endParaRPr dirty="0">
              <a:solidFill>
                <a:schemeClr val="bg1">
                  <a:lumMod val="95000"/>
                </a:schemeClr>
              </a:solidFill>
            </a:endParaRPr>
          </a:p>
        </p:txBody>
      </p:sp>
      <p:sp>
        <p:nvSpPr>
          <p:cNvPr id="83" name="TextShape 2"/>
          <p:cNvSpPr txBox="1"/>
          <p:nvPr/>
        </p:nvSpPr>
        <p:spPr>
          <a:xfrm>
            <a:off x="457200" y="1600200"/>
            <a:ext cx="8229240" cy="4525560"/>
          </a:xfrm>
          <a:prstGeom prst="rect">
            <a:avLst/>
          </a:prstGeom>
        </p:spPr>
        <p:style>
          <a:lnRef idx="1">
            <a:schemeClr val="dk1"/>
          </a:lnRef>
          <a:fillRef idx="2">
            <a:schemeClr val="dk1"/>
          </a:fillRef>
          <a:effectRef idx="1">
            <a:schemeClr val="dk1"/>
          </a:effectRef>
          <a:fontRef idx="minor">
            <a:schemeClr val="dk1"/>
          </a:fontRef>
        </p:style>
        <p:txBody>
          <a:bodyPr/>
          <a:lstStyle/>
          <a:p>
            <a:pPr>
              <a:lnSpc>
                <a:spcPct val="100000"/>
              </a:lnSpc>
            </a:pPr>
            <a:r>
              <a:rPr lang="en-US" sz="2400" dirty="0">
                <a:solidFill>
                  <a:srgbClr val="000000"/>
                </a:solidFill>
                <a:latin typeface="Calibri"/>
              </a:rPr>
              <a:t>When the Prophet reached the sixth heaven he passed by Prophets who had with them less then 10 followers, while others had large company and others had not even one follower. </a:t>
            </a:r>
            <a:endParaRPr sz="1400" dirty="0"/>
          </a:p>
          <a:p>
            <a:pPr>
              <a:lnSpc>
                <a:spcPct val="100000"/>
              </a:lnSpc>
            </a:pPr>
            <a:endParaRPr sz="1400" dirty="0"/>
          </a:p>
          <a:p>
            <a:pPr>
              <a:lnSpc>
                <a:spcPct val="100000"/>
              </a:lnSpc>
            </a:pPr>
            <a:r>
              <a:rPr lang="en-US" sz="2400" dirty="0">
                <a:solidFill>
                  <a:srgbClr val="000000"/>
                </a:solidFill>
                <a:latin typeface="Calibri"/>
              </a:rPr>
              <a:t>Then he saw a huge dark cloud that was covering the heavens. He asked, ‘Who are these people?’ It was said, ‘This is Musa and his people. Now raise your head and look.’</a:t>
            </a:r>
            <a:endParaRPr sz="1400" dirty="0"/>
          </a:p>
          <a:p>
            <a:pPr>
              <a:lnSpc>
                <a:spcPct val="100000"/>
              </a:lnSpc>
            </a:pPr>
            <a:endParaRPr sz="1400" dirty="0"/>
          </a:p>
          <a:p>
            <a:pPr>
              <a:lnSpc>
                <a:spcPct val="100000"/>
              </a:lnSpc>
            </a:pPr>
            <a:r>
              <a:rPr lang="en-US" sz="2400" dirty="0">
                <a:solidFill>
                  <a:srgbClr val="000000"/>
                </a:solidFill>
                <a:latin typeface="Calibri"/>
              </a:rPr>
              <a:t>The Prophet looked and he saw another huge mass that was covering the heavens from every direction he looked. He was told: ‘This is your Ummah, and besides these are 70,000 of them who will enter Paradise without any account.’</a:t>
            </a:r>
            <a:endParaRPr sz="1400" dirty="0"/>
          </a:p>
        </p:txBody>
      </p:sp>
    </p:spTree>
    <p:extLst>
      <p:ext uri="{BB962C8B-B14F-4D97-AF65-F5344CB8AC3E}">
        <p14:creationId xmlns:p14="http://schemas.microsoft.com/office/powerpoint/2010/main" val="234543111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heel(1)">
                                      <p:cBhvr>
                                        <p:cTn id="7" dur="2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21000">
              <a:srgbClr val="FFC000"/>
            </a:gs>
            <a:gs pos="48000">
              <a:schemeClr val="accent6">
                <a:lumMod val="60000"/>
                <a:lumOff val="40000"/>
              </a:schemeClr>
            </a:gs>
            <a:gs pos="95000">
              <a:schemeClr val="accent6">
                <a:lumMod val="5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4" name="TextShape 1"/>
          <p:cNvSpPr txBox="1"/>
          <p:nvPr/>
        </p:nvSpPr>
        <p:spPr>
          <a:xfrm>
            <a:off x="457200" y="274680"/>
            <a:ext cx="8229240" cy="1142640"/>
          </a:xfrm>
          <a:prstGeom prst="rect">
            <a:avLst/>
          </a:prstGeom>
        </p:spPr>
        <p:txBody>
          <a:bodyPr anchor="ctr"/>
          <a:lstStyle/>
          <a:p>
            <a:pPr algn="ctr">
              <a:lnSpc>
                <a:spcPct val="100000"/>
              </a:lnSpc>
            </a:pPr>
            <a:r>
              <a:rPr lang="en-US" sz="4400" dirty="0">
                <a:solidFill>
                  <a:srgbClr val="000000"/>
                </a:solidFill>
                <a:latin typeface="Calibri"/>
              </a:rPr>
              <a:t>Further into the 6th Heaven</a:t>
            </a:r>
            <a:endParaRPr dirty="0"/>
          </a:p>
        </p:txBody>
      </p:sp>
      <p:sp>
        <p:nvSpPr>
          <p:cNvPr id="85" name="TextShape 2"/>
          <p:cNvSpPr txBox="1"/>
          <p:nvPr/>
        </p:nvSpPr>
        <p:spPr>
          <a:xfrm>
            <a:off x="1547664" y="1569720"/>
            <a:ext cx="6562712" cy="3803496"/>
          </a:xfrm>
          <a:prstGeom prst="rect">
            <a:avLst/>
          </a:prstGeom>
        </p:spPr>
        <p:txBody>
          <a:bodyPr/>
          <a:lstStyle/>
          <a:p>
            <a:pPr>
              <a:lnSpc>
                <a:spcPct val="100000"/>
              </a:lnSpc>
            </a:pPr>
            <a:r>
              <a:rPr lang="en-US" sz="3600" dirty="0">
                <a:solidFill>
                  <a:srgbClr val="000000"/>
                </a:solidFill>
                <a:latin typeface="Calibri"/>
              </a:rPr>
              <a:t>As they went in the Prophet saw Musa ibn Imran, a tall man with a brown complexion, he looked similar to the people of the </a:t>
            </a:r>
            <a:r>
              <a:rPr lang="en-US" sz="3600" dirty="0" err="1">
                <a:solidFill>
                  <a:srgbClr val="000000"/>
                </a:solidFill>
                <a:latin typeface="Calibri"/>
              </a:rPr>
              <a:t>Shanu’a</a:t>
            </a:r>
            <a:r>
              <a:rPr lang="en-US" sz="3600" dirty="0">
                <a:solidFill>
                  <a:srgbClr val="000000"/>
                </a:solidFill>
                <a:latin typeface="Calibri"/>
              </a:rPr>
              <a:t> tribe; the people of Yemen. </a:t>
            </a:r>
            <a:endParaRPr sz="2000" dirty="0"/>
          </a:p>
        </p:txBody>
      </p:sp>
    </p:spTree>
    <p:extLst>
      <p:ext uri="{BB962C8B-B14F-4D97-AF65-F5344CB8AC3E}">
        <p14:creationId xmlns:p14="http://schemas.microsoft.com/office/powerpoint/2010/main" val="279519130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8000">
              <a:srgbClr val="FFFF00"/>
            </a:gs>
            <a:gs pos="60000">
              <a:schemeClr val="accent6">
                <a:lumMod val="40000"/>
                <a:lumOff val="60000"/>
              </a:schemeClr>
            </a:gs>
            <a:gs pos="95000">
              <a:schemeClr val="tx1">
                <a:lumMod val="65000"/>
                <a:lumOff val="35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86" name="TextShape 1"/>
          <p:cNvSpPr txBox="1"/>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The Seventh Heaven </a:t>
            </a:r>
            <a:endParaRPr/>
          </a:p>
        </p:txBody>
      </p:sp>
      <p:sp>
        <p:nvSpPr>
          <p:cNvPr id="87" name="TextShape 2"/>
          <p:cNvSpPr txBox="1"/>
          <p:nvPr/>
        </p:nvSpPr>
        <p:spPr>
          <a:xfrm>
            <a:off x="457200" y="1600200"/>
            <a:ext cx="8229240" cy="4525560"/>
          </a:xfrm>
          <a:prstGeom prst="rect">
            <a:avLst/>
          </a:prstGeom>
        </p:spPr>
        <p:txBody>
          <a:bodyPr/>
          <a:lstStyle/>
          <a:p>
            <a:pPr>
              <a:lnSpc>
                <a:spcPct val="100000"/>
              </a:lnSpc>
            </a:pPr>
            <a:r>
              <a:rPr lang="en-US" sz="3200" dirty="0">
                <a:solidFill>
                  <a:srgbClr val="000000"/>
                </a:solidFill>
                <a:latin typeface="Calibri"/>
              </a:rPr>
              <a:t>When they reached the 7th heaven the Prophet saw Ibrahim the Friend of Allah, sitting a the gate of Paradise on a throne of gold and black which was leaning against the Bayt al-</a:t>
            </a:r>
            <a:r>
              <a:rPr lang="en-US" sz="3200" dirty="0" err="1">
                <a:solidFill>
                  <a:srgbClr val="000000"/>
                </a:solidFill>
                <a:latin typeface="Calibri"/>
              </a:rPr>
              <a:t>Ma’mur</a:t>
            </a:r>
            <a:r>
              <a:rPr lang="en-US" sz="3200" dirty="0">
                <a:solidFill>
                  <a:srgbClr val="000000"/>
                </a:solidFill>
                <a:latin typeface="Calibri"/>
              </a:rPr>
              <a:t> (the </a:t>
            </a:r>
            <a:r>
              <a:rPr lang="en-US" sz="3200" dirty="0" err="1">
                <a:solidFill>
                  <a:srgbClr val="000000"/>
                </a:solidFill>
                <a:latin typeface="Calibri"/>
              </a:rPr>
              <a:t>Ka’bah</a:t>
            </a:r>
            <a:r>
              <a:rPr lang="en-US" sz="3200" dirty="0">
                <a:solidFill>
                  <a:srgbClr val="000000"/>
                </a:solidFill>
                <a:latin typeface="Calibri"/>
              </a:rPr>
              <a:t> of the 7th heaven). With him were a company of people. </a:t>
            </a:r>
            <a:endParaRPr dirty="0"/>
          </a:p>
          <a:p>
            <a:pPr>
              <a:lnSpc>
                <a:spcPct val="100000"/>
              </a:lnSpc>
            </a:pPr>
            <a:r>
              <a:rPr lang="en-US" sz="3200" dirty="0">
                <a:solidFill>
                  <a:srgbClr val="000000"/>
                </a:solidFill>
                <a:latin typeface="Calibri"/>
              </a:rPr>
              <a:t>The Prophet greeted him and he returned his greeting and said, ‘Welcome to the righteous son and the righteous Prophet!’</a:t>
            </a:r>
            <a:endParaRPr dirty="0"/>
          </a:p>
        </p:txBody>
      </p:sp>
    </p:spTree>
    <p:extLst>
      <p:ext uri="{BB962C8B-B14F-4D97-AF65-F5344CB8AC3E}">
        <p14:creationId xmlns:p14="http://schemas.microsoft.com/office/powerpoint/2010/main" val="234974009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The Advice of the Prophet Ibrahim</a:t>
            </a:r>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TextShape 2"/>
          <p:cNvSpPr txBox="1"/>
          <p:nvPr/>
        </p:nvSpPr>
        <p:spPr>
          <a:xfrm>
            <a:off x="457200" y="1600200"/>
            <a:ext cx="8229240" cy="4525560"/>
          </a:xfrm>
          <a:prstGeom prst="rect">
            <a:avLst/>
          </a:prstGeom>
        </p:spPr>
        <p:style>
          <a:lnRef idx="3">
            <a:schemeClr val="lt1"/>
          </a:lnRef>
          <a:fillRef idx="1">
            <a:schemeClr val="accent3"/>
          </a:fillRef>
          <a:effectRef idx="1">
            <a:schemeClr val="accent3"/>
          </a:effectRef>
          <a:fontRef idx="minor">
            <a:schemeClr val="lt1"/>
          </a:fontRef>
        </p:style>
        <p:txBody>
          <a:bodyPr/>
          <a:lstStyle/>
          <a:p>
            <a:pPr>
              <a:lnSpc>
                <a:spcPct val="100000"/>
              </a:lnSpc>
            </a:pPr>
            <a:r>
              <a:rPr lang="en-US" sz="3200" dirty="0">
                <a:solidFill>
                  <a:srgbClr val="000000"/>
                </a:solidFill>
                <a:latin typeface="Calibri"/>
              </a:rPr>
              <a:t>The Prophet Ibrahim said, ‘Give my Salam to your Ummah, and tell them that Paradise has excellent soil and sweet water, and that its plants are grown from:</a:t>
            </a:r>
            <a:endParaRPr dirty="0"/>
          </a:p>
          <a:p>
            <a:pPr>
              <a:lnSpc>
                <a:spcPct val="100000"/>
              </a:lnSpc>
            </a:pPr>
            <a:r>
              <a:rPr lang="en-US" sz="3200" b="1" dirty="0">
                <a:solidFill>
                  <a:srgbClr val="000000"/>
                </a:solidFill>
                <a:latin typeface="Calibri"/>
              </a:rPr>
              <a:t>Subhanallah!</a:t>
            </a:r>
            <a:r>
              <a:rPr lang="en-US" sz="3200" dirty="0">
                <a:solidFill>
                  <a:srgbClr val="000000"/>
                </a:solidFill>
                <a:latin typeface="Calibri"/>
              </a:rPr>
              <a:t> </a:t>
            </a:r>
            <a:r>
              <a:rPr lang="en-US" sz="3200" i="1" dirty="0">
                <a:solidFill>
                  <a:srgbClr val="000000"/>
                </a:solidFill>
                <a:latin typeface="Calibri"/>
              </a:rPr>
              <a:t>Allah is perfect</a:t>
            </a:r>
            <a:endParaRPr dirty="0"/>
          </a:p>
          <a:p>
            <a:pPr>
              <a:lnSpc>
                <a:spcPct val="100000"/>
              </a:lnSpc>
            </a:pPr>
            <a:r>
              <a:rPr lang="en-US" sz="3200" b="1" dirty="0">
                <a:solidFill>
                  <a:srgbClr val="000000"/>
                </a:solidFill>
                <a:latin typeface="Calibri"/>
              </a:rPr>
              <a:t>Wa al-</a:t>
            </a:r>
            <a:r>
              <a:rPr lang="en-US" sz="3200" b="1" dirty="0" err="1">
                <a:solidFill>
                  <a:srgbClr val="000000"/>
                </a:solidFill>
                <a:latin typeface="Calibri"/>
              </a:rPr>
              <a:t>hamdulillah</a:t>
            </a:r>
            <a:r>
              <a:rPr lang="en-US" sz="3200" b="1" dirty="0">
                <a:solidFill>
                  <a:srgbClr val="000000"/>
                </a:solidFill>
                <a:latin typeface="Calibri"/>
              </a:rPr>
              <a:t> </a:t>
            </a:r>
            <a:r>
              <a:rPr lang="en-US" sz="3200" i="1" dirty="0">
                <a:solidFill>
                  <a:srgbClr val="000000"/>
                </a:solidFill>
                <a:latin typeface="Calibri"/>
              </a:rPr>
              <a:t>Praise is for Allah</a:t>
            </a:r>
            <a:endParaRPr dirty="0"/>
          </a:p>
          <a:p>
            <a:pPr>
              <a:lnSpc>
                <a:spcPct val="100000"/>
              </a:lnSpc>
            </a:pPr>
            <a:r>
              <a:rPr lang="en-US" sz="3200" b="1" dirty="0">
                <a:solidFill>
                  <a:srgbClr val="000000"/>
                </a:solidFill>
                <a:latin typeface="Calibri"/>
              </a:rPr>
              <a:t>Wa la </a:t>
            </a:r>
            <a:r>
              <a:rPr lang="en-US" sz="3200" b="1" dirty="0" err="1">
                <a:solidFill>
                  <a:srgbClr val="000000"/>
                </a:solidFill>
                <a:latin typeface="Calibri"/>
              </a:rPr>
              <a:t>ilaha</a:t>
            </a:r>
            <a:r>
              <a:rPr lang="en-US" sz="3200" b="1" dirty="0">
                <a:solidFill>
                  <a:srgbClr val="000000"/>
                </a:solidFill>
                <a:latin typeface="Calibri"/>
              </a:rPr>
              <a:t> </a:t>
            </a:r>
            <a:r>
              <a:rPr lang="en-US" sz="3200" b="1" dirty="0" err="1">
                <a:solidFill>
                  <a:srgbClr val="000000"/>
                </a:solidFill>
                <a:latin typeface="Calibri"/>
              </a:rPr>
              <a:t>illa</a:t>
            </a:r>
            <a:r>
              <a:rPr lang="en-US" sz="3200" b="1" dirty="0">
                <a:solidFill>
                  <a:srgbClr val="000000"/>
                </a:solidFill>
                <a:latin typeface="Calibri"/>
              </a:rPr>
              <a:t> Allah </a:t>
            </a:r>
            <a:r>
              <a:rPr lang="en-US" sz="3200" i="1" dirty="0">
                <a:solidFill>
                  <a:srgbClr val="000000"/>
                </a:solidFill>
                <a:latin typeface="Calibri"/>
              </a:rPr>
              <a:t>There is no god but Allah </a:t>
            </a:r>
            <a:endParaRPr dirty="0"/>
          </a:p>
          <a:p>
            <a:pPr>
              <a:lnSpc>
                <a:spcPct val="100000"/>
              </a:lnSpc>
            </a:pPr>
            <a:r>
              <a:rPr lang="en-US" sz="3200" b="1" dirty="0" err="1">
                <a:solidFill>
                  <a:srgbClr val="000000"/>
                </a:solidFill>
                <a:latin typeface="Calibri"/>
              </a:rPr>
              <a:t>Wallahu</a:t>
            </a:r>
            <a:r>
              <a:rPr lang="en-US" sz="3200" b="1" dirty="0">
                <a:solidFill>
                  <a:srgbClr val="000000"/>
                </a:solidFill>
                <a:latin typeface="Calibri"/>
              </a:rPr>
              <a:t> Akbar </a:t>
            </a:r>
            <a:r>
              <a:rPr lang="en-US" sz="3200" i="1" dirty="0">
                <a:solidFill>
                  <a:srgbClr val="000000"/>
                </a:solidFill>
                <a:latin typeface="Calibri"/>
              </a:rPr>
              <a:t>Allah is greater</a:t>
            </a:r>
            <a:endParaRPr dirty="0"/>
          </a:p>
        </p:txBody>
      </p:sp>
    </p:spTree>
    <p:extLst>
      <p:ext uri="{BB962C8B-B14F-4D97-AF65-F5344CB8AC3E}">
        <p14:creationId xmlns:p14="http://schemas.microsoft.com/office/powerpoint/2010/main" val="258089891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circle(in)">
                                      <p:cBhvr>
                                        <p:cTn id="7"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The Lote Tree</a:t>
            </a:r>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32"/>
            <a:ext cx="9144000" cy="684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extShape 2"/>
          <p:cNvSpPr txBox="1"/>
          <p:nvPr/>
        </p:nvSpPr>
        <p:spPr>
          <a:xfrm>
            <a:off x="457200" y="1196752"/>
            <a:ext cx="8229240" cy="5328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lstStyle/>
          <a:p>
            <a:pPr>
              <a:lnSpc>
                <a:spcPct val="100000"/>
              </a:lnSpc>
            </a:pPr>
            <a:r>
              <a:rPr lang="en-US" sz="3200" dirty="0">
                <a:solidFill>
                  <a:srgbClr val="000000"/>
                </a:solidFill>
                <a:latin typeface="Calibri"/>
              </a:rPr>
              <a:t>Then the Prophet was raised up to the </a:t>
            </a:r>
            <a:r>
              <a:rPr lang="en-US" sz="3200" dirty="0" err="1">
                <a:solidFill>
                  <a:srgbClr val="000000"/>
                </a:solidFill>
                <a:latin typeface="Calibri"/>
              </a:rPr>
              <a:t>Lote</a:t>
            </a:r>
            <a:r>
              <a:rPr lang="en-US" sz="3200" dirty="0">
                <a:solidFill>
                  <a:srgbClr val="000000"/>
                </a:solidFill>
                <a:latin typeface="Calibri"/>
              </a:rPr>
              <a:t> Tree, (</a:t>
            </a:r>
            <a:r>
              <a:rPr lang="en-US" sz="3200" dirty="0" err="1">
                <a:solidFill>
                  <a:srgbClr val="000000"/>
                </a:solidFill>
                <a:latin typeface="Calibri"/>
              </a:rPr>
              <a:t>Sidrat</a:t>
            </a:r>
            <a:r>
              <a:rPr lang="en-US" sz="3200" dirty="0">
                <a:solidFill>
                  <a:srgbClr val="000000"/>
                </a:solidFill>
                <a:latin typeface="Calibri"/>
              </a:rPr>
              <a:t> </a:t>
            </a:r>
            <a:r>
              <a:rPr lang="en-US" sz="3200" dirty="0" err="1">
                <a:solidFill>
                  <a:srgbClr val="000000"/>
                </a:solidFill>
                <a:latin typeface="Calibri"/>
              </a:rPr>
              <a:t>ul-Muntaha</a:t>
            </a:r>
            <a:r>
              <a:rPr lang="en-US" sz="3200" dirty="0">
                <a:solidFill>
                  <a:srgbClr val="000000"/>
                </a:solidFill>
                <a:latin typeface="Calibri"/>
              </a:rPr>
              <a:t>). </a:t>
            </a:r>
            <a:endParaRPr dirty="0"/>
          </a:p>
          <a:p>
            <a:pPr>
              <a:lnSpc>
                <a:spcPct val="100000"/>
              </a:lnSpc>
            </a:pPr>
            <a:r>
              <a:rPr lang="en-US" sz="3200" dirty="0">
                <a:solidFill>
                  <a:srgbClr val="000000"/>
                </a:solidFill>
                <a:latin typeface="Calibri"/>
              </a:rPr>
              <a:t>It is a tree from the base of which rivers spring whose water is never old, and rivers of milk whose taste does not change, and rivers of wine which brings only pleasure. It is so huge that a person can travel under its shade for 70 years and still not reach the other side of it. The leaves are magnificent and huge and on each leaf there was an angel who covered it with </a:t>
            </a:r>
            <a:r>
              <a:rPr lang="en-US" sz="3200" dirty="0" err="1">
                <a:solidFill>
                  <a:srgbClr val="000000"/>
                </a:solidFill>
                <a:latin typeface="Calibri"/>
              </a:rPr>
              <a:t>colours</a:t>
            </a:r>
            <a:r>
              <a:rPr lang="en-US" sz="3200" dirty="0">
                <a:solidFill>
                  <a:srgbClr val="000000"/>
                </a:solidFill>
                <a:latin typeface="Calibri"/>
              </a:rPr>
              <a:t> that cannot be described. </a:t>
            </a:r>
            <a:endParaRPr dirty="0"/>
          </a:p>
          <a:p>
            <a:pPr>
              <a:lnSpc>
                <a:spcPct val="100000"/>
              </a:lnSpc>
            </a:pPr>
            <a:endParaRPr dirty="0"/>
          </a:p>
        </p:txBody>
      </p:sp>
    </p:spTree>
    <p:extLst>
      <p:ext uri="{BB962C8B-B14F-4D97-AF65-F5344CB8AC3E}">
        <p14:creationId xmlns:p14="http://schemas.microsoft.com/office/powerpoint/2010/main" val="15030320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Rivers from the Tree </a:t>
            </a:r>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 name="TextShape 2"/>
          <p:cNvSpPr txBox="1"/>
          <p:nvPr/>
        </p:nvSpPr>
        <p:spPr>
          <a:xfrm>
            <a:off x="457200" y="1196752"/>
            <a:ext cx="8229240" cy="4929008"/>
          </a:xfrm>
          <a:prstGeom prst="rect">
            <a:avLst/>
          </a:prstGeom>
        </p:spPr>
        <p:style>
          <a:lnRef idx="3">
            <a:schemeClr val="lt1"/>
          </a:lnRef>
          <a:fillRef idx="1">
            <a:schemeClr val="accent2"/>
          </a:fillRef>
          <a:effectRef idx="1">
            <a:schemeClr val="accent2"/>
          </a:effectRef>
          <a:fontRef idx="minor">
            <a:schemeClr val="lt1"/>
          </a:fontRef>
        </p:style>
        <p:txBody>
          <a:bodyPr/>
          <a:lstStyle/>
          <a:p>
            <a:pPr>
              <a:lnSpc>
                <a:spcPct val="100000"/>
              </a:lnSpc>
            </a:pPr>
            <a:r>
              <a:rPr lang="en-US" sz="2400" dirty="0">
                <a:solidFill>
                  <a:srgbClr val="000000"/>
                </a:solidFill>
                <a:latin typeface="Calibri"/>
              </a:rPr>
              <a:t>There were rivers that flowed from the tree; the Prophet said, ‘I saw it flowing forcefully, roaring and at the speed of arrows. Near were it were structures made out of pearl, sapphire and </a:t>
            </a:r>
            <a:r>
              <a:rPr lang="en-US" sz="2400" dirty="0" err="1">
                <a:solidFill>
                  <a:srgbClr val="000000"/>
                </a:solidFill>
                <a:latin typeface="Calibri"/>
              </a:rPr>
              <a:t>chrysolite</a:t>
            </a:r>
            <a:r>
              <a:rPr lang="en-US" sz="2400" dirty="0">
                <a:solidFill>
                  <a:srgbClr val="000000"/>
                </a:solidFill>
                <a:latin typeface="Calibri"/>
              </a:rPr>
              <a:t> on top of which nested green birds more delicate than any you have ever seen. On its banks were cups of gold and silver. The river ran over pebbles made of sapphire and emerald. Its water was whiter than milk.</a:t>
            </a:r>
            <a:endParaRPr sz="1400" dirty="0"/>
          </a:p>
          <a:p>
            <a:pPr>
              <a:lnSpc>
                <a:spcPct val="100000"/>
              </a:lnSpc>
            </a:pPr>
            <a:r>
              <a:rPr lang="en-US" sz="2400" dirty="0">
                <a:solidFill>
                  <a:srgbClr val="000000"/>
                </a:solidFill>
                <a:latin typeface="Calibri"/>
              </a:rPr>
              <a:t>The Prophet took one of the cups and scooped some water and drank. It was sweeter than honey and more fragrant than musk. Jibril said to him: ‘This is the river which Allah has given you as a special gift, (Kawthar). And the other river is the River of Mercy.’</a:t>
            </a:r>
            <a:endParaRPr sz="1400" dirty="0"/>
          </a:p>
          <a:p>
            <a:pPr>
              <a:lnSpc>
                <a:spcPct val="100000"/>
              </a:lnSpc>
            </a:pPr>
            <a:r>
              <a:rPr lang="en-US" sz="2400" dirty="0">
                <a:solidFill>
                  <a:srgbClr val="000000"/>
                </a:solidFill>
                <a:latin typeface="Calibri"/>
              </a:rPr>
              <a:t>The river of mercy is a river outside of Paradise which when you dip into, all of your sins are </a:t>
            </a:r>
            <a:r>
              <a:rPr lang="en-US" sz="2400" dirty="0" err="1">
                <a:solidFill>
                  <a:srgbClr val="000000"/>
                </a:solidFill>
                <a:latin typeface="Calibri"/>
              </a:rPr>
              <a:t>fogiven</a:t>
            </a:r>
            <a:r>
              <a:rPr lang="en-US" sz="2400" dirty="0">
                <a:solidFill>
                  <a:srgbClr val="000000"/>
                </a:solidFill>
                <a:latin typeface="Calibri"/>
              </a:rPr>
              <a:t>. </a:t>
            </a:r>
            <a:endParaRPr sz="1400" dirty="0"/>
          </a:p>
        </p:txBody>
      </p:sp>
    </p:spTree>
    <p:extLst>
      <p:ext uri="{BB962C8B-B14F-4D97-AF65-F5344CB8AC3E}">
        <p14:creationId xmlns:p14="http://schemas.microsoft.com/office/powerpoint/2010/main" val="279849124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Shape 1"/>
          <p:cNvSpPr txBox="1"/>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Jibril </a:t>
            </a:r>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TextShape 2"/>
          <p:cNvSpPr txBox="1"/>
          <p:nvPr/>
        </p:nvSpPr>
        <p:spPr>
          <a:xfrm>
            <a:off x="714220" y="1600200"/>
            <a:ext cx="7715200" cy="4205064"/>
          </a:xfrm>
          <a:prstGeom prst="rect">
            <a:avLst/>
          </a:prstGeom>
        </p:spPr>
        <p:style>
          <a:lnRef idx="1">
            <a:schemeClr val="dk1"/>
          </a:lnRef>
          <a:fillRef idx="2">
            <a:schemeClr val="dk1"/>
          </a:fillRef>
          <a:effectRef idx="1">
            <a:schemeClr val="dk1"/>
          </a:effectRef>
          <a:fontRef idx="minor">
            <a:schemeClr val="dk1"/>
          </a:fontRef>
        </p:style>
        <p:txBody>
          <a:bodyPr/>
          <a:lstStyle/>
          <a:p>
            <a:pPr>
              <a:lnSpc>
                <a:spcPct val="100000"/>
              </a:lnSpc>
            </a:pPr>
            <a:r>
              <a:rPr lang="en-US" sz="3600" dirty="0">
                <a:solidFill>
                  <a:srgbClr val="000000"/>
                </a:solidFill>
                <a:latin typeface="Calibri"/>
              </a:rPr>
              <a:t>At </a:t>
            </a:r>
            <a:r>
              <a:rPr lang="en-US" sz="3600" dirty="0" err="1">
                <a:solidFill>
                  <a:srgbClr val="000000"/>
                </a:solidFill>
                <a:latin typeface="Calibri"/>
              </a:rPr>
              <a:t>Sidrat</a:t>
            </a:r>
            <a:r>
              <a:rPr lang="en-US" sz="3600" dirty="0">
                <a:solidFill>
                  <a:srgbClr val="000000"/>
                </a:solidFill>
                <a:latin typeface="Calibri"/>
              </a:rPr>
              <a:t> </a:t>
            </a:r>
            <a:r>
              <a:rPr lang="en-US" sz="3600" dirty="0" err="1">
                <a:solidFill>
                  <a:srgbClr val="000000"/>
                </a:solidFill>
                <a:latin typeface="Calibri"/>
              </a:rPr>
              <a:t>ul-Muntaha</a:t>
            </a:r>
            <a:r>
              <a:rPr lang="en-US" sz="3600" dirty="0">
                <a:solidFill>
                  <a:srgbClr val="000000"/>
                </a:solidFill>
                <a:latin typeface="Calibri"/>
              </a:rPr>
              <a:t>, the Prophet saw Jibril in his full angelic appearance. He had six hundred wings. Every single wing could cover the horizon. </a:t>
            </a:r>
            <a:endParaRPr sz="2000" dirty="0"/>
          </a:p>
          <a:p>
            <a:pPr>
              <a:lnSpc>
                <a:spcPct val="100000"/>
              </a:lnSpc>
            </a:pPr>
            <a:endParaRPr lang="en-US" sz="3600" dirty="0" smtClean="0">
              <a:solidFill>
                <a:srgbClr val="000000"/>
              </a:solidFill>
              <a:latin typeface="Calibri"/>
            </a:endParaRPr>
          </a:p>
          <a:p>
            <a:pPr>
              <a:lnSpc>
                <a:spcPct val="100000"/>
              </a:lnSpc>
            </a:pPr>
            <a:r>
              <a:rPr lang="en-US" sz="3600" dirty="0" smtClean="0">
                <a:solidFill>
                  <a:srgbClr val="000000"/>
                </a:solidFill>
                <a:latin typeface="Calibri"/>
              </a:rPr>
              <a:t>Then </a:t>
            </a:r>
            <a:r>
              <a:rPr lang="en-US" sz="3600" dirty="0">
                <a:solidFill>
                  <a:srgbClr val="000000"/>
                </a:solidFill>
                <a:latin typeface="Calibri"/>
              </a:rPr>
              <a:t>the Prophet was taken to al-Kawthar and entered Paradise. </a:t>
            </a:r>
            <a:endParaRPr sz="2000" dirty="0"/>
          </a:p>
        </p:txBody>
      </p:sp>
    </p:spTree>
    <p:extLst>
      <p:ext uri="{BB962C8B-B14F-4D97-AF65-F5344CB8AC3E}">
        <p14:creationId xmlns:p14="http://schemas.microsoft.com/office/powerpoint/2010/main" val="36384541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Paradise</a:t>
            </a:r>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TextShape 2"/>
          <p:cNvSpPr txBox="1"/>
          <p:nvPr/>
        </p:nvSpPr>
        <p:spPr>
          <a:xfrm>
            <a:off x="457380" y="891720"/>
            <a:ext cx="8229240" cy="4525560"/>
          </a:xfrm>
          <a:prstGeom prst="rect">
            <a:avLst/>
          </a:prstGeom>
        </p:spPr>
        <p:txBody>
          <a:bodyPr/>
          <a:lstStyle/>
          <a:p>
            <a:pPr>
              <a:lnSpc>
                <a:spcPct val="100000"/>
              </a:lnSpc>
            </a:pPr>
            <a:r>
              <a:rPr lang="en-US" sz="3200" dirty="0">
                <a:solidFill>
                  <a:srgbClr val="000000"/>
                </a:solidFill>
                <a:latin typeface="Calibri"/>
              </a:rPr>
              <a:t>Lo and behold! Paradise contains what no eye has seen, no ear has heard, and no mind has imagined. </a:t>
            </a:r>
            <a:endParaRPr dirty="0"/>
          </a:p>
          <a:p>
            <a:pPr>
              <a:lnSpc>
                <a:spcPct val="100000"/>
              </a:lnSpc>
            </a:pPr>
            <a:endParaRPr lang="en-US" sz="3200" dirty="0" smtClean="0">
              <a:solidFill>
                <a:srgbClr val="000000"/>
              </a:solidFill>
              <a:latin typeface="Calibri"/>
            </a:endParaRPr>
          </a:p>
          <a:p>
            <a:pPr>
              <a:lnSpc>
                <a:spcPct val="100000"/>
              </a:lnSpc>
            </a:pPr>
            <a:r>
              <a:rPr lang="en-US" sz="3200" dirty="0" smtClean="0">
                <a:solidFill>
                  <a:srgbClr val="000000"/>
                </a:solidFill>
                <a:latin typeface="Calibri"/>
              </a:rPr>
              <a:t>The </a:t>
            </a:r>
            <a:r>
              <a:rPr lang="en-US" sz="3200" dirty="0">
                <a:solidFill>
                  <a:srgbClr val="000000"/>
                </a:solidFill>
                <a:latin typeface="Calibri"/>
              </a:rPr>
              <a:t>Prophet continued to travel where he saw the palaces, the rivers, and the rewards of the people of Paradise. </a:t>
            </a:r>
            <a:endParaRPr dirty="0"/>
          </a:p>
        </p:txBody>
      </p:sp>
    </p:spTree>
    <p:extLst>
      <p:ext uri="{BB962C8B-B14F-4D97-AF65-F5344CB8AC3E}">
        <p14:creationId xmlns:p14="http://schemas.microsoft.com/office/powerpoint/2010/main" val="106220743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1"/>
          <p:cNvSpPr txBox="1"/>
          <p:nvPr/>
        </p:nvSpPr>
        <p:spPr>
          <a:xfrm>
            <a:off x="457200" y="274680"/>
            <a:ext cx="8229240" cy="1142640"/>
          </a:xfrm>
          <a:prstGeom prst="rect">
            <a:avLst/>
          </a:prstGeom>
        </p:spPr>
        <p:txBody>
          <a:bodyPr anchor="ctr"/>
          <a:lstStyle/>
          <a:p>
            <a:pPr algn="ctr">
              <a:lnSpc>
                <a:spcPct val="100000"/>
              </a:lnSpc>
            </a:pPr>
            <a:r>
              <a:rPr lang="en-US" sz="4400">
                <a:solidFill>
                  <a:srgbClr val="000000"/>
                </a:solidFill>
                <a:latin typeface="Calibri"/>
              </a:rPr>
              <a:t>The Fire </a:t>
            </a:r>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9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Shape 2"/>
          <p:cNvSpPr txBox="1"/>
          <p:nvPr/>
        </p:nvSpPr>
        <p:spPr>
          <a:xfrm>
            <a:off x="457200" y="476672"/>
            <a:ext cx="8229240" cy="5256584"/>
          </a:xfrm>
          <a:prstGeom prst="rect">
            <a:avLst/>
          </a:prstGeom>
        </p:spPr>
        <p:style>
          <a:lnRef idx="1">
            <a:schemeClr val="accent6"/>
          </a:lnRef>
          <a:fillRef idx="3">
            <a:schemeClr val="accent6"/>
          </a:fillRef>
          <a:effectRef idx="2">
            <a:schemeClr val="accent6"/>
          </a:effectRef>
          <a:fontRef idx="minor">
            <a:schemeClr val="lt1"/>
          </a:fontRef>
        </p:style>
        <p:txBody>
          <a:bodyPr/>
          <a:lstStyle/>
          <a:p>
            <a:pPr>
              <a:lnSpc>
                <a:spcPct val="100000"/>
              </a:lnSpc>
            </a:pPr>
            <a:r>
              <a:rPr lang="en-US" sz="3200" dirty="0">
                <a:solidFill>
                  <a:schemeClr val="tx1"/>
                </a:solidFill>
                <a:latin typeface="Calibri"/>
              </a:rPr>
              <a:t>The Prophet also saw the Fire and the punishments therein. He saw Malik, the Guardian of the Fire, who was a grim figure whose face showed anger. </a:t>
            </a:r>
            <a:endParaRPr dirty="0">
              <a:solidFill>
                <a:schemeClr val="tx1"/>
              </a:solidFill>
            </a:endParaRPr>
          </a:p>
          <a:p>
            <a:pPr>
              <a:lnSpc>
                <a:spcPct val="100000"/>
              </a:lnSpc>
            </a:pPr>
            <a:r>
              <a:rPr lang="en-US" sz="3200" dirty="0">
                <a:solidFill>
                  <a:schemeClr val="tx1"/>
                </a:solidFill>
                <a:latin typeface="Calibri"/>
              </a:rPr>
              <a:t>The Prophet said to Jibril that everyone who met him smiled and welcomed him warmly except for Malik. </a:t>
            </a:r>
            <a:endParaRPr dirty="0">
              <a:solidFill>
                <a:schemeClr val="tx1"/>
              </a:solidFill>
            </a:endParaRPr>
          </a:p>
          <a:p>
            <a:pPr>
              <a:lnSpc>
                <a:spcPct val="100000"/>
              </a:lnSpc>
            </a:pPr>
            <a:r>
              <a:rPr lang="en-US" sz="3200" dirty="0" smtClean="0">
                <a:solidFill>
                  <a:schemeClr val="tx1"/>
                </a:solidFill>
                <a:latin typeface="Calibri"/>
              </a:rPr>
              <a:t>Jibril </a:t>
            </a:r>
            <a:r>
              <a:rPr lang="en-US" sz="3200" dirty="0">
                <a:solidFill>
                  <a:schemeClr val="tx1"/>
                </a:solidFill>
                <a:latin typeface="Calibri"/>
              </a:rPr>
              <a:t>replied, 'Malik has not smiled since the time the Fire was created, but if was to smile he would have smiled at you.' </a:t>
            </a:r>
            <a:endParaRPr dirty="0">
              <a:solidFill>
                <a:schemeClr val="tx1"/>
              </a:solidFill>
            </a:endParaRPr>
          </a:p>
        </p:txBody>
      </p:sp>
    </p:spTree>
    <p:extLst>
      <p:ext uri="{BB962C8B-B14F-4D97-AF65-F5344CB8AC3E}">
        <p14:creationId xmlns:p14="http://schemas.microsoft.com/office/powerpoint/2010/main" val="3296986971"/>
      </p:ext>
    </p:extLst>
  </p:cSld>
  <p:clrMapOvr>
    <a:masterClrMapping/>
  </p:clrMapOvr>
  <p:transition spd="slow">
    <p:randomBar dir="vert"/>
  </p:transition>
  <p:timing>
    <p:tnLst>
      <p:par>
        <p:cT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Meeting with Allah</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31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600201"/>
            <a:ext cx="8229600" cy="3917032"/>
          </a:xfrm>
        </p:spPr>
        <p:style>
          <a:lnRef idx="3">
            <a:schemeClr val="lt1"/>
          </a:lnRef>
          <a:fillRef idx="1">
            <a:schemeClr val="accent1"/>
          </a:fillRef>
          <a:effectRef idx="1">
            <a:schemeClr val="accent1"/>
          </a:effectRef>
          <a:fontRef idx="minor">
            <a:schemeClr val="lt1"/>
          </a:fontRef>
        </p:style>
        <p:txBody>
          <a:bodyPr/>
          <a:lstStyle/>
          <a:p>
            <a:pPr marL="0" indent="0">
              <a:buNone/>
            </a:pPr>
            <a:r>
              <a:rPr lang="en-GB" dirty="0" smtClean="0">
                <a:solidFill>
                  <a:schemeClr val="bg1"/>
                </a:solidFill>
              </a:rPr>
              <a:t>The Prophet was then raised even further to a point where Allah spoke to him. No one has ever been given such a position by Allah. Allah honoured and blessed the Prophet in a way no one else had been blessed. Allah the Exalted then gave a gift to the Prophet for his whole Ummah. A special gift…</a:t>
            </a:r>
            <a:endParaRPr lang="en-GB" dirty="0">
              <a:solidFill>
                <a:schemeClr val="bg1"/>
              </a:solidFill>
            </a:endParaRPr>
          </a:p>
        </p:txBody>
      </p:sp>
    </p:spTree>
    <p:extLst>
      <p:ext uri="{BB962C8B-B14F-4D97-AF65-F5344CB8AC3E}">
        <p14:creationId xmlns:p14="http://schemas.microsoft.com/office/powerpoint/2010/main" val="422737905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a:lstStyle/>
          <a:p>
            <a:r>
              <a:rPr lang="en-GB" dirty="0" smtClean="0"/>
              <a:t>What was the Isra and the </a:t>
            </a:r>
            <a:r>
              <a:rPr lang="en-GB" dirty="0" err="1" smtClean="0"/>
              <a:t>Mi’raj</a:t>
            </a:r>
            <a:r>
              <a:rPr lang="en-GB" dirty="0" smtClean="0"/>
              <a:t>?</a:t>
            </a:r>
            <a:endParaRPr lang="en-GB" dirty="0"/>
          </a:p>
        </p:txBody>
      </p:sp>
      <p:sp>
        <p:nvSpPr>
          <p:cNvPr id="3" name="Content Placeholder 2"/>
          <p:cNvSpPr>
            <a:spLocks noGrp="1"/>
          </p:cNvSpPr>
          <p:nvPr>
            <p:ph idx="1"/>
          </p:nvPr>
        </p:nvSpPr>
        <p:spPr>
          <a:xfrm>
            <a:off x="457200" y="1600200"/>
            <a:ext cx="3322712" cy="4525963"/>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GB" b="1" dirty="0" smtClean="0"/>
              <a:t>Isra</a:t>
            </a:r>
            <a:r>
              <a:rPr lang="en-GB" dirty="0" smtClean="0"/>
              <a:t> means ‘Journey by Night.’</a:t>
            </a:r>
          </a:p>
          <a:p>
            <a:endParaRPr lang="en-GB" dirty="0" smtClean="0"/>
          </a:p>
          <a:p>
            <a:r>
              <a:rPr lang="en-GB" dirty="0" smtClean="0"/>
              <a:t>Allah took the Prophet from the Haram in Makkah and brought him to Bayt al-</a:t>
            </a:r>
            <a:r>
              <a:rPr lang="en-GB" dirty="0" err="1" smtClean="0"/>
              <a:t>Maqdis</a:t>
            </a:r>
            <a:r>
              <a:rPr lang="en-GB" dirty="0" smtClean="0"/>
              <a:t> in Jerusalem all in one special night. </a:t>
            </a:r>
            <a:endParaRPr lang="en-GB" dirty="0"/>
          </a:p>
        </p:txBody>
      </p:sp>
      <p:sp>
        <p:nvSpPr>
          <p:cNvPr id="5" name="Content Placeholder 2"/>
          <p:cNvSpPr txBox="1">
            <a:spLocks/>
          </p:cNvSpPr>
          <p:nvPr/>
        </p:nvSpPr>
        <p:spPr>
          <a:xfrm>
            <a:off x="5292080" y="1628800"/>
            <a:ext cx="3322712" cy="459797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err="1" smtClean="0"/>
              <a:t>Mi’raj</a:t>
            </a:r>
            <a:r>
              <a:rPr lang="en-GB" dirty="0" smtClean="0"/>
              <a:t> means ascension. </a:t>
            </a:r>
          </a:p>
          <a:p>
            <a:endParaRPr lang="en-GB" dirty="0" smtClean="0"/>
          </a:p>
          <a:p>
            <a:r>
              <a:rPr lang="en-GB" dirty="0" smtClean="0"/>
              <a:t>Allah then took the Prophet up to the Heavens where he saw many miraculous and wonderful things. </a:t>
            </a:r>
            <a:endParaRPr lang="en-GB" dirty="0"/>
          </a:p>
        </p:txBody>
      </p:sp>
    </p:spTree>
    <p:extLst>
      <p:ext uri="{BB962C8B-B14F-4D97-AF65-F5344CB8AC3E}">
        <p14:creationId xmlns:p14="http://schemas.microsoft.com/office/powerpoint/2010/main" val="25761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7" y="116632"/>
            <a:ext cx="9091481"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The Prayer</a:t>
            </a:r>
            <a:endParaRPr lang="en-GB" dirty="0"/>
          </a:p>
        </p:txBody>
      </p:sp>
      <p:sp>
        <p:nvSpPr>
          <p:cNvPr id="3" name="Content Placeholder 2"/>
          <p:cNvSpPr>
            <a:spLocks noGrp="1"/>
          </p:cNvSpPr>
          <p:nvPr>
            <p:ph idx="1"/>
          </p:nvPr>
        </p:nvSpPr>
        <p:spPr/>
        <p:txBody>
          <a:bodyPr/>
          <a:lstStyle/>
          <a:p>
            <a:pPr marL="0" indent="0">
              <a:buNone/>
            </a:pPr>
            <a:r>
              <a:rPr lang="en-GB" dirty="0" smtClean="0"/>
              <a:t>The prayer is the greatest gift of the </a:t>
            </a:r>
            <a:r>
              <a:rPr lang="en-GB" dirty="0" err="1" smtClean="0"/>
              <a:t>Mi’raj</a:t>
            </a:r>
            <a:r>
              <a:rPr lang="en-GB" dirty="0" smtClean="0"/>
              <a:t>; in our prayer we worship Allah and we draw close to Him. There is no religion that has a prayer like ours. </a:t>
            </a:r>
          </a:p>
          <a:p>
            <a:pPr marL="0" indent="0">
              <a:buNone/>
            </a:pPr>
            <a:r>
              <a:rPr lang="en-GB" b="1" dirty="0" smtClean="0"/>
              <a:t>Fifty prayers were made fard upon the Prophet!</a:t>
            </a:r>
          </a:p>
        </p:txBody>
      </p:sp>
    </p:spTree>
    <p:extLst>
      <p:ext uri="{BB962C8B-B14F-4D97-AF65-F5344CB8AC3E}">
        <p14:creationId xmlns:p14="http://schemas.microsoft.com/office/powerpoint/2010/main" val="92549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 to the World</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2500" lnSpcReduction="10000"/>
          </a:bodyPr>
          <a:lstStyle/>
          <a:p>
            <a:pPr marL="0" indent="0">
              <a:buNone/>
            </a:pPr>
            <a:r>
              <a:rPr lang="en-GB" dirty="0" smtClean="0"/>
              <a:t>On the Prophet’s return journey, he passed by the Prophet Musa who asked, ‘What did your Lord make fard upon you and your people?’ </a:t>
            </a:r>
          </a:p>
          <a:p>
            <a:pPr marL="0" indent="0">
              <a:buNone/>
            </a:pPr>
            <a:r>
              <a:rPr lang="en-GB" dirty="0" smtClean="0"/>
              <a:t>The Prophet replied, ‘Fifty prayers, every day and night on me and my people.’</a:t>
            </a:r>
          </a:p>
          <a:p>
            <a:pPr marL="0" indent="0">
              <a:buNone/>
            </a:pPr>
            <a:r>
              <a:rPr lang="en-GB" dirty="0" smtClean="0"/>
              <a:t>Musa said, ‘Return to your Lord and ask Him to lighten your burden and that of your people, for your people will not be able to do it. I tested the Children of Israel with something easier than this but they were too weak and abandoned it. </a:t>
            </a:r>
            <a:endParaRPr lang="en-GB" dirty="0"/>
          </a:p>
        </p:txBody>
      </p:sp>
    </p:spTree>
    <p:extLst>
      <p:ext uri="{BB962C8B-B14F-4D97-AF65-F5344CB8AC3E}">
        <p14:creationId xmlns:p14="http://schemas.microsoft.com/office/powerpoint/2010/main" val="23899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980728"/>
            <a:ext cx="8229600" cy="5145435"/>
          </a:xfrm>
        </p:spPr>
        <p:txBody>
          <a:bodyPr>
            <a:normAutofit lnSpcReduction="10000"/>
          </a:bodyPr>
          <a:lstStyle/>
          <a:p>
            <a:pPr marL="0" indent="0">
              <a:buNone/>
            </a:pPr>
            <a:r>
              <a:rPr lang="en-GB" dirty="0" smtClean="0"/>
              <a:t>So the Prophet returned to Allah and asked ‘My Lord, make lighter the burden of my people for they are the weakest of all people.’ </a:t>
            </a:r>
          </a:p>
          <a:p>
            <a:pPr marL="0" indent="0">
              <a:buNone/>
            </a:pPr>
            <a:r>
              <a:rPr lang="en-GB" dirty="0" smtClean="0"/>
              <a:t>Allah replied, ‘I have removed five prayers.’</a:t>
            </a:r>
          </a:p>
          <a:p>
            <a:pPr marL="0" indent="0">
              <a:buNone/>
            </a:pPr>
            <a:r>
              <a:rPr lang="en-GB" dirty="0" smtClean="0"/>
              <a:t>The Prophet then returned back to Musa, and Musa again said, ‘Go back to your Lord and ask him to make it less, for in truth your people will not be able to do it.’</a:t>
            </a:r>
          </a:p>
          <a:p>
            <a:pPr marL="0" indent="0">
              <a:buNone/>
            </a:pPr>
            <a:r>
              <a:rPr lang="en-GB" dirty="0" smtClean="0"/>
              <a:t>The Prophet kept returning back to Allah, and Allah reduced it by five prayers until Allah said:</a:t>
            </a:r>
            <a:endParaRPr lang="en-GB" dirty="0"/>
          </a:p>
        </p:txBody>
      </p:sp>
    </p:spTree>
    <p:extLst>
      <p:ext uri="{BB962C8B-B14F-4D97-AF65-F5344CB8AC3E}">
        <p14:creationId xmlns:p14="http://schemas.microsoft.com/office/powerpoint/2010/main" val="377400664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196752"/>
            <a:ext cx="8229600" cy="4929411"/>
          </a:xfrm>
        </p:spPr>
        <p:txBody>
          <a:bodyPr>
            <a:normAutofit fontScale="92500" lnSpcReduction="20000"/>
          </a:bodyPr>
          <a:lstStyle/>
          <a:p>
            <a:pPr marL="0" indent="0">
              <a:buNone/>
            </a:pPr>
            <a:r>
              <a:rPr lang="en-GB" dirty="0" smtClean="0"/>
              <a:t>‘Let them be 5 prayers every day and night and let every prayer count as 10. That makes 50 prayers. This word of Mine shall not be changed nor shall My Book be overwritten. </a:t>
            </a:r>
          </a:p>
          <a:p>
            <a:pPr marL="0" indent="0">
              <a:buNone/>
            </a:pPr>
            <a:r>
              <a:rPr lang="en-GB" dirty="0" smtClean="0"/>
              <a:t>Let whoever is about to perform a good deed even if he does not do it, receive the reward of doing it, while if he does it, he shall receive it multiplied by 10. </a:t>
            </a:r>
          </a:p>
          <a:p>
            <a:pPr marL="0" indent="0">
              <a:buNone/>
            </a:pPr>
            <a:r>
              <a:rPr lang="en-GB" dirty="0" smtClean="0"/>
              <a:t>Let whoever is about to commit a bad deed, and he does not do it, no sin will be written against him, and if he does it then only one sin will be written against him.’</a:t>
            </a:r>
            <a:endParaRPr lang="en-GB" dirty="0"/>
          </a:p>
        </p:txBody>
      </p:sp>
    </p:spTree>
    <p:extLst>
      <p:ext uri="{BB962C8B-B14F-4D97-AF65-F5344CB8AC3E}">
        <p14:creationId xmlns:p14="http://schemas.microsoft.com/office/powerpoint/2010/main" val="420994878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290"/>
                                        </p:tgtEl>
                                      </p:cBhvr>
                                    </p:animEffect>
                                    <p:set>
                                      <p:cBhvr>
                                        <p:cTn id="7" dur="1" fill="hold">
                                          <p:stCondLst>
                                            <p:cond delay="499"/>
                                          </p:stCondLst>
                                        </p:cTn>
                                        <p:tgtEl>
                                          <p:spTgt spid="122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tint val="44500"/>
                <a:satMod val="160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style>
          <a:lnRef idx="1">
            <a:schemeClr val="dk1"/>
          </a:lnRef>
          <a:fillRef idx="2">
            <a:schemeClr val="dk1"/>
          </a:fillRef>
          <a:effectRef idx="1">
            <a:schemeClr val="dk1"/>
          </a:effectRef>
          <a:fontRef idx="minor">
            <a:schemeClr val="dk1"/>
          </a:fontRef>
        </p:style>
        <p:txBody>
          <a:bodyPr>
            <a:normAutofit fontScale="92500" lnSpcReduction="10000"/>
          </a:bodyPr>
          <a:lstStyle/>
          <a:p>
            <a:pPr marL="0" indent="0">
              <a:buNone/>
            </a:pPr>
            <a:r>
              <a:rPr lang="en-GB" dirty="0" smtClean="0"/>
              <a:t>Jibril then accompanied the Prophet to Jerusalem. The Prophet mounted the Buraq and returned to Makkah. </a:t>
            </a:r>
          </a:p>
          <a:p>
            <a:pPr marL="0" indent="0">
              <a:buNone/>
            </a:pPr>
            <a:endParaRPr lang="en-GB" dirty="0" smtClean="0"/>
          </a:p>
          <a:p>
            <a:pPr marL="0" indent="0">
              <a:buNone/>
            </a:pPr>
            <a:r>
              <a:rPr lang="en-GB" dirty="0" smtClean="0"/>
              <a:t>Back in Makkah the Prophet sat by the Kabah. </a:t>
            </a:r>
          </a:p>
          <a:p>
            <a:pPr marL="0" indent="0">
              <a:buNone/>
            </a:pPr>
            <a:endParaRPr lang="en-GB" dirty="0" smtClean="0"/>
          </a:p>
          <a:p>
            <a:pPr marL="0" indent="0">
              <a:buNone/>
            </a:pPr>
            <a:r>
              <a:rPr lang="en-GB" dirty="0" smtClean="0"/>
              <a:t>The Prophet had the greatest experience that no one else had been honoured with, he had travelled to Jerusalem, and was raised to the heavens, passing each of the 7 heavens up to the </a:t>
            </a:r>
            <a:r>
              <a:rPr lang="en-GB" dirty="0" err="1" smtClean="0"/>
              <a:t>Sidrat</a:t>
            </a:r>
            <a:r>
              <a:rPr lang="en-GB" dirty="0" smtClean="0"/>
              <a:t> </a:t>
            </a:r>
            <a:r>
              <a:rPr lang="en-GB" dirty="0" err="1" smtClean="0"/>
              <a:t>ul-Muntaha</a:t>
            </a:r>
            <a:r>
              <a:rPr lang="en-GB" dirty="0" smtClean="0"/>
              <a:t> and had spoken with Allah. All in one miraculous night. </a:t>
            </a:r>
            <a:endParaRPr lang="en-GB" dirty="0"/>
          </a:p>
        </p:txBody>
      </p:sp>
    </p:spTree>
    <p:extLst>
      <p:ext uri="{BB962C8B-B14F-4D97-AF65-F5344CB8AC3E}">
        <p14:creationId xmlns:p14="http://schemas.microsoft.com/office/powerpoint/2010/main" val="336866236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25000">
              <a:schemeClr val="tx1">
                <a:lumMod val="65000"/>
                <a:lumOff val="35000"/>
              </a:schemeClr>
            </a:gs>
            <a:gs pos="75000">
              <a:srgbClr val="0087E6"/>
            </a:gs>
            <a:gs pos="100000">
              <a:schemeClr val="tx1"/>
            </a:gs>
          </a:gsLst>
          <a:lin ang="5400000" scaled="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195736" y="2348880"/>
            <a:ext cx="4690864" cy="2074242"/>
          </a:xfrm>
          <a:prstGeom prst="ellipse">
            <a:avLst/>
          </a:prstGeom>
        </p:spPr>
        <p:style>
          <a:lnRef idx="3">
            <a:schemeClr val="lt1"/>
          </a:lnRef>
          <a:fillRef idx="1">
            <a:schemeClr val="accent2"/>
          </a:fillRef>
          <a:effectRef idx="1">
            <a:schemeClr val="accent2"/>
          </a:effectRef>
          <a:fontRef idx="minor">
            <a:schemeClr val="lt1"/>
          </a:fontRef>
        </p:style>
        <p:txBody>
          <a:bodyPr>
            <a:normAutofit fontScale="90000"/>
          </a:bodyPr>
          <a:lstStyle/>
          <a:p>
            <a:r>
              <a:rPr lang="en-GB" dirty="0" smtClean="0"/>
              <a:t>What major events took place?</a:t>
            </a:r>
            <a:endParaRPr lang="en-GB" dirty="0"/>
          </a:p>
        </p:txBody>
      </p:sp>
      <p:sp>
        <p:nvSpPr>
          <p:cNvPr id="5" name="TextBox 4"/>
          <p:cNvSpPr txBox="1"/>
          <p:nvPr/>
        </p:nvSpPr>
        <p:spPr>
          <a:xfrm>
            <a:off x="395536" y="404664"/>
            <a:ext cx="2088232" cy="1940957"/>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smtClean="0"/>
              <a:t>The Prophet led all the other Prophets in prayer at </a:t>
            </a:r>
            <a:r>
              <a:rPr lang="en-GB" dirty="0" err="1" smtClean="0"/>
              <a:t>Bayt</a:t>
            </a:r>
            <a:r>
              <a:rPr lang="en-GB" dirty="0" smtClean="0"/>
              <a:t> al-</a:t>
            </a:r>
            <a:r>
              <a:rPr lang="en-GB" dirty="0" err="1" smtClean="0"/>
              <a:t>Maqdis</a:t>
            </a:r>
            <a:r>
              <a:rPr lang="en-GB" dirty="0" smtClean="0"/>
              <a:t> in Jerusalem. </a:t>
            </a:r>
          </a:p>
          <a:p>
            <a:endParaRPr lang="en-GB" dirty="0"/>
          </a:p>
        </p:txBody>
      </p:sp>
      <p:sp>
        <p:nvSpPr>
          <p:cNvPr id="6" name="TextBox 5"/>
          <p:cNvSpPr txBox="1"/>
          <p:nvPr/>
        </p:nvSpPr>
        <p:spPr>
          <a:xfrm>
            <a:off x="6732240" y="332656"/>
            <a:ext cx="2088232" cy="194095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dirty="0" smtClean="0"/>
              <a:t>The Prophet witnessed Paradise and the punishments of the Fire. </a:t>
            </a:r>
          </a:p>
          <a:p>
            <a:pPr algn="ctr"/>
            <a:endParaRPr lang="en-GB" dirty="0"/>
          </a:p>
        </p:txBody>
      </p:sp>
      <p:sp>
        <p:nvSpPr>
          <p:cNvPr id="7" name="TextBox 6"/>
          <p:cNvSpPr txBox="1"/>
          <p:nvPr/>
        </p:nvSpPr>
        <p:spPr>
          <a:xfrm>
            <a:off x="323528" y="4725144"/>
            <a:ext cx="2448272" cy="1940957"/>
          </a:xfrm>
          <a:prstGeom prst="round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dirty="0" smtClean="0"/>
              <a:t>The Prophet crossed beyond the highest Heaven that no one angel or prophet has ever gone.</a:t>
            </a:r>
          </a:p>
          <a:p>
            <a:pPr algn="ctr"/>
            <a:endParaRPr lang="en-GB" dirty="0"/>
          </a:p>
        </p:txBody>
      </p:sp>
      <p:sp>
        <p:nvSpPr>
          <p:cNvPr id="8" name="TextBox 7"/>
          <p:cNvSpPr txBox="1"/>
          <p:nvPr/>
        </p:nvSpPr>
        <p:spPr>
          <a:xfrm>
            <a:off x="6804248" y="4869160"/>
            <a:ext cx="2088232" cy="163449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dirty="0" smtClean="0"/>
              <a:t>The Prophet received the gift of prayer – 5 times every day. </a:t>
            </a:r>
          </a:p>
          <a:p>
            <a:pPr algn="ctr"/>
            <a:endParaRPr lang="en-GB" dirty="0"/>
          </a:p>
        </p:txBody>
      </p:sp>
      <p:sp>
        <p:nvSpPr>
          <p:cNvPr id="9" name="TextBox 8"/>
          <p:cNvSpPr txBox="1"/>
          <p:nvPr/>
        </p:nvSpPr>
        <p:spPr>
          <a:xfrm>
            <a:off x="3635896" y="332656"/>
            <a:ext cx="2088232" cy="1634490"/>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dirty="0" smtClean="0"/>
              <a:t>The Prophet met with all the other Prophets in each of the 7 heavens. </a:t>
            </a:r>
          </a:p>
          <a:p>
            <a:endParaRPr lang="en-GB" dirty="0"/>
          </a:p>
        </p:txBody>
      </p:sp>
      <p:sp>
        <p:nvSpPr>
          <p:cNvPr id="10" name="TextBox 9"/>
          <p:cNvSpPr txBox="1"/>
          <p:nvPr/>
        </p:nvSpPr>
        <p:spPr>
          <a:xfrm>
            <a:off x="3707904" y="4869160"/>
            <a:ext cx="2088232" cy="1021556"/>
          </a:xfrm>
          <a:prstGeom prst="round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dirty="0" smtClean="0"/>
              <a:t>The Prophet spoke to Allah. </a:t>
            </a:r>
          </a:p>
          <a:p>
            <a:pPr algn="ctr"/>
            <a:endParaRPr lang="en-GB"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25000">
              <a:schemeClr val="tx1">
                <a:lumMod val="65000"/>
                <a:lumOff val="35000"/>
              </a:schemeClr>
            </a:gs>
            <a:gs pos="75000">
              <a:srgbClr val="0087E6"/>
            </a:gs>
            <a:gs pos="100000">
              <a:schemeClr val="tx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a:lstStyle/>
          <a:p>
            <a:r>
              <a:rPr lang="en-GB" dirty="0" smtClean="0"/>
              <a:t>The Journey Begins </a:t>
            </a:r>
            <a:endParaRPr lang="en-GB" dirty="0"/>
          </a:p>
        </p:txBody>
      </p:sp>
      <p:sp>
        <p:nvSpPr>
          <p:cNvPr id="3" name="Content Placeholder 2"/>
          <p:cNvSpPr>
            <a:spLocks noGrp="1"/>
          </p:cNvSpPr>
          <p:nvPr>
            <p:ph idx="1"/>
          </p:nvPr>
        </p:nvSpPr>
        <p:spPr/>
        <p:style>
          <a:lnRef idx="3">
            <a:schemeClr val="lt1"/>
          </a:lnRef>
          <a:fillRef idx="1">
            <a:schemeClr val="accent1"/>
          </a:fillRef>
          <a:effectRef idx="1">
            <a:schemeClr val="accent1"/>
          </a:effectRef>
          <a:fontRef idx="minor">
            <a:schemeClr val="lt1"/>
          </a:fontRef>
        </p:style>
        <p:txBody>
          <a:bodyPr/>
          <a:lstStyle/>
          <a:p>
            <a:pPr>
              <a:buNone/>
            </a:pPr>
            <a:r>
              <a:rPr lang="en-GB" dirty="0" smtClean="0"/>
              <a:t>	One </a:t>
            </a:r>
            <a:r>
              <a:rPr lang="en-GB" dirty="0" smtClean="0"/>
              <a:t>night the Prophet was resting in front of the Kabah in the area known as the </a:t>
            </a:r>
            <a:r>
              <a:rPr lang="en-GB" b="1" dirty="0" err="1" smtClean="0"/>
              <a:t>Hatim</a:t>
            </a:r>
            <a:r>
              <a:rPr lang="en-GB" dirty="0" smtClean="0"/>
              <a:t> when 2 angels appeared. One of them was </a:t>
            </a:r>
            <a:r>
              <a:rPr lang="en-GB" b="1" dirty="0" err="1" smtClean="0"/>
              <a:t>Jibril</a:t>
            </a:r>
            <a:r>
              <a:rPr lang="en-GB" dirty="0" smtClean="0"/>
              <a:t> and the other was </a:t>
            </a:r>
            <a:r>
              <a:rPr lang="en-GB" b="1" dirty="0" err="1" smtClean="0"/>
              <a:t>Mikail</a:t>
            </a:r>
            <a:r>
              <a:rPr lang="en-GB" dirty="0" smtClean="0"/>
              <a:t>. They had a very special task tonight. For this night they had been ordered to take the Prophet on a journey to Jerusalem and then to the Heavens beyond that would end with a meeting with Allah. </a:t>
            </a:r>
            <a:endParaRPr lang="en-GB" dirty="0"/>
          </a:p>
        </p:txBody>
      </p:sp>
    </p:spTree>
    <p:extLst>
      <p:ext uri="{BB962C8B-B14F-4D97-AF65-F5344CB8AC3E}">
        <p14:creationId xmlns:p14="http://schemas.microsoft.com/office/powerpoint/2010/main" val="226021979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25000">
              <a:srgbClr val="FFC000"/>
            </a:gs>
            <a:gs pos="75000">
              <a:schemeClr val="bg1"/>
            </a:gs>
            <a:gs pos="100000">
              <a:srgbClr val="FFC0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r>
              <a:rPr lang="en-GB" dirty="0" smtClean="0"/>
              <a:t>The </a:t>
            </a:r>
            <a:r>
              <a:rPr lang="en-GB" dirty="0" err="1" smtClean="0"/>
              <a:t>Buraq</a:t>
            </a:r>
            <a:endParaRPr lang="en-GB"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buNone/>
            </a:pPr>
            <a:r>
              <a:rPr lang="en-GB" dirty="0" smtClean="0"/>
              <a:t>	The Prophet was the special guest of Allah tonight, and so </a:t>
            </a:r>
            <a:r>
              <a:rPr lang="en-GB" dirty="0" err="1" smtClean="0"/>
              <a:t>Jibril</a:t>
            </a:r>
            <a:r>
              <a:rPr lang="en-GB" dirty="0" smtClean="0"/>
              <a:t> had been sent with a heavenly steed; not a normal horse, camel, donkey or mule but the </a:t>
            </a:r>
            <a:r>
              <a:rPr lang="en-GB" b="1" dirty="0" err="1" smtClean="0"/>
              <a:t>Buraq</a:t>
            </a:r>
            <a:r>
              <a:rPr lang="en-GB" dirty="0" smtClean="0"/>
              <a:t>. </a:t>
            </a:r>
          </a:p>
          <a:p>
            <a:pPr>
              <a:buNone/>
            </a:pPr>
            <a:r>
              <a:rPr lang="en-GB" dirty="0" smtClean="0"/>
              <a:t>	</a:t>
            </a:r>
          </a:p>
          <a:p>
            <a:pPr>
              <a:buNone/>
            </a:pPr>
            <a:r>
              <a:rPr lang="en-GB" dirty="0" smtClean="0"/>
              <a:t>	The </a:t>
            </a:r>
            <a:r>
              <a:rPr lang="en-GB" dirty="0" smtClean="0"/>
              <a:t>Buraq was a creature that was white in colour, larger than a donkey but smaller than a mule. It had a beautiful face and was bridled, but the most amazing thing about it was its speed, it could travel as far as it eye could see in one step! </a:t>
            </a:r>
            <a:endParaRPr lang="en-GB" dirty="0"/>
          </a:p>
        </p:txBody>
      </p:sp>
    </p:spTree>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hdwallpaperpc.com/preview/Stars_Timelapse_Night_Desert_Landscape_Mountains_111006/resolution_1920x108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67544" y="1412776"/>
            <a:ext cx="8229600" cy="4525963"/>
          </a:xfrm>
          <a:ln>
            <a:noFill/>
          </a:ln>
        </p:spPr>
        <p:style>
          <a:lnRef idx="1">
            <a:schemeClr val="dk1"/>
          </a:lnRef>
          <a:fillRef idx="2">
            <a:schemeClr val="dk1"/>
          </a:fillRef>
          <a:effectRef idx="1">
            <a:schemeClr val="dk1"/>
          </a:effectRef>
          <a:fontRef idx="minor">
            <a:schemeClr val="dk1"/>
          </a:fontRef>
        </p:style>
        <p:txBody>
          <a:bodyPr>
            <a:normAutofit lnSpcReduction="10000"/>
          </a:bodyPr>
          <a:lstStyle/>
          <a:p>
            <a:pPr>
              <a:buNone/>
            </a:pPr>
            <a:r>
              <a:rPr lang="en-GB" dirty="0" smtClean="0"/>
              <a:t>	The Prophet mounted the Buraq, with the Angel </a:t>
            </a:r>
            <a:r>
              <a:rPr lang="en-GB" dirty="0" err="1" smtClean="0"/>
              <a:t>Jibril</a:t>
            </a:r>
            <a:r>
              <a:rPr lang="en-GB" dirty="0" smtClean="0"/>
              <a:t> on the right of the Prophet and </a:t>
            </a:r>
            <a:r>
              <a:rPr lang="en-GB" dirty="0" err="1" smtClean="0"/>
              <a:t>Mika’il</a:t>
            </a:r>
            <a:r>
              <a:rPr lang="en-GB" dirty="0" smtClean="0"/>
              <a:t> on the other side of the Prophet, they set off. </a:t>
            </a:r>
          </a:p>
          <a:p>
            <a:pPr>
              <a:buNone/>
            </a:pPr>
            <a:r>
              <a:rPr lang="en-GB" dirty="0" smtClean="0"/>
              <a:t>	The </a:t>
            </a:r>
            <a:r>
              <a:rPr lang="en-GB" dirty="0" err="1" smtClean="0"/>
              <a:t>Buraq’s</a:t>
            </a:r>
            <a:r>
              <a:rPr lang="en-GB" dirty="0" smtClean="0"/>
              <a:t> speed was staggering; with one step he could travel as far as his eye could see. Soon they reached a land filled with date palms. </a:t>
            </a:r>
          </a:p>
          <a:p>
            <a:pPr>
              <a:buNone/>
            </a:pPr>
            <a:r>
              <a:rPr lang="en-GB" dirty="0" smtClean="0"/>
              <a:t>	Do you know what land this was?</a:t>
            </a:r>
            <a:endParaRPr lang="en-GB" dirty="0"/>
          </a:p>
        </p:txBody>
      </p:sp>
    </p:spTree>
    <p:extLst>
      <p:ext uri="{BB962C8B-B14F-4D97-AF65-F5344CB8AC3E}">
        <p14:creationId xmlns:p14="http://schemas.microsoft.com/office/powerpoint/2010/main" val="17986547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kkimagery.com/wp-content/uploads/2012/12/Palms-Grove-in-Dolores-Park.jpg"/>
          <p:cNvPicPr>
            <a:picLocks noChangeAspect="1" noChangeArrowheads="1"/>
          </p:cNvPicPr>
          <p:nvPr/>
        </p:nvPicPr>
        <p:blipFill>
          <a:blip r:embed="rId2" cstate="print"/>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p:txBody>
          <a:bodyPr/>
          <a:lstStyle/>
          <a:p>
            <a:r>
              <a:rPr lang="en-GB" dirty="0" err="1" smtClean="0"/>
              <a:t>Madinah</a:t>
            </a:r>
            <a:r>
              <a:rPr lang="en-GB" dirty="0" smtClean="0"/>
              <a:t> </a:t>
            </a:r>
            <a:endParaRPr lang="en-GB" dirty="0"/>
          </a:p>
        </p:txBody>
      </p:sp>
      <p:sp>
        <p:nvSpPr>
          <p:cNvPr id="3" name="Content Placeholder 2"/>
          <p:cNvSpPr>
            <a:spLocks noGrp="1"/>
          </p:cNvSpPr>
          <p:nvPr>
            <p:ph idx="1"/>
          </p:nvPr>
        </p:nvSpPr>
        <p:spPr>
          <a:xfrm>
            <a:off x="1043608" y="1628800"/>
            <a:ext cx="7211144" cy="3384376"/>
          </a:xfrm>
          <a:prstGeom prst="snip2SameRect">
            <a:avLst/>
          </a:prstGeom>
        </p:spPr>
        <p:style>
          <a:lnRef idx="3">
            <a:schemeClr val="lt1"/>
          </a:lnRef>
          <a:fillRef idx="1">
            <a:schemeClr val="accent3"/>
          </a:fillRef>
          <a:effectRef idx="1">
            <a:schemeClr val="accent3"/>
          </a:effectRef>
          <a:fontRef idx="minor">
            <a:schemeClr val="lt1"/>
          </a:fontRef>
        </p:style>
        <p:txBody>
          <a:bodyPr>
            <a:normAutofit fontScale="77500" lnSpcReduction="20000"/>
          </a:bodyPr>
          <a:lstStyle/>
          <a:p>
            <a:pPr marL="0" indent="0">
              <a:buNone/>
            </a:pPr>
            <a:r>
              <a:rPr lang="en-GB" dirty="0" smtClean="0"/>
              <a:t>Jibril said to the Prophet, ‘Alight, and pray here.’ The Prophet dismounted and prayed 2 </a:t>
            </a:r>
            <a:r>
              <a:rPr lang="en-GB" dirty="0" err="1" smtClean="0"/>
              <a:t>rak’ah</a:t>
            </a:r>
            <a:r>
              <a:rPr lang="en-GB" dirty="0" smtClean="0"/>
              <a:t>.’ </a:t>
            </a:r>
          </a:p>
          <a:p>
            <a:pPr marL="0" indent="0">
              <a:buNone/>
            </a:pPr>
            <a:endParaRPr lang="en-GB" dirty="0" smtClean="0"/>
          </a:p>
          <a:p>
            <a:pPr marL="0" indent="0">
              <a:buNone/>
            </a:pPr>
            <a:r>
              <a:rPr lang="en-GB" dirty="0" err="1" smtClean="0"/>
              <a:t>Jibril</a:t>
            </a:r>
            <a:r>
              <a:rPr lang="en-GB" dirty="0" smtClean="0"/>
              <a:t> said, ‘Do you know where you prayed?’ </a:t>
            </a:r>
          </a:p>
          <a:p>
            <a:pPr marL="0" indent="0">
              <a:buNone/>
            </a:pPr>
            <a:r>
              <a:rPr lang="en-GB" dirty="0" smtClean="0"/>
              <a:t>The Prophet replied, ‘No,’ </a:t>
            </a:r>
          </a:p>
          <a:p>
            <a:pPr marL="0" indent="0">
              <a:buNone/>
            </a:pPr>
            <a:endParaRPr lang="en-GB" dirty="0" smtClean="0"/>
          </a:p>
          <a:p>
            <a:pPr marL="0" indent="0">
              <a:buNone/>
            </a:pPr>
            <a:r>
              <a:rPr lang="en-GB" dirty="0" err="1" smtClean="0"/>
              <a:t>Jibril</a:t>
            </a:r>
            <a:r>
              <a:rPr lang="en-GB" dirty="0" smtClean="0"/>
              <a:t> said ‘You prayed in </a:t>
            </a:r>
            <a:r>
              <a:rPr lang="en-GB" dirty="0" err="1" smtClean="0"/>
              <a:t>Tayba</a:t>
            </a:r>
            <a:r>
              <a:rPr lang="en-GB" dirty="0" smtClean="0"/>
              <a:t> (</a:t>
            </a:r>
            <a:r>
              <a:rPr lang="en-GB" dirty="0" err="1" smtClean="0"/>
              <a:t>Madinah</a:t>
            </a:r>
            <a:r>
              <a:rPr lang="en-GB" dirty="0" smtClean="0"/>
              <a:t>), and the </a:t>
            </a:r>
            <a:r>
              <a:rPr lang="en-GB" b="1" dirty="0" smtClean="0"/>
              <a:t>migration</a:t>
            </a:r>
            <a:r>
              <a:rPr lang="en-GB" dirty="0" smtClean="0"/>
              <a:t> will take place here.’ </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1917</TotalTime>
  <Words>3066</Words>
  <Application>Microsoft Office PowerPoint</Application>
  <PresentationFormat>On-screen Show (4:3)</PresentationFormat>
  <Paragraphs>208</Paragraphs>
  <Slides>44</Slides>
  <Notes>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The Isra and the Mi’raj </vt:lpstr>
      <vt:lpstr>Lesson 1  Learning Intentions</vt:lpstr>
      <vt:lpstr>PowerPoint Presentation</vt:lpstr>
      <vt:lpstr>What was the Isra and the Mi’raj?</vt:lpstr>
      <vt:lpstr>What major events took place?</vt:lpstr>
      <vt:lpstr>The Journey Begins </vt:lpstr>
      <vt:lpstr>The Buraq</vt:lpstr>
      <vt:lpstr>PowerPoint Presentation</vt:lpstr>
      <vt:lpstr>Madinah </vt:lpstr>
      <vt:lpstr>PowerPoint Presentation</vt:lpstr>
      <vt:lpstr>Mount Sinai</vt:lpstr>
      <vt:lpstr>Bayt Lahm</vt:lpstr>
      <vt:lpstr>Imam of the Prophets</vt:lpstr>
      <vt:lpstr>What a Prayer!</vt:lpstr>
      <vt:lpstr>Lesson 2  Learning Intentions</vt:lpstr>
      <vt:lpstr>PowerPoint Presentation</vt:lpstr>
      <vt:lpstr>Facts about Masjid al-Aqsa</vt:lpstr>
      <vt:lpstr>Dome of the Rock  Qubbat us-Sakhra</vt:lpstr>
      <vt:lpstr>PowerPoint Presentation</vt:lpstr>
      <vt:lpstr>The Mi’raj</vt:lpstr>
      <vt:lpstr>Lesson 3  Learning Intentions</vt:lpstr>
      <vt:lpstr>PowerPoint Presentation</vt:lpstr>
      <vt:lpstr>The First Heaven</vt:lpstr>
      <vt:lpstr>Adam</vt:lpstr>
      <vt:lpstr>PowerPoint Presentation</vt:lpstr>
      <vt:lpstr>The Second Heaven </vt:lpstr>
      <vt:lpstr>Isa and Yahya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Meeting with Allah</vt:lpstr>
      <vt:lpstr>The Prayer</vt:lpstr>
      <vt:lpstr>Return to the World</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Isra and the Miraj</dc:title>
  <dc:creator>IPS 381</dc:creator>
  <cp:lastModifiedBy>Sayyid Muzammil</cp:lastModifiedBy>
  <cp:revision>81</cp:revision>
  <dcterms:created xsi:type="dcterms:W3CDTF">2012-06-19T08:10:51Z</dcterms:created>
  <dcterms:modified xsi:type="dcterms:W3CDTF">2015-05-16T11:14:10Z</dcterms:modified>
</cp:coreProperties>
</file>