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7"/>
  </p:notesMasterIdLst>
  <p:sldIdLst>
    <p:sldId id="256" r:id="rId2"/>
    <p:sldId id="257" r:id="rId3"/>
    <p:sldId id="261" r:id="rId4"/>
    <p:sldId id="262" r:id="rId5"/>
    <p:sldId id="266" r:id="rId6"/>
    <p:sldId id="263" r:id="rId7"/>
    <p:sldId id="264" r:id="rId8"/>
    <p:sldId id="265" r:id="rId9"/>
    <p:sldId id="284" r:id="rId10"/>
    <p:sldId id="285" r:id="rId11"/>
    <p:sldId id="286" r:id="rId12"/>
    <p:sldId id="288" r:id="rId13"/>
    <p:sldId id="287" r:id="rId14"/>
    <p:sldId id="289" r:id="rId15"/>
    <p:sldId id="279" r:id="rId16"/>
  </p:sldIdLst>
  <p:sldSz cx="9144000" cy="5143500" type="screen16x9"/>
  <p:notesSz cx="6858000" cy="9144000"/>
  <p:embeddedFontLst>
    <p:embeddedFont>
      <p:font typeface="Oswald"/>
      <p:regular r:id="rId18"/>
      <p:bold r:id="rId19"/>
    </p:embeddedFont>
    <p:embeddedFont>
      <p:font typeface="Tino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9D3515-B3B6-463B-B873-21B21354CD93}">
  <a:tblStyle styleId="{1F9D3515-B3B6-463B-B873-21B21354CD9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p:restoredTop sz="94541"/>
  </p:normalViewPr>
  <p:slideViewPr>
    <p:cSldViewPr snapToGrid="0">
      <p:cViewPr varScale="1">
        <p:scale>
          <a:sx n="108" d="100"/>
          <a:sy n="108" d="100"/>
        </p:scale>
        <p:origin x="7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4104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3009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9468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6274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3652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6695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Shape 22"/>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3" name="Shape 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24" name="Shape 24"/>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Shape 27"/>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8" name="Shape 28"/>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9" name="Shape 2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30" name="Shape 30"/>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3" name="Shape 33"/>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Shape 34"/>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Shape 35"/>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Shape 3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37" name="Shape 3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Shape 4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45" name="Shape 45"/>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pic>
        <p:nvPicPr>
          <p:cNvPr id="6" name="Shape 6" descr="libro.png"/>
          <p:cNvPicPr preferRelativeResize="0"/>
          <p:nvPr/>
        </p:nvPicPr>
        <p:blipFill>
          <a:blip r:embed="rId9">
            <a:alphaModFix/>
          </a:blip>
          <a:stretch>
            <a:fillRect/>
          </a:stretch>
        </p:blipFill>
        <p:spPr>
          <a:xfrm>
            <a:off x="0" y="0"/>
            <a:ext cx="9144000" cy="5143500"/>
          </a:xfrm>
          <a:prstGeom prst="rect">
            <a:avLst/>
          </a:prstGeom>
          <a:noFill/>
          <a:ln>
            <a:noFill/>
          </a:ln>
        </p:spPr>
      </p:pic>
      <p:sp>
        <p:nvSpPr>
          <p:cNvPr id="7" name="Shape 7"/>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Shape 8"/>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Shape 9"/>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marL="0" lvl="0" indent="0">
              <a:spcBef>
                <a:spcPts val="0"/>
              </a:spcBef>
              <a:spcAft>
                <a:spcPts val="0"/>
              </a:spcAft>
              <a:buNone/>
            </a:pPr>
            <a:fld id="{00000000-1234-1234-1234-123412341234}" type="slidenum">
              <a:rPr lang="en"/>
              <a:t>‹#›</a:t>
            </a:fld>
            <a:endParaRPr/>
          </a:p>
        </p:txBody>
      </p:sp>
      <p:pic>
        <p:nvPicPr>
          <p:cNvPr id="10" name="Picture 9">
            <a:extLst>
              <a:ext uri="{FF2B5EF4-FFF2-40B4-BE49-F238E27FC236}">
                <a16:creationId xmlns:a16="http://schemas.microsoft.com/office/drawing/2014/main" id="{38D5A14A-E86F-A147-BA5D-5C5111B8C9EF}"/>
              </a:ext>
            </a:extLst>
          </p:cNvPr>
          <p:cNvPicPr>
            <a:picLocks noChangeAspect="1"/>
          </p:cNvPicPr>
          <p:nvPr userDrawn="1"/>
        </p:nvPicPr>
        <p:blipFill>
          <a:blip r:embed="rId10"/>
          <a:stretch>
            <a:fillRect/>
          </a:stretch>
        </p:blipFill>
        <p:spPr>
          <a:xfrm>
            <a:off x="7126013" y="4872726"/>
            <a:ext cx="1926021" cy="19260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7"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latin typeface="+mj-lt"/>
              </a:rPr>
              <a:t>Eid Ul Adha</a:t>
            </a:r>
            <a:endParaRPr dirty="0">
              <a:latin typeface="+mj-lt"/>
            </a:endParaRPr>
          </a:p>
        </p:txBody>
      </p:sp>
      <p:pic>
        <p:nvPicPr>
          <p:cNvPr id="1026" name="Picture 2" descr="Image result for Eid banner arabic">
            <a:extLst>
              <a:ext uri="{FF2B5EF4-FFF2-40B4-BE49-F238E27FC236}">
                <a16:creationId xmlns:a16="http://schemas.microsoft.com/office/drawing/2014/main" id="{0FDF213D-DB3A-435B-B890-DD8989969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422" y="611347"/>
            <a:ext cx="3768356" cy="3768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a:latin typeface="Arial" panose="020B0604020202020204" pitchFamily="34" charset="0"/>
                <a:cs typeface="Arial" panose="020B0604020202020204" pitchFamily="34" charset="0"/>
              </a:rPr>
              <a:t>Best time to perform </a:t>
            </a:r>
            <a:r>
              <a:rPr lang="en-GB" dirty="0" err="1">
                <a:latin typeface="Arial" panose="020B0604020202020204" pitchFamily="34" charset="0"/>
                <a:cs typeface="Arial" panose="020B0604020202020204" pitchFamily="34" charset="0"/>
              </a:rPr>
              <a:t>Udhiyyah</a:t>
            </a:r>
            <a:r>
              <a:rPr lang="en-GB"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129" name="Shape 129"/>
          <p:cNvSpPr txBox="1">
            <a:spLocks noGrp="1"/>
          </p:cNvSpPr>
          <p:nvPr>
            <p:ph type="body" idx="1"/>
          </p:nvPr>
        </p:nvSpPr>
        <p:spPr>
          <a:xfrm>
            <a:off x="1556175" y="1506426"/>
            <a:ext cx="3199800" cy="2592000"/>
          </a:xfrm>
          <a:prstGeom prst="rect">
            <a:avLst/>
          </a:prstGeom>
        </p:spPr>
        <p:txBody>
          <a:bodyPr spcFirstLastPara="1" wrap="square" lIns="91425" tIns="91425" rIns="91425" bIns="91425" anchor="t" anchorCtr="0">
            <a:noAutofit/>
          </a:bodyPr>
          <a:lstStyle/>
          <a:p>
            <a:pPr marL="0" lvl="0" indent="0">
              <a:buNone/>
            </a:pPr>
            <a:r>
              <a:rPr lang="en-GB" sz="1600" i="1" dirty="0">
                <a:latin typeface="Arial" panose="020B0604020202020204" pitchFamily="34" charset="0"/>
                <a:cs typeface="Arial" panose="020B0604020202020204" pitchFamily="34" charset="0"/>
              </a:rPr>
              <a:t>Qurbani</a:t>
            </a:r>
            <a:r>
              <a:rPr lang="en-GB" sz="1600" dirty="0">
                <a:latin typeface="Arial" panose="020B0604020202020204" pitchFamily="34" charset="0"/>
                <a:cs typeface="Arial" panose="020B0604020202020204" pitchFamily="34" charset="0"/>
              </a:rPr>
              <a:t> can be performed from the 10th day of the month of </a:t>
            </a:r>
            <a:r>
              <a:rPr lang="en-GB" sz="1600" dirty="0" err="1">
                <a:latin typeface="Arial" panose="020B0604020202020204" pitchFamily="34" charset="0"/>
                <a:cs typeface="Arial" panose="020B0604020202020204" pitchFamily="34" charset="0"/>
              </a:rPr>
              <a:t>Dhul-Hijjah</a:t>
            </a:r>
            <a:r>
              <a:rPr lang="en-GB" sz="1600" dirty="0">
                <a:latin typeface="Arial" panose="020B0604020202020204" pitchFamily="34" charset="0"/>
                <a:cs typeface="Arial" panose="020B0604020202020204" pitchFamily="34" charset="0"/>
              </a:rPr>
              <a:t> until the sun sets on the 12th of </a:t>
            </a:r>
            <a:r>
              <a:rPr lang="en-GB" sz="1600" dirty="0" err="1">
                <a:latin typeface="Arial" panose="020B0604020202020204" pitchFamily="34" charset="0"/>
                <a:cs typeface="Arial" panose="020B0604020202020204" pitchFamily="34" charset="0"/>
              </a:rPr>
              <a:t>Dhul-Hijjah</a:t>
            </a:r>
            <a:r>
              <a:rPr lang="en-GB" sz="1600" dirty="0">
                <a:latin typeface="Arial" panose="020B0604020202020204" pitchFamily="34" charset="0"/>
                <a:cs typeface="Arial" panose="020B0604020202020204" pitchFamily="34" charset="0"/>
              </a:rPr>
              <a:t>. </a:t>
            </a:r>
          </a:p>
          <a:p>
            <a:pPr marL="0" lvl="0" indent="0">
              <a:buNone/>
            </a:pPr>
            <a:r>
              <a:rPr lang="en-GB" sz="1600" dirty="0">
                <a:latin typeface="Arial" panose="020B0604020202020204" pitchFamily="34" charset="0"/>
                <a:cs typeface="Arial" panose="020B0604020202020204" pitchFamily="34" charset="0"/>
              </a:rPr>
              <a:t>The best time is to perform the act of </a:t>
            </a:r>
            <a:r>
              <a:rPr lang="en-GB" sz="1600" i="1" dirty="0">
                <a:latin typeface="Arial" panose="020B0604020202020204" pitchFamily="34" charset="0"/>
                <a:cs typeface="Arial" panose="020B0604020202020204" pitchFamily="34" charset="0"/>
              </a:rPr>
              <a:t>Qurbani</a:t>
            </a:r>
            <a:r>
              <a:rPr lang="en-GB" sz="1600" dirty="0">
                <a:latin typeface="Arial" panose="020B0604020202020204" pitchFamily="34" charset="0"/>
                <a:cs typeface="Arial" panose="020B0604020202020204" pitchFamily="34" charset="0"/>
              </a:rPr>
              <a:t> is immediately after the completion of the Eid-ul-</a:t>
            </a:r>
            <a:r>
              <a:rPr lang="en-GB" sz="1600" dirty="0" err="1">
                <a:latin typeface="Arial" panose="020B0604020202020204" pitchFamily="34" charset="0"/>
                <a:cs typeface="Arial" panose="020B0604020202020204" pitchFamily="34" charset="0"/>
              </a:rPr>
              <a:t>Adha</a:t>
            </a:r>
            <a:r>
              <a:rPr lang="en-GB" sz="1600" dirty="0">
                <a:latin typeface="Arial" panose="020B0604020202020204" pitchFamily="34" charset="0"/>
                <a:cs typeface="Arial" panose="020B0604020202020204" pitchFamily="34" charset="0"/>
              </a:rPr>
              <a:t> prayers.</a:t>
            </a:r>
          </a:p>
        </p:txBody>
      </p:sp>
      <p:sp>
        <p:nvSpPr>
          <p:cNvPr id="130" name="Shape 13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10</a:t>
            </a:fld>
            <a:endParaRPr/>
          </a:p>
        </p:txBody>
      </p:sp>
      <p:pic>
        <p:nvPicPr>
          <p:cNvPr id="2" name="Picture 1">
            <a:extLst>
              <a:ext uri="{FF2B5EF4-FFF2-40B4-BE49-F238E27FC236}">
                <a16:creationId xmlns:a16="http://schemas.microsoft.com/office/drawing/2014/main" id="{20F8B38F-03E4-4FA5-8D3F-41EAB4179EAA}"/>
              </a:ext>
            </a:extLst>
          </p:cNvPr>
          <p:cNvPicPr>
            <a:picLocks noChangeAspect="1"/>
          </p:cNvPicPr>
          <p:nvPr/>
        </p:nvPicPr>
        <p:blipFill>
          <a:blip r:embed="rId3"/>
          <a:stretch>
            <a:fillRect/>
          </a:stretch>
        </p:blipFill>
        <p:spPr>
          <a:xfrm>
            <a:off x="5074371" y="1700267"/>
            <a:ext cx="3098604" cy="1742965"/>
          </a:xfrm>
          <a:prstGeom prst="rect">
            <a:avLst/>
          </a:prstGeom>
        </p:spPr>
      </p:pic>
    </p:spTree>
    <p:extLst>
      <p:ext uri="{BB962C8B-B14F-4D97-AF65-F5344CB8AC3E}">
        <p14:creationId xmlns:p14="http://schemas.microsoft.com/office/powerpoint/2010/main" val="1251804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a:latin typeface="Arial" panose="020B0604020202020204" pitchFamily="34" charset="0"/>
                <a:cs typeface="Arial" panose="020B0604020202020204" pitchFamily="34" charset="0"/>
              </a:rPr>
              <a:t>Takbir </a:t>
            </a:r>
            <a:r>
              <a:rPr lang="en-GB" dirty="0" err="1">
                <a:latin typeface="Arial" panose="020B0604020202020204" pitchFamily="34" charset="0"/>
                <a:cs typeface="Arial" panose="020B0604020202020204" pitchFamily="34" charset="0"/>
              </a:rPr>
              <a:t>Tashriq</a:t>
            </a:r>
            <a:r>
              <a:rPr lang="en-GB"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129" name="Shape 129"/>
          <p:cNvSpPr txBox="1">
            <a:spLocks noGrp="1"/>
          </p:cNvSpPr>
          <p:nvPr>
            <p:ph type="body" idx="1"/>
          </p:nvPr>
        </p:nvSpPr>
        <p:spPr>
          <a:xfrm>
            <a:off x="1556175" y="1506426"/>
            <a:ext cx="3199800" cy="2592000"/>
          </a:xfrm>
          <a:prstGeom prst="rect">
            <a:avLst/>
          </a:prstGeom>
        </p:spPr>
        <p:txBody>
          <a:bodyPr spcFirstLastPara="1" wrap="square" lIns="91425" tIns="91425" rIns="91425" bIns="91425" anchor="t" anchorCtr="0">
            <a:noAutofit/>
          </a:bodyPr>
          <a:lstStyle/>
          <a:p>
            <a:pPr marL="0" lvl="0" indent="0">
              <a:buNone/>
            </a:pPr>
            <a:r>
              <a:rPr lang="en-GB" sz="1600" dirty="0">
                <a:latin typeface="Arial" panose="020B0604020202020204" pitchFamily="34" charset="0"/>
                <a:cs typeface="Arial" panose="020B0604020202020204" pitchFamily="34" charset="0"/>
              </a:rPr>
              <a:t>Takbir </a:t>
            </a:r>
            <a:r>
              <a:rPr lang="en-GB" sz="1600" dirty="0" err="1">
                <a:latin typeface="Arial" panose="020B0604020202020204" pitchFamily="34" charset="0"/>
                <a:cs typeface="Arial" panose="020B0604020202020204" pitchFamily="34" charset="0"/>
              </a:rPr>
              <a:t>Tashriq</a:t>
            </a:r>
            <a:r>
              <a:rPr lang="en-GB" sz="1600" dirty="0">
                <a:latin typeface="Arial" panose="020B0604020202020204" pitchFamily="34" charset="0"/>
                <a:cs typeface="Arial" panose="020B0604020202020204" pitchFamily="34" charset="0"/>
              </a:rPr>
              <a:t> is to be recited by all males and females once after every salah from the </a:t>
            </a:r>
            <a:r>
              <a:rPr lang="en-GB" sz="1600" dirty="0" err="1">
                <a:latin typeface="Arial" panose="020B0604020202020204" pitchFamily="34" charset="0"/>
                <a:cs typeface="Arial" panose="020B0604020202020204" pitchFamily="34" charset="0"/>
              </a:rPr>
              <a:t>Fajr</a:t>
            </a:r>
            <a:r>
              <a:rPr lang="en-GB" sz="1600" dirty="0">
                <a:latin typeface="Arial" panose="020B0604020202020204" pitchFamily="34" charset="0"/>
                <a:cs typeface="Arial" panose="020B0604020202020204" pitchFamily="34" charset="0"/>
              </a:rPr>
              <a:t> of the 9</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of </a:t>
            </a:r>
            <a:r>
              <a:rPr lang="en-GB" sz="1600" dirty="0" err="1">
                <a:latin typeface="Arial" panose="020B0604020202020204" pitchFamily="34" charset="0"/>
                <a:cs typeface="Arial" panose="020B0604020202020204" pitchFamily="34" charset="0"/>
              </a:rPr>
              <a:t>Dhul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Hijjah</a:t>
            </a:r>
            <a:r>
              <a:rPr lang="en-GB" sz="1600" dirty="0">
                <a:latin typeface="Arial" panose="020B0604020202020204" pitchFamily="34" charset="0"/>
                <a:cs typeface="Arial" panose="020B0604020202020204" pitchFamily="34" charset="0"/>
              </a:rPr>
              <a:t> to the </a:t>
            </a:r>
            <a:r>
              <a:rPr lang="en-GB" sz="1600" dirty="0" err="1">
                <a:latin typeface="Arial" panose="020B0604020202020204" pitchFamily="34" charset="0"/>
                <a:cs typeface="Arial" panose="020B0604020202020204" pitchFamily="34" charset="0"/>
              </a:rPr>
              <a:t>Asr</a:t>
            </a:r>
            <a:r>
              <a:rPr lang="en-GB" sz="1600" dirty="0">
                <a:latin typeface="Arial" panose="020B0604020202020204" pitchFamily="34" charset="0"/>
                <a:cs typeface="Arial" panose="020B0604020202020204" pitchFamily="34" charset="0"/>
              </a:rPr>
              <a:t> of 13</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Dhul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Hijjah</a:t>
            </a:r>
            <a:r>
              <a:rPr lang="en-GB" sz="1600" dirty="0">
                <a:latin typeface="Arial" panose="020B0604020202020204" pitchFamily="34" charset="0"/>
                <a:cs typeface="Arial" panose="020B0604020202020204" pitchFamily="34" charset="0"/>
              </a:rPr>
              <a:t>. Males will recite it in a moderately loud voice whilst women will recite it in a soft voice. </a:t>
            </a:r>
            <a:endParaRPr sz="1600" dirty="0">
              <a:latin typeface="Arial" panose="020B0604020202020204" pitchFamily="34" charset="0"/>
              <a:cs typeface="Arial" panose="020B0604020202020204" pitchFamily="34" charset="0"/>
            </a:endParaRPr>
          </a:p>
        </p:txBody>
      </p:sp>
      <p:sp>
        <p:nvSpPr>
          <p:cNvPr id="130" name="Shape 13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pic>
        <p:nvPicPr>
          <p:cNvPr id="1026" name="Picture 2" descr="Image result for takbeer tashreeq">
            <a:extLst>
              <a:ext uri="{FF2B5EF4-FFF2-40B4-BE49-F238E27FC236}">
                <a16:creationId xmlns:a16="http://schemas.microsoft.com/office/drawing/2014/main" id="{DFB05127-6092-4CAA-9BD6-934BAC210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575" y="1697573"/>
            <a:ext cx="3118884" cy="874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6696B-8075-4637-8B12-D66161D1744D}"/>
              </a:ext>
            </a:extLst>
          </p:cNvPr>
          <p:cNvSpPr txBox="1"/>
          <p:nvPr/>
        </p:nvSpPr>
        <p:spPr>
          <a:xfrm>
            <a:off x="4755975" y="2750288"/>
            <a:ext cx="3308400" cy="1631216"/>
          </a:xfrm>
          <a:prstGeom prst="rect">
            <a:avLst/>
          </a:prstGeom>
          <a:noFill/>
        </p:spPr>
        <p:txBody>
          <a:bodyPr wrap="square" rtlCol="0">
            <a:spAutoFit/>
          </a:bodyPr>
          <a:lstStyle/>
          <a:p>
            <a:pPr algn="ctr"/>
            <a:r>
              <a:rPr lang="en-GB" sz="1600" dirty="0"/>
              <a:t>Translation</a:t>
            </a:r>
          </a:p>
          <a:p>
            <a:pPr algn="ctr"/>
            <a:r>
              <a:rPr lang="en-GB" dirty="0"/>
              <a:t>Allah is most great. Allah is most great. There is no</a:t>
            </a:r>
          </a:p>
          <a:p>
            <a:pPr algn="ctr"/>
            <a:r>
              <a:rPr lang="en-GB" dirty="0"/>
              <a:t>God besides Allah and Allah is most Great. Allah is</a:t>
            </a:r>
          </a:p>
          <a:p>
            <a:pPr algn="ctr"/>
            <a:r>
              <a:rPr lang="en-GB" dirty="0"/>
              <a:t>most Great and Verily all praises are for Allah.</a:t>
            </a:r>
          </a:p>
        </p:txBody>
      </p:sp>
    </p:spTree>
    <p:extLst>
      <p:ext uri="{BB962C8B-B14F-4D97-AF65-F5344CB8AC3E}">
        <p14:creationId xmlns:p14="http://schemas.microsoft.com/office/powerpoint/2010/main" val="3378621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1763137" y="1419275"/>
            <a:ext cx="3211800" cy="3072751"/>
          </a:xfrm>
          <a:prstGeom prst="rect">
            <a:avLst/>
          </a:prstGeom>
        </p:spPr>
        <p:txBody>
          <a:bodyPr spcFirstLastPara="1" wrap="square" lIns="91425" tIns="91425" rIns="91425" bIns="91425" anchor="t" anchorCtr="0">
            <a:noAutofit/>
          </a:bodyPr>
          <a:lstStyle/>
          <a:p>
            <a:pPr marL="88900" indent="0">
              <a:buNone/>
            </a:pPr>
            <a:r>
              <a:rPr lang="en-GB" sz="1400" dirty="0">
                <a:latin typeface="Arial" panose="020B0604020202020204" pitchFamily="34" charset="0"/>
                <a:cs typeface="Arial" panose="020B0604020202020204" pitchFamily="34" charset="0"/>
              </a:rPr>
              <a:t>Wake up early</a:t>
            </a:r>
          </a:p>
          <a:p>
            <a:pPr marL="88900" indent="0">
              <a:buNone/>
            </a:pPr>
            <a:r>
              <a:rPr lang="en-GB" sz="1400" dirty="0">
                <a:latin typeface="Arial" panose="020B0604020202020204" pitchFamily="34" charset="0"/>
                <a:cs typeface="Arial" panose="020B0604020202020204" pitchFamily="34" charset="0"/>
              </a:rPr>
              <a:t>Express Happiness</a:t>
            </a:r>
          </a:p>
          <a:p>
            <a:pPr marL="88900" indent="0">
              <a:buNone/>
            </a:pPr>
            <a:r>
              <a:rPr lang="en-GB" sz="1400" dirty="0">
                <a:latin typeface="Arial" panose="020B0604020202020204" pitchFamily="34" charset="0"/>
                <a:cs typeface="Arial" panose="020B0604020202020204" pitchFamily="34" charset="0"/>
              </a:rPr>
              <a:t>Use a Miswak</a:t>
            </a:r>
          </a:p>
          <a:p>
            <a:pPr marL="88900" indent="0">
              <a:buNone/>
            </a:pPr>
            <a:r>
              <a:rPr lang="en-GB" sz="1400" dirty="0">
                <a:latin typeface="Arial" panose="020B0604020202020204" pitchFamily="34" charset="0"/>
                <a:cs typeface="Arial" panose="020B0604020202020204" pitchFamily="34" charset="0"/>
              </a:rPr>
              <a:t>Perform Ghusl</a:t>
            </a:r>
          </a:p>
          <a:p>
            <a:pPr marL="88900" indent="0">
              <a:buNone/>
            </a:pPr>
            <a:r>
              <a:rPr lang="en-GB" sz="1400" dirty="0">
                <a:latin typeface="Arial" panose="020B0604020202020204" pitchFamily="34" charset="0"/>
                <a:cs typeface="Arial" panose="020B0604020202020204" pitchFamily="34" charset="0"/>
              </a:rPr>
              <a:t>Dress in your best clothes</a:t>
            </a:r>
          </a:p>
          <a:p>
            <a:pPr marL="88900" indent="0">
              <a:buNone/>
            </a:pPr>
            <a:r>
              <a:rPr lang="en-GB" sz="1400" dirty="0">
                <a:latin typeface="Arial" panose="020B0604020202020204" pitchFamily="34" charset="0"/>
                <a:cs typeface="Arial" panose="020B0604020202020204" pitchFamily="34" charset="0"/>
              </a:rPr>
              <a:t>Apply ‘</a:t>
            </a:r>
            <a:r>
              <a:rPr lang="en-GB" sz="1400" dirty="0" err="1">
                <a:latin typeface="Arial" panose="020B0604020202020204" pitchFamily="34" charset="0"/>
                <a:cs typeface="Arial" panose="020B0604020202020204" pitchFamily="34" charset="0"/>
              </a:rPr>
              <a:t>Itr</a:t>
            </a:r>
            <a:endParaRPr lang="en-GB" sz="1400" dirty="0">
              <a:latin typeface="Arial" panose="020B0604020202020204" pitchFamily="34" charset="0"/>
              <a:cs typeface="Arial" panose="020B0604020202020204" pitchFamily="34" charset="0"/>
            </a:endParaRPr>
          </a:p>
          <a:p>
            <a:pPr marL="88900" indent="0">
              <a:buNone/>
            </a:pPr>
            <a:r>
              <a:rPr lang="en-GB" sz="1400" dirty="0">
                <a:latin typeface="Arial" panose="020B0604020202020204" pitchFamily="34" charset="0"/>
                <a:cs typeface="Arial" panose="020B0604020202020204" pitchFamily="34" charset="0"/>
              </a:rPr>
              <a:t>Arrive early for Salah</a:t>
            </a:r>
          </a:p>
          <a:p>
            <a:pPr marL="88900" indent="0">
              <a:buNone/>
            </a:pPr>
            <a:r>
              <a:rPr lang="en-GB" sz="1400" dirty="0">
                <a:latin typeface="Arial" panose="020B0604020202020204" pitchFamily="34" charset="0"/>
                <a:cs typeface="Arial" panose="020B0604020202020204" pitchFamily="34" charset="0"/>
              </a:rPr>
              <a:t>Walk to the place of Salah</a:t>
            </a:r>
          </a:p>
          <a:p>
            <a:pPr marL="88900" indent="0">
              <a:buNone/>
            </a:pPr>
            <a:endParaRPr lang="en-GB" sz="1400" dirty="0">
              <a:latin typeface="Arial" panose="020B0604020202020204" pitchFamily="34" charset="0"/>
              <a:cs typeface="Arial" panose="020B0604020202020204" pitchFamily="34" charset="0"/>
            </a:endParaRPr>
          </a:p>
        </p:txBody>
      </p:sp>
      <p:sp>
        <p:nvSpPr>
          <p:cNvPr id="111" name="Shape 11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dirty="0" err="1">
                <a:latin typeface="Arial" panose="020B0604020202020204" pitchFamily="34" charset="0"/>
                <a:cs typeface="Arial" panose="020B0604020202020204" pitchFamily="34" charset="0"/>
              </a:rPr>
              <a:t>Sunan</a:t>
            </a:r>
            <a:r>
              <a:rPr lang="en-GB" dirty="0">
                <a:latin typeface="Arial" panose="020B0604020202020204" pitchFamily="34" charset="0"/>
                <a:cs typeface="Arial" panose="020B0604020202020204" pitchFamily="34" charset="0"/>
              </a:rPr>
              <a:t> of Eid</a:t>
            </a:r>
            <a:endParaRPr dirty="0">
              <a:latin typeface="Arial" panose="020B0604020202020204" pitchFamily="34" charset="0"/>
              <a:cs typeface="Arial" panose="020B0604020202020204" pitchFamily="34" charset="0"/>
            </a:endParaRPr>
          </a:p>
        </p:txBody>
      </p:sp>
      <p:sp>
        <p:nvSpPr>
          <p:cNvPr id="112" name="Shape 112"/>
          <p:cNvSpPr txBox="1">
            <a:spLocks noGrp="1"/>
          </p:cNvSpPr>
          <p:nvPr>
            <p:ph type="body" idx="2"/>
          </p:nvPr>
        </p:nvSpPr>
        <p:spPr>
          <a:xfrm>
            <a:off x="4961175" y="1419275"/>
            <a:ext cx="3211800" cy="2769953"/>
          </a:xfrm>
          <a:prstGeom prst="rect">
            <a:avLst/>
          </a:prstGeom>
        </p:spPr>
        <p:txBody>
          <a:bodyPr spcFirstLastPara="1" wrap="square" lIns="91425" tIns="91425" rIns="91425" bIns="91425" anchor="t" anchorCtr="0">
            <a:noAutofit/>
          </a:bodyPr>
          <a:lstStyle/>
          <a:p>
            <a:pPr marL="0" lvl="0" indent="0">
              <a:buNone/>
            </a:pPr>
            <a:r>
              <a:rPr lang="en-GB" sz="1600" dirty="0">
                <a:latin typeface="Arial" panose="020B0604020202020204" pitchFamily="34" charset="0"/>
                <a:cs typeface="Arial" panose="020B0604020202020204" pitchFamily="34" charset="0"/>
              </a:rPr>
              <a:t>It is sunnah to eat qurbani meat after Eid Ul </a:t>
            </a:r>
            <a:r>
              <a:rPr lang="en-GB" sz="1600" dirty="0" err="1">
                <a:latin typeface="Arial" panose="020B0604020202020204" pitchFamily="34" charset="0"/>
                <a:cs typeface="Arial" panose="020B0604020202020204" pitchFamily="34" charset="0"/>
              </a:rPr>
              <a:t>Adha</a:t>
            </a:r>
            <a:r>
              <a:rPr lang="en-GB" sz="1600" dirty="0">
                <a:latin typeface="Arial" panose="020B0604020202020204" pitchFamily="34" charset="0"/>
                <a:cs typeface="Arial" panose="020B0604020202020204" pitchFamily="34" charset="0"/>
              </a:rPr>
              <a:t> Salah</a:t>
            </a:r>
            <a:endParaRPr sz="1600" dirty="0"/>
          </a:p>
        </p:txBody>
      </p:sp>
      <p:sp>
        <p:nvSpPr>
          <p:cNvPr id="113" name="Shape 1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pic>
        <p:nvPicPr>
          <p:cNvPr id="2" name="Picture 1">
            <a:extLst>
              <a:ext uri="{FF2B5EF4-FFF2-40B4-BE49-F238E27FC236}">
                <a16:creationId xmlns:a16="http://schemas.microsoft.com/office/drawing/2014/main" id="{0B7544BA-8DE6-4679-8C9E-1127BCE0F707}"/>
              </a:ext>
            </a:extLst>
          </p:cNvPr>
          <p:cNvPicPr>
            <a:picLocks noChangeAspect="1"/>
          </p:cNvPicPr>
          <p:nvPr/>
        </p:nvPicPr>
        <p:blipFill>
          <a:blip r:embed="rId3"/>
          <a:stretch>
            <a:fillRect/>
          </a:stretch>
        </p:blipFill>
        <p:spPr>
          <a:xfrm>
            <a:off x="1652775" y="1605044"/>
            <a:ext cx="183908" cy="183908"/>
          </a:xfrm>
          <a:prstGeom prst="rect">
            <a:avLst/>
          </a:prstGeom>
        </p:spPr>
      </p:pic>
      <p:sp>
        <p:nvSpPr>
          <p:cNvPr id="7" name="Shape 303">
            <a:extLst>
              <a:ext uri="{FF2B5EF4-FFF2-40B4-BE49-F238E27FC236}">
                <a16:creationId xmlns:a16="http://schemas.microsoft.com/office/drawing/2014/main" id="{6DB08599-5EE4-40C4-A9FB-23FFADB6A8FA}"/>
              </a:ext>
            </a:extLst>
          </p:cNvPr>
          <p:cNvSpPr/>
          <p:nvPr/>
        </p:nvSpPr>
        <p:spPr>
          <a:xfrm>
            <a:off x="1620798" y="2474663"/>
            <a:ext cx="183194" cy="1850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303">
            <a:extLst>
              <a:ext uri="{FF2B5EF4-FFF2-40B4-BE49-F238E27FC236}">
                <a16:creationId xmlns:a16="http://schemas.microsoft.com/office/drawing/2014/main" id="{EB384ABC-CD2E-446D-9030-24561DEA2DF8}"/>
              </a:ext>
            </a:extLst>
          </p:cNvPr>
          <p:cNvSpPr/>
          <p:nvPr/>
        </p:nvSpPr>
        <p:spPr>
          <a:xfrm>
            <a:off x="1637367" y="2195311"/>
            <a:ext cx="183194" cy="1850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303">
            <a:extLst>
              <a:ext uri="{FF2B5EF4-FFF2-40B4-BE49-F238E27FC236}">
                <a16:creationId xmlns:a16="http://schemas.microsoft.com/office/drawing/2014/main" id="{E8869883-18E5-4472-9433-EE6CC999321C}"/>
              </a:ext>
            </a:extLst>
          </p:cNvPr>
          <p:cNvSpPr/>
          <p:nvPr/>
        </p:nvSpPr>
        <p:spPr>
          <a:xfrm>
            <a:off x="1620799" y="1888698"/>
            <a:ext cx="183194" cy="1850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303">
            <a:extLst>
              <a:ext uri="{FF2B5EF4-FFF2-40B4-BE49-F238E27FC236}">
                <a16:creationId xmlns:a16="http://schemas.microsoft.com/office/drawing/2014/main" id="{61DA9FC2-6DDB-40EC-BBB9-32DA91C3CC99}"/>
              </a:ext>
            </a:extLst>
          </p:cNvPr>
          <p:cNvSpPr/>
          <p:nvPr/>
        </p:nvSpPr>
        <p:spPr>
          <a:xfrm>
            <a:off x="1637367" y="3636548"/>
            <a:ext cx="183194" cy="1850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303">
            <a:extLst>
              <a:ext uri="{FF2B5EF4-FFF2-40B4-BE49-F238E27FC236}">
                <a16:creationId xmlns:a16="http://schemas.microsoft.com/office/drawing/2014/main" id="{B8EA9988-5FB8-4FF2-91E2-9308C10F6318}"/>
              </a:ext>
            </a:extLst>
          </p:cNvPr>
          <p:cNvSpPr/>
          <p:nvPr/>
        </p:nvSpPr>
        <p:spPr>
          <a:xfrm>
            <a:off x="1635222" y="3354334"/>
            <a:ext cx="183194" cy="1850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303">
            <a:extLst>
              <a:ext uri="{FF2B5EF4-FFF2-40B4-BE49-F238E27FC236}">
                <a16:creationId xmlns:a16="http://schemas.microsoft.com/office/drawing/2014/main" id="{34F57789-16FB-4825-BF35-17B34019986D}"/>
              </a:ext>
            </a:extLst>
          </p:cNvPr>
          <p:cNvSpPr/>
          <p:nvPr/>
        </p:nvSpPr>
        <p:spPr>
          <a:xfrm>
            <a:off x="1629285" y="3071144"/>
            <a:ext cx="183194" cy="1850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303">
            <a:extLst>
              <a:ext uri="{FF2B5EF4-FFF2-40B4-BE49-F238E27FC236}">
                <a16:creationId xmlns:a16="http://schemas.microsoft.com/office/drawing/2014/main" id="{AAD37B30-5A80-44E2-9F4B-1BEF1E9D5DF5}"/>
              </a:ext>
            </a:extLst>
          </p:cNvPr>
          <p:cNvSpPr/>
          <p:nvPr/>
        </p:nvSpPr>
        <p:spPr>
          <a:xfrm>
            <a:off x="1620798" y="2778503"/>
            <a:ext cx="183194" cy="185012"/>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 name="Picture 2">
            <a:extLst>
              <a:ext uri="{FF2B5EF4-FFF2-40B4-BE49-F238E27FC236}">
                <a16:creationId xmlns:a16="http://schemas.microsoft.com/office/drawing/2014/main" id="{2EE18F34-FE15-4471-B0F2-6F6BDB944B3E}"/>
              </a:ext>
            </a:extLst>
          </p:cNvPr>
          <p:cNvPicPr>
            <a:picLocks noChangeAspect="1"/>
          </p:cNvPicPr>
          <p:nvPr/>
        </p:nvPicPr>
        <p:blipFill>
          <a:blip r:embed="rId4"/>
          <a:stretch>
            <a:fillRect/>
          </a:stretch>
        </p:blipFill>
        <p:spPr>
          <a:xfrm>
            <a:off x="4784834" y="1628692"/>
            <a:ext cx="201654" cy="197699"/>
          </a:xfrm>
          <a:prstGeom prst="rect">
            <a:avLst/>
          </a:prstGeom>
        </p:spPr>
      </p:pic>
      <p:pic>
        <p:nvPicPr>
          <p:cNvPr id="4" name="Picture 3">
            <a:extLst>
              <a:ext uri="{FF2B5EF4-FFF2-40B4-BE49-F238E27FC236}">
                <a16:creationId xmlns:a16="http://schemas.microsoft.com/office/drawing/2014/main" id="{D67C97A9-2106-417D-B386-671CBFA265A6}"/>
              </a:ext>
            </a:extLst>
          </p:cNvPr>
          <p:cNvPicPr>
            <a:picLocks noChangeAspect="1"/>
          </p:cNvPicPr>
          <p:nvPr/>
        </p:nvPicPr>
        <p:blipFill>
          <a:blip r:embed="rId5"/>
          <a:stretch>
            <a:fillRect/>
          </a:stretch>
        </p:blipFill>
        <p:spPr>
          <a:xfrm>
            <a:off x="5146409" y="2195311"/>
            <a:ext cx="2581469" cy="1946428"/>
          </a:xfrm>
          <a:prstGeom prst="rect">
            <a:avLst/>
          </a:prstGeom>
        </p:spPr>
      </p:pic>
    </p:spTree>
    <p:extLst>
      <p:ext uri="{BB962C8B-B14F-4D97-AF65-F5344CB8AC3E}">
        <p14:creationId xmlns:p14="http://schemas.microsoft.com/office/powerpoint/2010/main" val="124652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3" name="Shape 1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13</a:t>
            </a:fld>
            <a:endParaRPr/>
          </a:p>
        </p:txBody>
      </p:sp>
      <p:pic>
        <p:nvPicPr>
          <p:cNvPr id="5" name="Picture 4">
            <a:extLst>
              <a:ext uri="{FF2B5EF4-FFF2-40B4-BE49-F238E27FC236}">
                <a16:creationId xmlns:a16="http://schemas.microsoft.com/office/drawing/2014/main" id="{7EB1B406-D702-4CC7-B8AD-5F53949E5EEF}"/>
              </a:ext>
            </a:extLst>
          </p:cNvPr>
          <p:cNvPicPr>
            <a:picLocks noChangeAspect="1"/>
          </p:cNvPicPr>
          <p:nvPr/>
        </p:nvPicPr>
        <p:blipFill>
          <a:blip r:embed="rId3"/>
          <a:stretch>
            <a:fillRect/>
          </a:stretch>
        </p:blipFill>
        <p:spPr>
          <a:xfrm>
            <a:off x="2607844" y="991900"/>
            <a:ext cx="5409104" cy="3303326"/>
          </a:xfrm>
          <a:prstGeom prst="rect">
            <a:avLst/>
          </a:prstGeom>
        </p:spPr>
      </p:pic>
      <p:sp>
        <p:nvSpPr>
          <p:cNvPr id="11" name="TextBox 10">
            <a:extLst>
              <a:ext uri="{FF2B5EF4-FFF2-40B4-BE49-F238E27FC236}">
                <a16:creationId xmlns:a16="http://schemas.microsoft.com/office/drawing/2014/main" id="{7DB37039-DBA2-476F-B9F8-27A311299F25}"/>
              </a:ext>
            </a:extLst>
          </p:cNvPr>
          <p:cNvSpPr txBox="1"/>
          <p:nvPr/>
        </p:nvSpPr>
        <p:spPr>
          <a:xfrm rot="16200000">
            <a:off x="689869" y="2156251"/>
            <a:ext cx="2409719" cy="830997"/>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Method of</a:t>
            </a:r>
          </a:p>
          <a:p>
            <a:pPr algn="ctr"/>
            <a:r>
              <a:rPr lang="en-GB" sz="2400" b="1" dirty="0">
                <a:latin typeface="Arial" panose="020B0604020202020204" pitchFamily="34" charset="0"/>
                <a:cs typeface="Arial" panose="020B0604020202020204" pitchFamily="34" charset="0"/>
              </a:rPr>
              <a:t>Eid Salah</a:t>
            </a:r>
          </a:p>
        </p:txBody>
      </p:sp>
    </p:spTree>
    <p:extLst>
      <p:ext uri="{BB962C8B-B14F-4D97-AF65-F5344CB8AC3E}">
        <p14:creationId xmlns:p14="http://schemas.microsoft.com/office/powerpoint/2010/main" val="1517129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3" name="Shape 1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14</a:t>
            </a:fld>
            <a:endParaRPr/>
          </a:p>
        </p:txBody>
      </p:sp>
      <p:sp>
        <p:nvSpPr>
          <p:cNvPr id="6" name="TextBox 5">
            <a:extLst>
              <a:ext uri="{FF2B5EF4-FFF2-40B4-BE49-F238E27FC236}">
                <a16:creationId xmlns:a16="http://schemas.microsoft.com/office/drawing/2014/main" id="{63A410EC-7D04-483A-8B5F-48A7F8808F1C}"/>
              </a:ext>
            </a:extLst>
          </p:cNvPr>
          <p:cNvSpPr txBox="1"/>
          <p:nvPr/>
        </p:nvSpPr>
        <p:spPr>
          <a:xfrm>
            <a:off x="1792514" y="1576202"/>
            <a:ext cx="5907315"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Eid is a time of celebration, to show gratitude to Allah. We must ensure we celebrate in obedience to Him.</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 days of Eid are also a time when it is impermissible (Haram) for a person to observe Sawm for any reason.</a:t>
            </a:r>
          </a:p>
        </p:txBody>
      </p:sp>
      <p:sp>
        <p:nvSpPr>
          <p:cNvPr id="2" name="TextBox 1">
            <a:extLst>
              <a:ext uri="{FF2B5EF4-FFF2-40B4-BE49-F238E27FC236}">
                <a16:creationId xmlns:a16="http://schemas.microsoft.com/office/drawing/2014/main" id="{B75CF880-ADDF-4084-B3FA-89F6F5EEB61A}"/>
              </a:ext>
            </a:extLst>
          </p:cNvPr>
          <p:cNvSpPr txBox="1"/>
          <p:nvPr/>
        </p:nvSpPr>
        <p:spPr>
          <a:xfrm>
            <a:off x="1792514" y="972457"/>
            <a:ext cx="5181600" cy="461665"/>
          </a:xfrm>
          <a:prstGeom prst="rect">
            <a:avLst/>
          </a:prstGeom>
          <a:noFill/>
        </p:spPr>
        <p:txBody>
          <a:bodyPr wrap="square" rtlCol="0">
            <a:spAutoFit/>
          </a:bodyPr>
          <a:lstStyle/>
          <a:p>
            <a:r>
              <a:rPr lang="en-GB" sz="2400" b="1" dirty="0"/>
              <a:t>What to Avoid during Eid Ul </a:t>
            </a:r>
            <a:r>
              <a:rPr lang="en-GB" sz="2400" b="1" dirty="0" err="1"/>
              <a:t>Adha</a:t>
            </a:r>
            <a:endParaRPr lang="en-GB" sz="2400" b="1" dirty="0"/>
          </a:p>
        </p:txBody>
      </p:sp>
    </p:spTree>
    <p:extLst>
      <p:ext uri="{BB962C8B-B14F-4D97-AF65-F5344CB8AC3E}">
        <p14:creationId xmlns:p14="http://schemas.microsoft.com/office/powerpoint/2010/main" val="264731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latin typeface="Arial" panose="020B0604020202020204" pitchFamily="34" charset="0"/>
                <a:cs typeface="Arial" panose="020B0604020202020204" pitchFamily="34" charset="0"/>
              </a:rPr>
              <a:t>15</a:t>
            </a:fld>
            <a:endParaRPr>
              <a:latin typeface="Arial" panose="020B0604020202020204" pitchFamily="34" charset="0"/>
              <a:cs typeface="Arial" panose="020B0604020202020204" pitchFamily="34" charset="0"/>
            </a:endParaRPr>
          </a:p>
        </p:txBody>
      </p:sp>
      <p:sp>
        <p:nvSpPr>
          <p:cNvPr id="259" name="Shape 259"/>
          <p:cNvSpPr txBox="1">
            <a:spLocks noGrp="1"/>
          </p:cNvSpPr>
          <p:nvPr>
            <p:ph type="ctrTitle" idx="4294967295"/>
          </p:nvPr>
        </p:nvSpPr>
        <p:spPr>
          <a:xfrm>
            <a:off x="1544774" y="1049950"/>
            <a:ext cx="6763653"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dirty="0">
                <a:latin typeface="Arial" panose="020B0604020202020204" pitchFamily="34" charset="0"/>
                <a:cs typeface="Arial" panose="020B0604020202020204" pitchFamily="34" charset="0"/>
              </a:rPr>
              <a:t>Jazak</a:t>
            </a:r>
            <a:r>
              <a:rPr lang="en-GB" sz="4800" dirty="0">
                <a:latin typeface="Arial" panose="020B0604020202020204" pitchFamily="34" charset="0"/>
                <a:cs typeface="Arial" panose="020B0604020202020204" pitchFamily="34" charset="0"/>
              </a:rPr>
              <a:t>A</a:t>
            </a:r>
            <a:r>
              <a:rPr lang="en" sz="4800" dirty="0">
                <a:latin typeface="Arial" panose="020B0604020202020204" pitchFamily="34" charset="0"/>
                <a:cs typeface="Arial" panose="020B0604020202020204" pitchFamily="34" charset="0"/>
              </a:rPr>
              <a:t>ll</a:t>
            </a:r>
            <a:r>
              <a:rPr lang="en-GB" sz="4800" dirty="0">
                <a:latin typeface="Arial" panose="020B0604020202020204" pitchFamily="34" charset="0"/>
                <a:cs typeface="Arial" panose="020B0604020202020204" pitchFamily="34" charset="0"/>
              </a:rPr>
              <a:t>ahu </a:t>
            </a:r>
            <a:r>
              <a:rPr lang="en-GB" sz="4800" dirty="0" err="1">
                <a:latin typeface="Arial" panose="020B0604020202020204" pitchFamily="34" charset="0"/>
                <a:cs typeface="Arial" panose="020B0604020202020204" pitchFamily="34" charset="0"/>
              </a:rPr>
              <a:t>Khayra</a:t>
            </a:r>
            <a:r>
              <a:rPr lang="en" sz="4800" dirty="0">
                <a:latin typeface="Arial" panose="020B0604020202020204" pitchFamily="34" charset="0"/>
                <a:cs typeface="Arial" panose="020B0604020202020204" pitchFamily="34" charset="0"/>
              </a:rPr>
              <a:t>!</a:t>
            </a:r>
            <a:endParaRPr sz="4800" dirty="0">
              <a:latin typeface="Arial" panose="020B0604020202020204" pitchFamily="34" charset="0"/>
              <a:cs typeface="Arial" panose="020B0604020202020204" pitchFamily="34" charset="0"/>
            </a:endParaRPr>
          </a:p>
        </p:txBody>
      </p:sp>
      <p:sp>
        <p:nvSpPr>
          <p:cNvPr id="260" name="Shape 260"/>
          <p:cNvSpPr txBox="1">
            <a:spLocks noGrp="1"/>
          </p:cNvSpPr>
          <p:nvPr>
            <p:ph type="subTitle" idx="4294967295"/>
          </p:nvPr>
        </p:nvSpPr>
        <p:spPr>
          <a:xfrm>
            <a:off x="1544699" y="2249575"/>
            <a:ext cx="6089477" cy="1680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1800" b="1" dirty="0">
                <a:latin typeface="Arial" panose="020B0604020202020204" pitchFamily="34" charset="0"/>
                <a:cs typeface="Arial" panose="020B0604020202020204" pitchFamily="34" charset="0"/>
              </a:rPr>
              <a:t>Any questions?</a:t>
            </a:r>
            <a:endParaRPr sz="1800" b="1" dirty="0">
              <a:latin typeface="Arial" panose="020B0604020202020204" pitchFamily="34" charset="0"/>
              <a:cs typeface="Arial" panose="020B0604020202020204" pitchFamily="34" charset="0"/>
            </a:endParaRPr>
          </a:p>
          <a:p>
            <a:pPr marL="0" lvl="0" indent="0">
              <a:buClr>
                <a:schemeClr val="dk1"/>
              </a:buClr>
              <a:buSzPts val="1100"/>
              <a:buNone/>
            </a:pPr>
            <a:r>
              <a:rPr lang="en" sz="1800" dirty="0">
                <a:latin typeface="Arial" panose="020B0604020202020204" pitchFamily="34" charset="0"/>
                <a:cs typeface="Arial" panose="020B0604020202020204" pitchFamily="34" charset="0"/>
              </a:rPr>
              <a:t>You can contact </a:t>
            </a:r>
            <a:r>
              <a:rPr lang="en-GB" sz="1800" dirty="0">
                <a:latin typeface="Arial" panose="020B0604020202020204" pitchFamily="34" charset="0"/>
                <a:cs typeface="Arial" panose="020B0604020202020204" pitchFamily="34" charset="0"/>
              </a:rPr>
              <a:t>us</a:t>
            </a:r>
            <a:r>
              <a:rPr lang="en" sz="1800" dirty="0">
                <a:latin typeface="Arial" panose="020B0604020202020204" pitchFamily="34" charset="0"/>
                <a:cs typeface="Arial" panose="020B0604020202020204" pitchFamily="34" charset="0"/>
              </a:rPr>
              <a:t> @ </a:t>
            </a:r>
            <a:r>
              <a:rPr lang="en-GB" sz="1800" dirty="0">
                <a:latin typeface="Arial" panose="020B0604020202020204" pitchFamily="34" charset="0"/>
                <a:cs typeface="Arial" panose="020B0604020202020204" pitchFamily="34" charset="0"/>
              </a:rPr>
              <a:t>an-nasihah.com/contact</a:t>
            </a:r>
          </a:p>
          <a:p>
            <a:pPr marL="0" lvl="0" indent="0">
              <a:buClr>
                <a:schemeClr val="dk1"/>
              </a:buClr>
              <a:buSzPts val="1100"/>
              <a:buNone/>
            </a:pPr>
            <a:endParaRPr sz="1800" b="1"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5" name="Shape 6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a:t>
            </a:fld>
            <a:endParaRPr/>
          </a:p>
        </p:txBody>
      </p:sp>
      <p:sp>
        <p:nvSpPr>
          <p:cNvPr id="8" name="Rectangle 7">
            <a:extLst>
              <a:ext uri="{FF2B5EF4-FFF2-40B4-BE49-F238E27FC236}">
                <a16:creationId xmlns:a16="http://schemas.microsoft.com/office/drawing/2014/main" id="{A3A85E6B-3CC6-41B7-8DF1-01CF6B114E3A}"/>
              </a:ext>
            </a:extLst>
          </p:cNvPr>
          <p:cNvSpPr/>
          <p:nvPr/>
        </p:nvSpPr>
        <p:spPr>
          <a:xfrm>
            <a:off x="2286000" y="1602254"/>
            <a:ext cx="4572000" cy="2185214"/>
          </a:xfrm>
          <a:prstGeom prst="rect">
            <a:avLst/>
          </a:prstGeom>
        </p:spPr>
        <p:txBody>
          <a:bodyPr>
            <a:spAutoFit/>
          </a:bodyPr>
          <a:lstStyle/>
          <a:p>
            <a:pPr marL="0" indent="0">
              <a:buNone/>
            </a:pPr>
            <a:r>
              <a:rPr lang="en-US" sz="2400" dirty="0">
                <a:solidFill>
                  <a:schemeClr val="tx1"/>
                </a:solidFill>
                <a:latin typeface="Arial" panose="020B0604020202020204" pitchFamily="34" charset="0"/>
                <a:cs typeface="Arial" panose="020B0604020202020204" pitchFamily="34" charset="0"/>
              </a:rPr>
              <a:t>“Allah’s Messenger ﷺ used to offer the prayer of Eid Ul </a:t>
            </a:r>
            <a:r>
              <a:rPr lang="en-US" sz="2400" dirty="0" err="1">
                <a:solidFill>
                  <a:schemeClr val="tx1"/>
                </a:solidFill>
                <a:latin typeface="Arial" panose="020B0604020202020204" pitchFamily="34" charset="0"/>
                <a:cs typeface="Arial" panose="020B0604020202020204" pitchFamily="34" charset="0"/>
              </a:rPr>
              <a:t>Adha</a:t>
            </a:r>
            <a:r>
              <a:rPr lang="en-US" sz="2400" dirty="0">
                <a:solidFill>
                  <a:schemeClr val="tx1"/>
                </a:solidFill>
                <a:latin typeface="Arial" panose="020B0604020202020204" pitchFamily="34" charset="0"/>
                <a:cs typeface="Arial" panose="020B0604020202020204" pitchFamily="34" charset="0"/>
              </a:rPr>
              <a:t> and Eid Ul </a:t>
            </a:r>
            <a:r>
              <a:rPr lang="en-US" sz="2400" dirty="0" err="1">
                <a:solidFill>
                  <a:schemeClr val="tx1"/>
                </a:solidFill>
                <a:latin typeface="Arial" panose="020B0604020202020204" pitchFamily="34" charset="0"/>
                <a:cs typeface="Arial" panose="020B0604020202020204" pitchFamily="34" charset="0"/>
              </a:rPr>
              <a:t>Fitr</a:t>
            </a:r>
            <a:r>
              <a:rPr lang="en-US" sz="2400" dirty="0">
                <a:solidFill>
                  <a:schemeClr val="tx1"/>
                </a:solidFill>
                <a:latin typeface="Arial" panose="020B0604020202020204" pitchFamily="34" charset="0"/>
                <a:cs typeface="Arial" panose="020B0604020202020204" pitchFamily="34" charset="0"/>
              </a:rPr>
              <a:t> and then deliver the Khutbah after the prayer.”</a:t>
            </a:r>
          </a:p>
          <a:p>
            <a:pPr marL="0" indent="0">
              <a:buNone/>
            </a:pPr>
            <a:endParaRPr lang="en-US" sz="2400" dirty="0">
              <a:solidFill>
                <a:schemeClr val="tx1"/>
              </a:solidFill>
              <a:latin typeface="Arial" panose="020B0604020202020204" pitchFamily="34" charset="0"/>
              <a:cs typeface="Arial" panose="020B0604020202020204" pitchFamily="34" charset="0"/>
            </a:endParaRPr>
          </a:p>
          <a:p>
            <a:pPr marL="0" indent="0" algn="r">
              <a:buNone/>
            </a:pPr>
            <a:r>
              <a:rPr lang="en-US" sz="1600" dirty="0">
                <a:solidFill>
                  <a:schemeClr val="tx1"/>
                </a:solidFill>
                <a:latin typeface="Arial" panose="020B0604020202020204" pitchFamily="34" charset="0"/>
                <a:cs typeface="Arial" panose="020B0604020202020204" pitchFamily="34" charset="0"/>
              </a:rPr>
              <a:t>Sahih Al Bukhari, The Two </a:t>
            </a:r>
            <a:r>
              <a:rPr lang="en-US" sz="1600" dirty="0" err="1">
                <a:solidFill>
                  <a:schemeClr val="tx1"/>
                </a:solidFill>
                <a:latin typeface="Arial" panose="020B0604020202020204" pitchFamily="34" charset="0"/>
                <a:cs typeface="Arial" panose="020B0604020202020204" pitchFamily="34" charset="0"/>
              </a:rPr>
              <a:t>Eids</a:t>
            </a:r>
            <a:r>
              <a:rPr lang="en-US" sz="1600" dirty="0">
                <a:solidFill>
                  <a:schemeClr val="tx1"/>
                </a:solidFill>
                <a:latin typeface="Arial" panose="020B0604020202020204" pitchFamily="34" charset="0"/>
                <a:cs typeface="Arial" panose="020B0604020202020204" pitchFamily="34" charset="0"/>
              </a:rPr>
              <a:t>, Hadith 77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r>
              <a:rPr lang="en-GB" sz="3200" dirty="0">
                <a:latin typeface="Arial" panose="020B0604020202020204" pitchFamily="34" charset="0"/>
                <a:cs typeface="Arial" panose="020B0604020202020204" pitchFamily="34" charset="0"/>
              </a:rPr>
              <a:t>The Two </a:t>
            </a:r>
            <a:r>
              <a:rPr lang="en-GB" sz="3200" dirty="0" err="1">
                <a:latin typeface="Arial" panose="020B0604020202020204" pitchFamily="34" charset="0"/>
                <a:cs typeface="Arial" panose="020B0604020202020204" pitchFamily="34" charset="0"/>
              </a:rPr>
              <a:t>Eids</a:t>
            </a:r>
            <a:endParaRPr lang="en-GB" sz="3200" dirty="0">
              <a:latin typeface="Arial" panose="020B0604020202020204" pitchFamily="34" charset="0"/>
              <a:cs typeface="Arial" panose="020B0604020202020204" pitchFamily="34" charset="0"/>
            </a:endParaRPr>
          </a:p>
        </p:txBody>
      </p:sp>
      <p:sp>
        <p:nvSpPr>
          <p:cNvPr id="93" name="Shape 93"/>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noAutofit/>
          </a:bodyPr>
          <a:lstStyle/>
          <a:p>
            <a:pPr marL="0" indent="0">
              <a:buNone/>
            </a:pPr>
            <a:r>
              <a:rPr lang="en-US" sz="1600" dirty="0">
                <a:solidFill>
                  <a:schemeClr val="tx1"/>
                </a:solidFill>
                <a:latin typeface="Arial" panose="020B0604020202020204" pitchFamily="34" charset="0"/>
                <a:cs typeface="Arial" panose="020B0604020202020204" pitchFamily="34" charset="0"/>
              </a:rPr>
              <a:t>Muslims have two major days of celebration. </a:t>
            </a:r>
          </a:p>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Eid Ul </a:t>
            </a:r>
            <a:r>
              <a:rPr lang="en-US" sz="1600" dirty="0" err="1">
                <a:solidFill>
                  <a:schemeClr val="tx1"/>
                </a:solidFill>
                <a:latin typeface="Arial" panose="020B0604020202020204" pitchFamily="34" charset="0"/>
                <a:cs typeface="Arial" panose="020B0604020202020204" pitchFamily="34" charset="0"/>
              </a:rPr>
              <a:t>Fitr</a:t>
            </a:r>
            <a:endParaRPr lang="en-US" sz="1600" dirty="0">
              <a:solidFill>
                <a:schemeClr val="tx1"/>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Eid Ul </a:t>
            </a:r>
            <a:r>
              <a:rPr lang="en-US" sz="1600" dirty="0" err="1">
                <a:solidFill>
                  <a:schemeClr val="tx1"/>
                </a:solidFill>
                <a:latin typeface="Arial" panose="020B0604020202020204" pitchFamily="34" charset="0"/>
                <a:cs typeface="Arial" panose="020B0604020202020204" pitchFamily="34" charset="0"/>
              </a:rPr>
              <a:t>Fitr</a:t>
            </a:r>
            <a:r>
              <a:rPr lang="en-US" sz="1600" dirty="0">
                <a:solidFill>
                  <a:schemeClr val="tx1"/>
                </a:solidFill>
                <a:latin typeface="Arial" panose="020B0604020202020204" pitchFamily="34" charset="0"/>
                <a:cs typeface="Arial" panose="020B0604020202020204" pitchFamily="34" charset="0"/>
              </a:rPr>
              <a:t> is celebrated after the month of Ramadan (1</a:t>
            </a:r>
            <a:r>
              <a:rPr lang="en-US" sz="1600" baseline="30000" dirty="0">
                <a:solidFill>
                  <a:schemeClr val="tx1"/>
                </a:solidFill>
                <a:latin typeface="Arial" panose="020B0604020202020204" pitchFamily="34" charset="0"/>
                <a:cs typeface="Arial" panose="020B0604020202020204" pitchFamily="34" charset="0"/>
              </a:rPr>
              <a:t>st</a:t>
            </a:r>
            <a:r>
              <a:rPr lang="en-US" sz="1600" dirty="0">
                <a:solidFill>
                  <a:schemeClr val="tx1"/>
                </a:solidFill>
                <a:latin typeface="Arial" panose="020B0604020202020204" pitchFamily="34" charset="0"/>
                <a:cs typeface="Arial" panose="020B0604020202020204" pitchFamily="34" charset="0"/>
              </a:rPr>
              <a:t> Shawwal)</a:t>
            </a:r>
          </a:p>
          <a:p>
            <a:pPr>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Eid Ul </a:t>
            </a:r>
            <a:r>
              <a:rPr lang="en-US" sz="1600" dirty="0" err="1">
                <a:solidFill>
                  <a:schemeClr val="tx1"/>
                </a:solidFill>
                <a:latin typeface="Arial" panose="020B0604020202020204" pitchFamily="34" charset="0"/>
                <a:cs typeface="Arial" panose="020B0604020202020204" pitchFamily="34" charset="0"/>
              </a:rPr>
              <a:t>Adha</a:t>
            </a:r>
            <a:endParaRPr lang="en-US" sz="1600" dirty="0">
              <a:solidFill>
                <a:schemeClr val="tx1"/>
              </a:solidFill>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1600" dirty="0">
                <a:solidFill>
                  <a:schemeClr val="tx1"/>
                </a:solidFill>
                <a:latin typeface="Arial" panose="020B0604020202020204" pitchFamily="34" charset="0"/>
                <a:cs typeface="Arial" panose="020B0604020202020204" pitchFamily="34" charset="0"/>
              </a:rPr>
              <a:t>Eid Ul </a:t>
            </a:r>
            <a:r>
              <a:rPr lang="en-US" sz="1600" dirty="0" err="1">
                <a:solidFill>
                  <a:schemeClr val="tx1"/>
                </a:solidFill>
                <a:latin typeface="Arial" panose="020B0604020202020204" pitchFamily="34" charset="0"/>
                <a:cs typeface="Arial" panose="020B0604020202020204" pitchFamily="34" charset="0"/>
              </a:rPr>
              <a:t>Adha</a:t>
            </a:r>
            <a:r>
              <a:rPr lang="en-US" sz="1600" dirty="0">
                <a:solidFill>
                  <a:schemeClr val="tx1"/>
                </a:solidFill>
                <a:latin typeface="Arial" panose="020B0604020202020204" pitchFamily="34" charset="0"/>
                <a:cs typeface="Arial" panose="020B0604020202020204" pitchFamily="34" charset="0"/>
              </a:rPr>
              <a:t> is celebrated on the 10</a:t>
            </a:r>
            <a:r>
              <a:rPr lang="en-US" sz="1600" baseline="30000" dirty="0">
                <a:solidFill>
                  <a:schemeClr val="tx1"/>
                </a:solidFill>
                <a:latin typeface="Arial" panose="020B0604020202020204" pitchFamily="34" charset="0"/>
                <a:cs typeface="Arial" panose="020B0604020202020204" pitchFamily="34" charset="0"/>
              </a:rPr>
              <a:t>th</a:t>
            </a:r>
            <a:r>
              <a:rPr lang="en-US" sz="1600" dirty="0">
                <a:solidFill>
                  <a:schemeClr val="tx1"/>
                </a:solidFill>
                <a:latin typeface="Arial" panose="020B0604020202020204" pitchFamily="34" charset="0"/>
                <a:cs typeface="Arial" panose="020B0604020202020204" pitchFamily="34" charset="0"/>
              </a:rPr>
              <a:t> Day of </a:t>
            </a:r>
            <a:r>
              <a:rPr lang="en-US" sz="1600" dirty="0" err="1">
                <a:solidFill>
                  <a:schemeClr val="tx1"/>
                </a:solidFill>
                <a:latin typeface="Arial" panose="020B0604020202020204" pitchFamily="34" charset="0"/>
                <a:cs typeface="Arial" panose="020B0604020202020204" pitchFamily="34" charset="0"/>
              </a:rPr>
              <a:t>Dhul</a:t>
            </a:r>
            <a:r>
              <a:rPr lang="en-US" sz="1600" dirty="0">
                <a:solidFill>
                  <a:schemeClr val="tx1"/>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Hijjah</a:t>
            </a:r>
            <a:endParaRPr lang="en-US" sz="1600" dirty="0">
              <a:solidFill>
                <a:schemeClr val="tx1"/>
              </a:solidFill>
              <a:latin typeface="Arial" panose="020B0604020202020204" pitchFamily="34" charset="0"/>
              <a:cs typeface="Arial" panose="020B0604020202020204" pitchFamily="34" charset="0"/>
            </a:endParaRPr>
          </a:p>
          <a:p>
            <a:pPr marL="139700"/>
            <a:endParaRPr lang="en-US" sz="1400" dirty="0">
              <a:solidFill>
                <a:schemeClr val="tx1"/>
              </a:solidFill>
              <a:latin typeface="Arial" panose="020B0604020202020204" pitchFamily="34" charset="0"/>
              <a:cs typeface="Arial" panose="020B0604020202020204" pitchFamily="34" charset="0"/>
            </a:endParaRPr>
          </a:p>
          <a:p>
            <a:pPr marL="0" indent="0">
              <a:buNone/>
            </a:pPr>
            <a:r>
              <a:rPr lang="en-US" sz="1600" dirty="0">
                <a:solidFill>
                  <a:schemeClr val="tx1"/>
                </a:solidFill>
                <a:latin typeface="Arial" panose="020B0604020202020204" pitchFamily="34" charset="0"/>
                <a:cs typeface="Arial" panose="020B0604020202020204" pitchFamily="34" charset="0"/>
              </a:rPr>
              <a:t>Muslims have been given a special salah on these days to express their happiness and gratitude to Allah for giving them a day of celebration.</a:t>
            </a:r>
          </a:p>
          <a:p>
            <a:pPr marL="0"/>
            <a:endParaRPr lang="en-US" sz="1200" dirty="0">
              <a:solidFill>
                <a:schemeClr val="tx1"/>
              </a:solidFill>
              <a:latin typeface="Arial" panose="020B0604020202020204" pitchFamily="34" charset="0"/>
              <a:cs typeface="Arial" panose="020B0604020202020204" pitchFamily="34" charset="0"/>
            </a:endParaRPr>
          </a:p>
          <a:p>
            <a:pPr marL="63500" lvl="0" indent="0" rtl="0">
              <a:spcBef>
                <a:spcPts val="600"/>
              </a:spcBef>
              <a:spcAft>
                <a:spcPts val="0"/>
              </a:spcAft>
              <a:buSzPts val="2600"/>
              <a:buNone/>
            </a:pPr>
            <a:endParaRPr sz="1600" dirty="0">
              <a:solidFill>
                <a:schemeClr val="tx1"/>
              </a:solidFill>
              <a:latin typeface="Arial" panose="020B0604020202020204" pitchFamily="34" charset="0"/>
              <a:cs typeface="Arial" panose="020B0604020202020204" pitchFamily="34" charset="0"/>
            </a:endParaRPr>
          </a:p>
        </p:txBody>
      </p:sp>
      <p:sp>
        <p:nvSpPr>
          <p:cNvPr id="94" name="Shape 9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idx="4294967295"/>
          </p:nvPr>
        </p:nvSpPr>
        <p:spPr>
          <a:xfrm>
            <a:off x="1753050" y="3135426"/>
            <a:ext cx="5637900" cy="1159800"/>
          </a:xfrm>
          <a:prstGeom prst="rect">
            <a:avLst/>
          </a:prstGeom>
        </p:spPr>
        <p:txBody>
          <a:bodyPr spcFirstLastPara="1" wrap="square" lIns="91425" tIns="91425" rIns="91425" bIns="91425" anchor="b" anchorCtr="0">
            <a:noAutofit/>
          </a:bodyPr>
          <a:lstStyle/>
          <a:p>
            <a:r>
              <a:rPr lang="en-GB" sz="6000" dirty="0">
                <a:latin typeface="Arial" panose="020B0604020202020204" pitchFamily="34" charset="0"/>
                <a:cs typeface="Arial" panose="020B0604020202020204" pitchFamily="34" charset="0"/>
              </a:rPr>
              <a:t>Eid Ul </a:t>
            </a:r>
            <a:r>
              <a:rPr lang="en-GB" sz="6000" dirty="0" err="1">
                <a:latin typeface="Arial" panose="020B0604020202020204" pitchFamily="34" charset="0"/>
                <a:cs typeface="Arial" panose="020B0604020202020204" pitchFamily="34" charset="0"/>
              </a:rPr>
              <a:t>Adha</a:t>
            </a:r>
            <a:endParaRPr lang="en-GB" sz="6000" dirty="0"/>
          </a:p>
        </p:txBody>
      </p:sp>
      <p:sp>
        <p:nvSpPr>
          <p:cNvPr id="100" name="Shape 100"/>
          <p:cNvSpPr txBox="1">
            <a:spLocks noGrp="1"/>
          </p:cNvSpPr>
          <p:nvPr>
            <p:ph type="subTitle" idx="4294967295"/>
          </p:nvPr>
        </p:nvSpPr>
        <p:spPr>
          <a:xfrm>
            <a:off x="3012558" y="1166313"/>
            <a:ext cx="5161142" cy="1969113"/>
          </a:xfrm>
          <a:prstGeom prst="rect">
            <a:avLst/>
          </a:prstGeom>
        </p:spPr>
        <p:txBody>
          <a:bodyPr spcFirstLastPara="1" wrap="square" lIns="91425" tIns="91425" rIns="91425" bIns="91425" anchor="t" anchorCtr="0">
            <a:noAutofit/>
          </a:bodyPr>
          <a:lstStyle/>
          <a:p>
            <a:pPr marL="38100" indent="0">
              <a:buNone/>
            </a:pPr>
            <a:r>
              <a:rPr lang="en-GB" sz="1800" dirty="0">
                <a:latin typeface="Arial" panose="020B0604020202020204" pitchFamily="34" charset="0"/>
                <a:cs typeface="Arial" panose="020B0604020202020204" pitchFamily="34" charset="0"/>
              </a:rPr>
              <a:t>Celebrated during the Days of Hajj, Muslims emulate the efforts of Ibrahim (AS). How his submission (the act of sacrifice) to the command of Allah, was loved by Allah. Mankind will continue this act until the end of time.</a:t>
            </a:r>
            <a:endParaRPr sz="1800" i="1" dirty="0">
              <a:solidFill>
                <a:srgbClr val="666666"/>
              </a:solidFill>
            </a:endParaRPr>
          </a:p>
        </p:txBody>
      </p:sp>
      <p:sp>
        <p:nvSpPr>
          <p:cNvPr id="105" name="Shape 10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028" name="Picture 4" descr="Image result for cows goats sheep grazing in field">
            <a:extLst>
              <a:ext uri="{FF2B5EF4-FFF2-40B4-BE49-F238E27FC236}">
                <a16:creationId xmlns:a16="http://schemas.microsoft.com/office/drawing/2014/main" id="{2C19F214-A225-4FF9-9F02-DD931FC7E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854" y="454672"/>
            <a:ext cx="7353546" cy="4087798"/>
          </a:xfrm>
          <a:prstGeom prst="rect">
            <a:avLst/>
          </a:prstGeom>
          <a:noFill/>
          <a:extLst>
            <a:ext uri="{909E8E84-426E-40DD-AFC4-6F175D3DCCD1}">
              <a14:hiddenFill xmlns:a14="http://schemas.microsoft.com/office/drawing/2010/main">
                <a:solidFill>
                  <a:srgbClr val="FFFFFF"/>
                </a:solidFill>
              </a14:hiddenFill>
            </a:ext>
          </a:extLst>
        </p:spPr>
      </p:pic>
      <p:sp>
        <p:nvSpPr>
          <p:cNvPr id="138" name="Shape 13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pic>
        <p:nvPicPr>
          <p:cNvPr id="1026" name="Picture 2" descr="Image result for quran 22:37">
            <a:extLst>
              <a:ext uri="{FF2B5EF4-FFF2-40B4-BE49-F238E27FC236}">
                <a16:creationId xmlns:a16="http://schemas.microsoft.com/office/drawing/2014/main" id="{0D582B37-0106-49A6-BC3D-EF659BC8CC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173" y="2545573"/>
            <a:ext cx="6400800" cy="1314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E2AD0A-50A1-4858-92C8-9F9971F7C3DD}"/>
              </a:ext>
            </a:extLst>
          </p:cNvPr>
          <p:cNvSpPr txBox="1"/>
          <p:nvPr/>
        </p:nvSpPr>
        <p:spPr>
          <a:xfrm>
            <a:off x="1850065" y="3786372"/>
            <a:ext cx="6244856" cy="523220"/>
          </a:xfrm>
          <a:prstGeom prst="rect">
            <a:avLst/>
          </a:prstGeom>
          <a:noFill/>
        </p:spPr>
        <p:txBody>
          <a:bodyPr wrap="square" rtlCol="0">
            <a:spAutoFit/>
          </a:bodyPr>
          <a:lstStyle/>
          <a:p>
            <a:r>
              <a:rPr lang="en-GB" b="1" i="1" dirty="0">
                <a:latin typeface="Arial" panose="020B0604020202020204" pitchFamily="34" charset="0"/>
                <a:cs typeface="Arial" panose="020B0604020202020204" pitchFamily="34" charset="0"/>
              </a:rPr>
              <a:t>"It is not their meat nor their blood that reaches Allah; it is your piety that reaches Him"</a:t>
            </a:r>
            <a:r>
              <a:rPr lang="en-GB" dirty="0">
                <a:latin typeface="Arial" panose="020B0604020202020204" pitchFamily="34" charset="0"/>
                <a:cs typeface="Arial" panose="020B0604020202020204" pitchFamily="34" charset="0"/>
              </a:rPr>
              <a:t> (Qur'an 22:37)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1652775" y="1419275"/>
            <a:ext cx="3211800" cy="3072751"/>
          </a:xfrm>
          <a:prstGeom prst="rect">
            <a:avLst/>
          </a:prstGeom>
        </p:spPr>
        <p:txBody>
          <a:bodyPr spcFirstLastPara="1" wrap="square" lIns="91425" tIns="91425" rIns="91425" bIns="91425" anchor="t" anchorCtr="0">
            <a:noAutofit/>
          </a:bodyPr>
          <a:lstStyle/>
          <a:p>
            <a:pPr marL="88900" indent="0">
              <a:buNone/>
            </a:pPr>
            <a:r>
              <a:rPr lang="en-GB" sz="1400" dirty="0">
                <a:latin typeface="Arial" panose="020B0604020202020204" pitchFamily="34" charset="0"/>
                <a:cs typeface="Arial" panose="020B0604020202020204" pitchFamily="34" charset="0"/>
              </a:rPr>
              <a:t>Eid Ul </a:t>
            </a:r>
            <a:r>
              <a:rPr lang="en-GB" sz="1400" dirty="0" err="1">
                <a:latin typeface="Arial" panose="020B0604020202020204" pitchFamily="34" charset="0"/>
                <a:cs typeface="Arial" panose="020B0604020202020204" pitchFamily="34" charset="0"/>
              </a:rPr>
              <a:t>Adha</a:t>
            </a:r>
            <a:r>
              <a:rPr lang="en-GB" sz="1400" dirty="0">
                <a:latin typeface="Arial" panose="020B0604020202020204" pitchFamily="34" charset="0"/>
                <a:cs typeface="Arial" panose="020B0604020202020204" pitchFamily="34" charset="0"/>
              </a:rPr>
              <a:t> remembers the prophet Ibrahim’s (AS) willingness to sacrifice his son when ordered to by Allah.</a:t>
            </a:r>
          </a:p>
          <a:p>
            <a:pPr marL="88900" indent="0">
              <a:buNone/>
            </a:pPr>
            <a:r>
              <a:rPr lang="en-GB" sz="1400" dirty="0">
                <a:latin typeface="Arial" panose="020B0604020202020204" pitchFamily="34" charset="0"/>
                <a:cs typeface="Arial" panose="020B0604020202020204" pitchFamily="34" charset="0"/>
              </a:rPr>
              <a:t>Allah appeared to Ibrahim (AS) in a dream and asked him to sacrifice his son </a:t>
            </a:r>
            <a:r>
              <a:rPr lang="en-GB" sz="1400" dirty="0" err="1">
                <a:latin typeface="Arial" panose="020B0604020202020204" pitchFamily="34" charset="0"/>
                <a:cs typeface="Arial" panose="020B0604020202020204" pitchFamily="34" charset="0"/>
              </a:rPr>
              <a:t>Isma'il</a:t>
            </a:r>
            <a:r>
              <a:rPr lang="en-GB" sz="1400" dirty="0">
                <a:latin typeface="Arial" panose="020B0604020202020204" pitchFamily="34" charset="0"/>
                <a:cs typeface="Arial" panose="020B0604020202020204" pitchFamily="34" charset="0"/>
              </a:rPr>
              <a:t> as an act of obedience. The Devil tempted Ibrahim by saying he should disobey Allah and spare his son.</a:t>
            </a:r>
          </a:p>
        </p:txBody>
      </p:sp>
      <p:sp>
        <p:nvSpPr>
          <p:cNvPr id="111" name="Shape 11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dirty="0">
                <a:latin typeface="Arial" panose="020B0604020202020204" pitchFamily="34" charset="0"/>
                <a:cs typeface="Arial" panose="020B0604020202020204" pitchFamily="34" charset="0"/>
              </a:rPr>
              <a:t>Remembering Ibrahim A. S</a:t>
            </a:r>
            <a:endParaRPr dirty="0">
              <a:latin typeface="Arial" panose="020B0604020202020204" pitchFamily="34" charset="0"/>
              <a:cs typeface="Arial" panose="020B0604020202020204" pitchFamily="34" charset="0"/>
            </a:endParaRPr>
          </a:p>
        </p:txBody>
      </p:sp>
      <p:sp>
        <p:nvSpPr>
          <p:cNvPr id="112" name="Shape 112"/>
          <p:cNvSpPr txBox="1">
            <a:spLocks noGrp="1"/>
          </p:cNvSpPr>
          <p:nvPr>
            <p:ph type="body" idx="2"/>
          </p:nvPr>
        </p:nvSpPr>
        <p:spPr>
          <a:xfrm>
            <a:off x="4961175" y="1419275"/>
            <a:ext cx="3211800" cy="3072751"/>
          </a:xfrm>
          <a:prstGeom prst="rect">
            <a:avLst/>
          </a:prstGeom>
        </p:spPr>
        <p:txBody>
          <a:bodyPr spcFirstLastPara="1" wrap="square" lIns="91425" tIns="91425" rIns="91425" bIns="91425" anchor="t" anchorCtr="0">
            <a:noAutofit/>
          </a:bodyPr>
          <a:lstStyle/>
          <a:p>
            <a:pPr marL="0" indent="0">
              <a:buNone/>
            </a:pPr>
            <a:r>
              <a:rPr lang="en-GB" sz="1400" dirty="0">
                <a:latin typeface="+mj-lt"/>
                <a:cs typeface="Arial" panose="020B0604020202020204" pitchFamily="34" charset="0"/>
              </a:rPr>
              <a:t>As Ibrahim was about to kill his son, Allah stopped him and gave him a lamb to sacrifice in his place.</a:t>
            </a:r>
          </a:p>
          <a:p>
            <a:pPr marL="0" lvl="0" indent="0">
              <a:spcBef>
                <a:spcPts val="600"/>
              </a:spcBef>
              <a:spcAft>
                <a:spcPts val="0"/>
              </a:spcAft>
              <a:buNone/>
            </a:pPr>
            <a:r>
              <a:rPr lang="en-GB" sz="1600" dirty="0">
                <a:latin typeface="+mj-lt"/>
              </a:rPr>
              <a:t>Lesson</a:t>
            </a:r>
          </a:p>
          <a:p>
            <a:pPr marL="0" indent="0">
              <a:buNone/>
            </a:pPr>
            <a:r>
              <a:rPr lang="en-GB" sz="1400" dirty="0">
                <a:latin typeface="Arial" panose="020B0604020202020204" pitchFamily="34" charset="0"/>
                <a:cs typeface="Arial" panose="020B0604020202020204" pitchFamily="34" charset="0"/>
              </a:rPr>
              <a:t>This shows Ibrahim's obedience to Allah. It is important for Muslims to remember that Allah does not want the animal or its meat; Allah wants Muslims to show that they are devoted to him.</a:t>
            </a:r>
          </a:p>
          <a:p>
            <a:pPr marL="0" lvl="0" indent="0">
              <a:spcBef>
                <a:spcPts val="600"/>
              </a:spcBef>
              <a:spcAft>
                <a:spcPts val="0"/>
              </a:spcAft>
              <a:buNone/>
            </a:pPr>
            <a:endParaRPr dirty="0"/>
          </a:p>
        </p:txBody>
      </p:sp>
      <p:sp>
        <p:nvSpPr>
          <p:cNvPr id="113" name="Shape 11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GB" dirty="0">
                <a:latin typeface="Arial" panose="020B0604020202020204" pitchFamily="34" charset="0"/>
                <a:cs typeface="Arial" panose="020B0604020202020204" pitchFamily="34" charset="0"/>
              </a:rPr>
              <a:t>Remembering Ibrahim A. S</a:t>
            </a:r>
            <a:endParaRPr dirty="0">
              <a:latin typeface="Arial" panose="020B0604020202020204" pitchFamily="34" charset="0"/>
              <a:cs typeface="Arial" panose="020B0604020202020204" pitchFamily="34" charset="0"/>
            </a:endParaRPr>
          </a:p>
        </p:txBody>
      </p:sp>
      <p:sp>
        <p:nvSpPr>
          <p:cNvPr id="119" name="Shape 119"/>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GB" dirty="0">
                <a:latin typeface="Arial" panose="020B0604020202020204" pitchFamily="34" charset="0"/>
                <a:cs typeface="Arial" panose="020B0604020202020204" pitchFamily="34" charset="0"/>
              </a:rPr>
              <a:t>Eid Participation</a:t>
            </a:r>
          </a:p>
          <a:p>
            <a:pPr marL="0" lvl="0" indent="0">
              <a:buNone/>
            </a:pPr>
            <a:r>
              <a:rPr lang="en-GB" sz="1400" dirty="0">
                <a:latin typeface="Arial" panose="020B0604020202020204" pitchFamily="34" charset="0"/>
                <a:cs typeface="Arial" panose="020B0604020202020204" pitchFamily="34" charset="0"/>
              </a:rPr>
              <a:t>By taking part in this Eid, Muslims show that they too are prepared to sacrifice their lives for Allah.</a:t>
            </a:r>
            <a:endParaRPr lang="en-GB" sz="1400" dirty="0"/>
          </a:p>
        </p:txBody>
      </p:sp>
      <p:sp>
        <p:nvSpPr>
          <p:cNvPr id="120" name="Shape 120"/>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noAutofit/>
          </a:bodyPr>
          <a:lstStyle/>
          <a:p>
            <a:pPr marL="127000" indent="0">
              <a:buNone/>
            </a:pPr>
            <a:r>
              <a:rPr lang="en-GB" dirty="0">
                <a:latin typeface="Arial" panose="020B0604020202020204" pitchFamily="34" charset="0"/>
                <a:cs typeface="Arial" panose="020B0604020202020204" pitchFamily="34" charset="0"/>
              </a:rPr>
              <a:t>Eid is celebrated in the following way:</a:t>
            </a:r>
          </a:p>
          <a:p>
            <a:pPr marL="127000" indent="0">
              <a:buNone/>
            </a:pPr>
            <a:r>
              <a:rPr lang="en-GB" sz="1400" dirty="0">
                <a:latin typeface="Arial" panose="020B0604020202020204" pitchFamily="34" charset="0"/>
                <a:cs typeface="Arial" panose="020B0604020202020204" pitchFamily="34" charset="0"/>
              </a:rPr>
              <a:t>A sheep or goat may be sacrificed as a reminder of Ibrahim's obedience to Allah. The meat is shared out among family, friends and the poor, each getting a third share.</a:t>
            </a:r>
          </a:p>
          <a:p>
            <a:pPr marL="0" lvl="0" indent="0" rtl="0">
              <a:spcBef>
                <a:spcPts val="600"/>
              </a:spcBef>
              <a:spcAft>
                <a:spcPts val="0"/>
              </a:spcAft>
              <a:buNone/>
            </a:pPr>
            <a:endParaRPr sz="1400" dirty="0">
              <a:latin typeface="Arial" panose="020B0604020202020204" pitchFamily="34" charset="0"/>
              <a:cs typeface="Arial" panose="020B0604020202020204" pitchFamily="34" charset="0"/>
            </a:endParaRPr>
          </a:p>
        </p:txBody>
      </p:sp>
      <p:sp>
        <p:nvSpPr>
          <p:cNvPr id="121" name="Shape 121"/>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noAutofit/>
          </a:bodyPr>
          <a:lstStyle/>
          <a:p>
            <a:pPr marL="0" lvl="0" indent="0">
              <a:buNone/>
            </a:pPr>
            <a:r>
              <a:rPr lang="en-GB" dirty="0">
                <a:latin typeface="Arial" panose="020B0604020202020204" pitchFamily="34" charset="0"/>
                <a:ea typeface="Tinos" panose="020B0604020202020204" charset="0"/>
                <a:cs typeface="Arial" panose="020B0604020202020204" pitchFamily="34" charset="0"/>
              </a:rPr>
              <a:t>Importance of Eid</a:t>
            </a:r>
            <a:endParaRPr lang="en-GB" sz="1400" dirty="0">
              <a:latin typeface="Arial" panose="020B0604020202020204" pitchFamily="34" charset="0"/>
              <a:ea typeface="Tinos" panose="020B0604020202020204" charset="0"/>
              <a:cs typeface="Arial" panose="020B0604020202020204" pitchFamily="34" charset="0"/>
            </a:endParaRPr>
          </a:p>
          <a:p>
            <a:pPr marL="0" lvl="0" indent="0">
              <a:buNone/>
            </a:pPr>
            <a:r>
              <a:rPr lang="en-GB" sz="1400" dirty="0">
                <a:latin typeface="Arial" panose="020B0604020202020204" pitchFamily="34" charset="0"/>
                <a:ea typeface="Tinos" panose="020B0604020202020204" charset="0"/>
                <a:cs typeface="Arial" panose="020B0604020202020204" pitchFamily="34" charset="0"/>
              </a:rPr>
              <a:t>Eid ul-</a:t>
            </a:r>
            <a:r>
              <a:rPr lang="en-GB" sz="1400" dirty="0" err="1">
                <a:latin typeface="Arial" panose="020B0604020202020204" pitchFamily="34" charset="0"/>
                <a:ea typeface="Tinos" panose="020B0604020202020204" charset="0"/>
                <a:cs typeface="Arial" panose="020B0604020202020204" pitchFamily="34" charset="0"/>
              </a:rPr>
              <a:t>Adha</a:t>
            </a:r>
            <a:r>
              <a:rPr lang="en-GB" sz="1400" dirty="0">
                <a:latin typeface="Arial" panose="020B0604020202020204" pitchFamily="34" charset="0"/>
                <a:ea typeface="Tinos" panose="020B0604020202020204" charset="0"/>
                <a:cs typeface="Arial" panose="020B0604020202020204" pitchFamily="34" charset="0"/>
              </a:rPr>
              <a:t> is important to Muslims today as it reminds them of Ibrahim's obedience, prompting them in turn to consider their own obedience to Allah. Muslims may ask for forgiveness for times when they have not been fully devoted to Allah.</a:t>
            </a:r>
            <a:endParaRPr sz="1400" dirty="0">
              <a:latin typeface="Arial" panose="020B0604020202020204" pitchFamily="34" charset="0"/>
              <a:ea typeface="Tinos" panose="020B0604020202020204" charset="0"/>
              <a:cs typeface="Arial" panose="020B0604020202020204" pitchFamily="34" charset="0"/>
            </a:endParaRPr>
          </a:p>
        </p:txBody>
      </p:sp>
      <p:sp>
        <p:nvSpPr>
          <p:cNvPr id="122" name="Shape 12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err="1">
                <a:latin typeface="Arial" panose="020B0604020202020204" pitchFamily="34" charset="0"/>
                <a:cs typeface="Arial" panose="020B0604020202020204" pitchFamily="34" charset="0"/>
              </a:rPr>
              <a:t>Udhiyyah</a:t>
            </a:r>
            <a:endParaRPr dirty="0">
              <a:latin typeface="Arial" panose="020B0604020202020204" pitchFamily="34" charset="0"/>
              <a:cs typeface="Arial" panose="020B0604020202020204" pitchFamily="34" charset="0"/>
            </a:endParaRPr>
          </a:p>
        </p:txBody>
      </p:sp>
      <p:sp>
        <p:nvSpPr>
          <p:cNvPr id="129" name="Shape 129"/>
          <p:cNvSpPr txBox="1">
            <a:spLocks noGrp="1"/>
          </p:cNvSpPr>
          <p:nvPr>
            <p:ph type="body" idx="1"/>
          </p:nvPr>
        </p:nvSpPr>
        <p:spPr>
          <a:xfrm>
            <a:off x="1556175" y="1596850"/>
            <a:ext cx="3199800" cy="2592000"/>
          </a:xfrm>
          <a:prstGeom prst="rect">
            <a:avLst/>
          </a:prstGeom>
        </p:spPr>
        <p:txBody>
          <a:bodyPr spcFirstLastPara="1" wrap="square" lIns="91425" tIns="91425" rIns="91425" bIns="91425" anchor="t" anchorCtr="0">
            <a:noAutofit/>
          </a:bodyPr>
          <a:lstStyle/>
          <a:p>
            <a:pPr marL="0" indent="0">
              <a:buNone/>
            </a:pPr>
            <a:r>
              <a:rPr lang="en-GB" sz="1600" dirty="0">
                <a:latin typeface="Arial" panose="020B0604020202020204" pitchFamily="34" charset="0"/>
                <a:cs typeface="Arial" panose="020B0604020202020204" pitchFamily="34" charset="0"/>
              </a:rPr>
              <a:t>Each adult member of the household who has wealth equal to the </a:t>
            </a:r>
            <a:r>
              <a:rPr lang="en-GB" sz="1600" i="1" dirty="0" err="1">
                <a:latin typeface="Arial" panose="020B0604020202020204" pitchFamily="34" charset="0"/>
                <a:cs typeface="Arial" panose="020B0604020202020204" pitchFamily="34" charset="0"/>
              </a:rPr>
              <a:t>Nisab</a:t>
            </a:r>
            <a:r>
              <a:rPr lang="en-GB" sz="1600" dirty="0">
                <a:latin typeface="Arial" panose="020B0604020202020204" pitchFamily="34" charset="0"/>
                <a:cs typeface="Arial" panose="020B0604020202020204" pitchFamily="34" charset="0"/>
              </a:rPr>
              <a:t> of </a:t>
            </a:r>
            <a:r>
              <a:rPr lang="en-GB" sz="1600" i="1" dirty="0" err="1">
                <a:latin typeface="Arial" panose="020B0604020202020204" pitchFamily="34" charset="0"/>
                <a:cs typeface="Arial" panose="020B0604020202020204" pitchFamily="34" charset="0"/>
              </a:rPr>
              <a:t>Zakah</a:t>
            </a:r>
            <a:r>
              <a:rPr lang="en-GB" sz="1600" dirty="0">
                <a:latin typeface="Arial" panose="020B0604020202020204" pitchFamily="34" charset="0"/>
                <a:cs typeface="Arial" panose="020B0604020202020204" pitchFamily="34" charset="0"/>
              </a:rPr>
              <a:t> would have to make their separate </a:t>
            </a:r>
            <a:r>
              <a:rPr lang="en-GB" sz="1600" i="1" dirty="0">
                <a:latin typeface="Arial" panose="020B0604020202020204" pitchFamily="34" charset="0"/>
                <a:cs typeface="Arial" panose="020B0604020202020204" pitchFamily="34" charset="0"/>
              </a:rPr>
              <a:t>Qurbani.</a:t>
            </a:r>
          </a:p>
          <a:p>
            <a:pPr marL="0" indent="0">
              <a:buNone/>
            </a:pPr>
            <a:r>
              <a:rPr lang="en-GB" sz="1600" dirty="0">
                <a:latin typeface="Arial" panose="020B0604020202020204" pitchFamily="34" charset="0"/>
                <a:cs typeface="Arial" panose="020B0604020202020204" pitchFamily="34" charset="0"/>
              </a:rPr>
              <a:t>A parent does not have to make </a:t>
            </a:r>
            <a:r>
              <a:rPr lang="en-GB" sz="1600" i="1" dirty="0">
                <a:latin typeface="Arial" panose="020B0604020202020204" pitchFamily="34" charset="0"/>
                <a:cs typeface="Arial" panose="020B0604020202020204" pitchFamily="34" charset="0"/>
              </a:rPr>
              <a:t>Qurbani</a:t>
            </a:r>
            <a:r>
              <a:rPr lang="en-GB" sz="1600" dirty="0">
                <a:latin typeface="Arial" panose="020B0604020202020204" pitchFamily="34" charset="0"/>
                <a:cs typeface="Arial" panose="020B0604020202020204" pitchFamily="34" charset="0"/>
              </a:rPr>
              <a:t> for their small children who are not </a:t>
            </a:r>
            <a:r>
              <a:rPr lang="en-GB" sz="1600" i="1" dirty="0" err="1">
                <a:latin typeface="Arial" panose="020B0604020202020204" pitchFamily="34" charset="0"/>
                <a:cs typeface="Arial" panose="020B0604020202020204" pitchFamily="34" charset="0"/>
              </a:rPr>
              <a:t>baligh</a:t>
            </a:r>
            <a:r>
              <a:rPr lang="en-GB" sz="1600" dirty="0">
                <a:latin typeface="Arial" panose="020B0604020202020204" pitchFamily="34" charset="0"/>
                <a:cs typeface="Arial" panose="020B0604020202020204" pitchFamily="34" charset="0"/>
              </a:rPr>
              <a:t> (the age of maturity).</a:t>
            </a:r>
          </a:p>
          <a:p>
            <a:pPr marL="0" lvl="0" indent="0" rtl="0">
              <a:spcBef>
                <a:spcPts val="600"/>
              </a:spcBef>
              <a:spcAft>
                <a:spcPts val="0"/>
              </a:spcAft>
              <a:buNone/>
            </a:pPr>
            <a:endParaRPr sz="1800" dirty="0"/>
          </a:p>
        </p:txBody>
      </p:sp>
      <p:sp>
        <p:nvSpPr>
          <p:cNvPr id="130" name="Shape 13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8</a:t>
            </a:fld>
            <a:endParaRPr/>
          </a:p>
        </p:txBody>
      </p:sp>
      <p:pic>
        <p:nvPicPr>
          <p:cNvPr id="2" name="Picture 1">
            <a:extLst>
              <a:ext uri="{FF2B5EF4-FFF2-40B4-BE49-F238E27FC236}">
                <a16:creationId xmlns:a16="http://schemas.microsoft.com/office/drawing/2014/main" id="{046E7BA8-A31A-4BF0-A1ED-60D05B6DDE31}"/>
              </a:ext>
            </a:extLst>
          </p:cNvPr>
          <p:cNvPicPr>
            <a:picLocks noChangeAspect="1"/>
          </p:cNvPicPr>
          <p:nvPr/>
        </p:nvPicPr>
        <p:blipFill>
          <a:blip r:embed="rId3"/>
          <a:stretch>
            <a:fillRect/>
          </a:stretch>
        </p:blipFill>
        <p:spPr>
          <a:xfrm>
            <a:off x="5206686" y="1647969"/>
            <a:ext cx="2966289" cy="22217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Shape 128"/>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GB" dirty="0" err="1">
                <a:latin typeface="Arial" panose="020B0604020202020204" pitchFamily="34" charset="0"/>
                <a:cs typeface="Arial" panose="020B0604020202020204" pitchFamily="34" charset="0"/>
              </a:rPr>
              <a:t>Udhiyyah</a:t>
            </a:r>
            <a:r>
              <a:rPr lang="en-GB"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129" name="Shape 129"/>
          <p:cNvSpPr txBox="1">
            <a:spLocks noGrp="1"/>
          </p:cNvSpPr>
          <p:nvPr>
            <p:ph type="body" idx="1"/>
          </p:nvPr>
        </p:nvSpPr>
        <p:spPr>
          <a:xfrm>
            <a:off x="1556175" y="1506426"/>
            <a:ext cx="3199800" cy="2592000"/>
          </a:xfrm>
          <a:prstGeom prst="rect">
            <a:avLst/>
          </a:prstGeom>
        </p:spPr>
        <p:txBody>
          <a:bodyPr spcFirstLastPara="1" wrap="square" lIns="91425" tIns="91425" rIns="91425" bIns="91425" anchor="t" anchorCtr="0">
            <a:noAutofit/>
          </a:bodyPr>
          <a:lstStyle/>
          <a:p>
            <a:pPr marL="0" lvl="0" indent="0">
              <a:buNone/>
            </a:pPr>
            <a:r>
              <a:rPr lang="en-GB" sz="1600" i="1" dirty="0">
                <a:latin typeface="Arial" panose="020B0604020202020204" pitchFamily="34" charset="0"/>
                <a:cs typeface="Arial" panose="020B0604020202020204" pitchFamily="34" charset="0"/>
              </a:rPr>
              <a:t>Qurbani </a:t>
            </a:r>
            <a:r>
              <a:rPr lang="en-GB" sz="1600" dirty="0">
                <a:latin typeface="Arial" panose="020B0604020202020204" pitchFamily="34" charset="0"/>
                <a:cs typeface="Arial" panose="020B0604020202020204" pitchFamily="34" charset="0"/>
              </a:rPr>
              <a:t>animals have shares. Sheep and goats have one share each, camels and cattle each have seven shares. So for a single person, </a:t>
            </a:r>
            <a:r>
              <a:rPr lang="en-GB" sz="1600" i="1" dirty="0">
                <a:latin typeface="Arial" panose="020B0604020202020204" pitchFamily="34" charset="0"/>
                <a:cs typeface="Arial" panose="020B0604020202020204" pitchFamily="34" charset="0"/>
              </a:rPr>
              <a:t>Qurbani</a:t>
            </a:r>
            <a:r>
              <a:rPr lang="en-GB" sz="1600" dirty="0">
                <a:latin typeface="Arial" panose="020B0604020202020204" pitchFamily="34" charset="0"/>
                <a:cs typeface="Arial" panose="020B0604020202020204" pitchFamily="34" charset="0"/>
              </a:rPr>
              <a:t> is fulfilled with a sheep or a goat. Up to seven people can share in the purchase of a cow or a camel, and the sacrifice will be made for the seven.</a:t>
            </a:r>
            <a:endParaRPr sz="1600" dirty="0">
              <a:latin typeface="Arial" panose="020B0604020202020204" pitchFamily="34" charset="0"/>
              <a:cs typeface="Arial" panose="020B0604020202020204" pitchFamily="34" charset="0"/>
            </a:endParaRPr>
          </a:p>
        </p:txBody>
      </p:sp>
      <p:sp>
        <p:nvSpPr>
          <p:cNvPr id="130" name="Shape 13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7" name="Shape 129">
            <a:extLst>
              <a:ext uri="{FF2B5EF4-FFF2-40B4-BE49-F238E27FC236}">
                <a16:creationId xmlns:a16="http://schemas.microsoft.com/office/drawing/2014/main" id="{F6E659A2-FEE5-4ED7-9288-331A6B18D13A}"/>
              </a:ext>
            </a:extLst>
          </p:cNvPr>
          <p:cNvSpPr txBox="1">
            <a:spLocks/>
          </p:cNvSpPr>
          <p:nvPr/>
        </p:nvSpPr>
        <p:spPr>
          <a:xfrm>
            <a:off x="4866324" y="1506426"/>
            <a:ext cx="3199800" cy="2592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1pPr>
            <a:lvl2pPr marL="914400" marR="0" lvl="1"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2pPr>
            <a:lvl3pPr marL="1371600" marR="0" lvl="2"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3pPr>
            <a:lvl4pPr marL="1828800" marR="0" lvl="3"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4pPr>
            <a:lvl5pPr marL="2286000" marR="0" lvl="4"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5pPr>
            <a:lvl6pPr marL="2743200" marR="0" lvl="5"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6pPr>
            <a:lvl7pPr marL="3200400" marR="0" lvl="6"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7pPr>
            <a:lvl8pPr marL="3657600" marR="0" lvl="7"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8pPr>
            <a:lvl9pPr marL="4114800" marR="0" lvl="8" indent="-393700" algn="l" rtl="0">
              <a:lnSpc>
                <a:spcPct val="100000"/>
              </a:lnSpc>
              <a:spcBef>
                <a:spcPts val="0"/>
              </a:spcBef>
              <a:spcAft>
                <a:spcPts val="0"/>
              </a:spcAft>
              <a:buClr>
                <a:srgbClr val="25212A"/>
              </a:buClr>
              <a:buSzPts val="2600"/>
              <a:buFont typeface="Tinos"/>
              <a:buChar char="⬦"/>
              <a:defRPr sz="2600" b="0" i="0" u="none" strike="noStrike" cap="none">
                <a:solidFill>
                  <a:srgbClr val="25212A"/>
                </a:solidFill>
                <a:latin typeface="Tinos"/>
                <a:ea typeface="Tinos"/>
                <a:cs typeface="Tinos"/>
                <a:sym typeface="Tinos"/>
              </a:defRPr>
            </a:lvl9pPr>
          </a:lstStyle>
          <a:p>
            <a:pPr marL="0" indent="0">
              <a:buNone/>
            </a:pPr>
            <a:r>
              <a:rPr lang="en-GB" sz="1600" dirty="0">
                <a:latin typeface="Arial" panose="020B0604020202020204" pitchFamily="34" charset="0"/>
                <a:cs typeface="Arial" panose="020B0604020202020204" pitchFamily="34" charset="0"/>
              </a:rPr>
              <a:t>1 small animal (Sheep or Goat) = 1 </a:t>
            </a:r>
            <a:r>
              <a:rPr lang="en-GB" sz="1600" i="1" dirty="0">
                <a:latin typeface="Arial" panose="020B0604020202020204" pitchFamily="34" charset="0"/>
                <a:cs typeface="Arial" panose="020B0604020202020204" pitchFamily="34" charset="0"/>
              </a:rPr>
              <a:t>Qurbani</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1 large animal (Cattle) = 7 </a:t>
            </a:r>
            <a:r>
              <a:rPr lang="en-GB" sz="1600" i="1" dirty="0" err="1">
                <a:latin typeface="Arial" panose="020B0604020202020204" pitchFamily="34" charset="0"/>
                <a:cs typeface="Arial" panose="020B0604020202020204" pitchFamily="34" charset="0"/>
              </a:rPr>
              <a:t>Qurbanis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You can make as many </a:t>
            </a:r>
            <a:r>
              <a:rPr lang="en-GB" sz="1600" i="1" dirty="0" err="1">
                <a:latin typeface="Arial" panose="020B0604020202020204" pitchFamily="34" charset="0"/>
                <a:cs typeface="Arial" panose="020B0604020202020204" pitchFamily="34" charset="0"/>
              </a:rPr>
              <a:t>Qurbanis</a:t>
            </a:r>
            <a:r>
              <a:rPr lang="en-GB" sz="1600" i="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as you want – for example two or three shares in a cow - and on behalf of as many individuals as you like, including those who have passed away.</a:t>
            </a:r>
          </a:p>
        </p:txBody>
      </p:sp>
    </p:spTree>
    <p:extLst>
      <p:ext uri="{BB962C8B-B14F-4D97-AF65-F5344CB8AC3E}">
        <p14:creationId xmlns:p14="http://schemas.microsoft.com/office/powerpoint/2010/main" val="4135034933"/>
      </p:ext>
    </p:extLst>
  </p:cSld>
  <p:clrMapOvr>
    <a:masterClrMapping/>
  </p:clrMapOvr>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666</Words>
  <Application>Microsoft Office PowerPoint</Application>
  <PresentationFormat>On-screen Show (16:9)</PresentationFormat>
  <Paragraphs>76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Tinos</vt:lpstr>
      <vt:lpstr>Oswald</vt:lpstr>
      <vt:lpstr>Arial</vt:lpstr>
      <vt:lpstr>Courier New</vt:lpstr>
      <vt:lpstr>Quintus template</vt:lpstr>
      <vt:lpstr>Eid Ul Adha</vt:lpstr>
      <vt:lpstr>PowerPoint Presentation</vt:lpstr>
      <vt:lpstr>The Two Eids</vt:lpstr>
      <vt:lpstr>Eid Ul Adha</vt:lpstr>
      <vt:lpstr>PowerPoint Presentation</vt:lpstr>
      <vt:lpstr>Remembering Ibrahim A. S</vt:lpstr>
      <vt:lpstr>Remembering Ibrahim A. S</vt:lpstr>
      <vt:lpstr>Udhiyyah</vt:lpstr>
      <vt:lpstr>Udhiyyah    </vt:lpstr>
      <vt:lpstr>Best time to perform Udhiyyah   </vt:lpstr>
      <vt:lpstr>Takbir Tashriq   </vt:lpstr>
      <vt:lpstr>Sunan of Eid</vt:lpstr>
      <vt:lpstr>PowerPoint Presentation</vt:lpstr>
      <vt:lpstr>PowerPoint Presentation</vt:lpstr>
      <vt:lpstr>JazakAllahu Khayra!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Eid Ul Adha</dc:title>
  <dc:creator>Mohammed Atiq</dc:creator>
  <cp:lastModifiedBy>Mohammed Atiq</cp:lastModifiedBy>
  <cp:revision>18</cp:revision>
  <dcterms:modified xsi:type="dcterms:W3CDTF">2018-07-18T07:21:29Z</dcterms:modified>
</cp:coreProperties>
</file>