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5143500" type="screen16x9"/>
  <p:notesSz cx="6858000" cy="9144000"/>
  <p:embeddedFontLst>
    <p:embeddedFont>
      <p:font typeface="Roboto" panose="020B0604020202020204" charset="0"/>
      <p:regular r:id="rId26"/>
      <p:bold r:id="rId27"/>
      <p:italic r:id="rId28"/>
      <p:boldItalic r:id="rId29"/>
    </p:embeddedFont>
    <p:embeddedFont>
      <p:font typeface="Roboto Light" panose="020B0604020202020204" charset="0"/>
      <p:regular r:id="rId30"/>
      <p:bold r:id="rId31"/>
      <p:italic r:id="rId32"/>
      <p:bold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7" roundtripDataSignature="AMtx7mi0Gur4ArXkjHkyx8DTaRRMIEf3n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8" d="100"/>
          <a:sy n="138" d="100"/>
        </p:scale>
        <p:origin x="222"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9" Type="http://schemas.openxmlformats.org/officeDocument/2006/relationships/viewProps" Target="viewProps.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font" Target="fonts/font8.fntdata"/><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7.fntdata"/><Relationship Id="rId37" Type="http://customschemas.google.com/relationships/presentationmetadata" Target="meta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font" Target="fonts/font5.fntdata"/><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6" name="Google Shape;146;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4" name="Google Shape;154;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4" name="Google Shape;164;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2" name="Google Shape;172;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0" name="Google Shape;180;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8" name="Google Shape;188;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6" name="Google Shape;196;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4" name="Google Shape;204;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6" name="Google Shape;216;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6" name="Google Shape;226;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6" name="Google Shape;6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6" name="Google Shape;236;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4" name="Google Shape;244;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2" name="Google Shape;252;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0" name="Google Shape;260;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2" name="Google Shape;82;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4" name="Google Shape;94;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4" name="Google Shape;11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2" name="Google Shape;122;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4" name="Google Shape;13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5"/>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5"/>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34"/>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34"/>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7" name="Google Shape;47;p3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3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2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2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6" name="Google Shape;16;p2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27"/>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2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2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28"/>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3" name="Google Shape;23;p28"/>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4" name="Google Shape;24;p2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2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2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30"/>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30"/>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1" name="Google Shape;31;p3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3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3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3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3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32"/>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32"/>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0" name="Google Shape;40;p3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33"/>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3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2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2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
          <p:cNvSpPr/>
          <p:nvPr/>
        </p:nvSpPr>
        <p:spPr>
          <a:xfrm>
            <a:off x="0" y="-97525"/>
            <a:ext cx="9144000" cy="1443000"/>
          </a:xfrm>
          <a:prstGeom prst="rect">
            <a:avLst/>
          </a:prstGeom>
          <a:solidFill>
            <a:srgbClr val="147E9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55" name="Google Shape;55;p1"/>
          <p:cNvPicPr preferRelativeResize="0"/>
          <p:nvPr/>
        </p:nvPicPr>
        <p:blipFill rotWithShape="1">
          <a:blip r:embed="rId3">
            <a:alphaModFix amt="14000"/>
          </a:blip>
          <a:srcRect l="24334" t="72184" b="-238"/>
          <a:stretch/>
        </p:blipFill>
        <p:spPr>
          <a:xfrm>
            <a:off x="0" y="-97525"/>
            <a:ext cx="4478400" cy="1443001"/>
          </a:xfrm>
          <a:prstGeom prst="rect">
            <a:avLst/>
          </a:prstGeom>
          <a:noFill/>
          <a:ln>
            <a:noFill/>
          </a:ln>
        </p:spPr>
      </p:pic>
      <p:pic>
        <p:nvPicPr>
          <p:cNvPr id="56" name="Google Shape;56;p1"/>
          <p:cNvPicPr preferRelativeResize="0"/>
          <p:nvPr/>
        </p:nvPicPr>
        <p:blipFill rotWithShape="1">
          <a:blip r:embed="rId3">
            <a:alphaModFix amt="16000"/>
          </a:blip>
          <a:srcRect t="72184" r="21171" b="-238"/>
          <a:stretch/>
        </p:blipFill>
        <p:spPr>
          <a:xfrm>
            <a:off x="4478400" y="-97525"/>
            <a:ext cx="4665600" cy="1443001"/>
          </a:xfrm>
          <a:prstGeom prst="rect">
            <a:avLst/>
          </a:prstGeom>
          <a:noFill/>
          <a:ln>
            <a:noFill/>
          </a:ln>
        </p:spPr>
      </p:pic>
      <p:sp>
        <p:nvSpPr>
          <p:cNvPr id="57" name="Google Shape;57;p1"/>
          <p:cNvSpPr txBox="1">
            <a:spLocks noGrp="1"/>
          </p:cNvSpPr>
          <p:nvPr>
            <p:ph type="ctrTitle"/>
          </p:nvPr>
        </p:nvSpPr>
        <p:spPr>
          <a:xfrm>
            <a:off x="-22200" y="-326050"/>
            <a:ext cx="9144000" cy="1443000"/>
          </a:xfrm>
          <a:prstGeom prst="rect">
            <a:avLst/>
          </a:prstGeom>
          <a:noFill/>
          <a:ln>
            <a:noFill/>
          </a:ln>
        </p:spPr>
        <p:txBody>
          <a:bodyPr spcFirstLastPara="1" wrap="square" lIns="91425" tIns="91425" rIns="91425" bIns="91425" anchor="b" anchorCtr="0">
            <a:normAutofit fontScale="90000"/>
          </a:bodyPr>
          <a:lstStyle/>
          <a:p>
            <a:pPr marL="0" lvl="0" indent="0" algn="ctr" rtl="0">
              <a:lnSpc>
                <a:spcPct val="100000"/>
              </a:lnSpc>
              <a:spcBef>
                <a:spcPts val="0"/>
              </a:spcBef>
              <a:spcAft>
                <a:spcPts val="0"/>
              </a:spcAft>
              <a:buSzPts val="891"/>
              <a:buNone/>
            </a:pPr>
            <a:r>
              <a:rPr lang="en-GB" sz="4280" b="1">
                <a:solidFill>
                  <a:srgbClr val="EBFDFF"/>
                </a:solidFill>
                <a:latin typeface="Roboto"/>
                <a:ea typeface="Roboto"/>
                <a:cs typeface="Roboto"/>
                <a:sym typeface="Roboto"/>
              </a:rPr>
              <a:t>Building habits in Ramadan and beyond</a:t>
            </a:r>
            <a:endParaRPr sz="4280" b="1">
              <a:solidFill>
                <a:srgbClr val="EBFDFF"/>
              </a:solidFill>
              <a:latin typeface="Roboto"/>
              <a:ea typeface="Roboto"/>
              <a:cs typeface="Roboto"/>
              <a:sym typeface="Roboto"/>
            </a:endParaRPr>
          </a:p>
        </p:txBody>
      </p:sp>
      <p:sp>
        <p:nvSpPr>
          <p:cNvPr id="58" name="Google Shape;58;p1"/>
          <p:cNvSpPr/>
          <p:nvPr/>
        </p:nvSpPr>
        <p:spPr>
          <a:xfrm>
            <a:off x="256400" y="1555625"/>
            <a:ext cx="2812800" cy="562200"/>
          </a:xfrm>
          <a:prstGeom prst="rect">
            <a:avLst/>
          </a:prstGeom>
          <a:solidFill>
            <a:srgbClr val="147E9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 name="Google Shape;59;p1"/>
          <p:cNvSpPr txBox="1">
            <a:spLocks noGrp="1"/>
          </p:cNvSpPr>
          <p:nvPr>
            <p:ph type="subTitle" idx="1"/>
          </p:nvPr>
        </p:nvSpPr>
        <p:spPr>
          <a:xfrm>
            <a:off x="256400" y="1631825"/>
            <a:ext cx="2729700" cy="486000"/>
          </a:xfrm>
          <a:prstGeom prst="rect">
            <a:avLst/>
          </a:prstGeom>
          <a:noFill/>
          <a:ln>
            <a:noFill/>
          </a:ln>
        </p:spPr>
        <p:txBody>
          <a:bodyPr spcFirstLastPara="1" wrap="square" lIns="91425" tIns="91425" rIns="91425" bIns="91425" anchor="t" anchorCtr="0">
            <a:normAutofit/>
          </a:bodyPr>
          <a:lstStyle/>
          <a:p>
            <a:pPr marL="0" lvl="0" indent="0" algn="ctr" rtl="0">
              <a:lnSpc>
                <a:spcPct val="80000"/>
              </a:lnSpc>
              <a:spcBef>
                <a:spcPts val="0"/>
              </a:spcBef>
              <a:spcAft>
                <a:spcPts val="0"/>
              </a:spcAft>
              <a:buSzPts val="2800"/>
              <a:buNone/>
            </a:pPr>
            <a:r>
              <a:rPr lang="en-GB" sz="2200">
                <a:solidFill>
                  <a:schemeClr val="lt1"/>
                </a:solidFill>
                <a:latin typeface="Roboto"/>
                <a:ea typeface="Roboto"/>
                <a:cs typeface="Roboto"/>
                <a:sym typeface="Roboto"/>
              </a:rPr>
              <a:t>Learning Objective</a:t>
            </a:r>
            <a:endParaRPr sz="2200">
              <a:solidFill>
                <a:schemeClr val="lt1"/>
              </a:solidFill>
              <a:latin typeface="Roboto"/>
              <a:ea typeface="Roboto"/>
              <a:cs typeface="Roboto"/>
              <a:sym typeface="Roboto"/>
            </a:endParaRPr>
          </a:p>
        </p:txBody>
      </p:sp>
      <p:sp>
        <p:nvSpPr>
          <p:cNvPr id="60" name="Google Shape;60;p1"/>
          <p:cNvSpPr/>
          <p:nvPr/>
        </p:nvSpPr>
        <p:spPr>
          <a:xfrm>
            <a:off x="4680975" y="1541300"/>
            <a:ext cx="2812800" cy="562200"/>
          </a:xfrm>
          <a:prstGeom prst="rect">
            <a:avLst/>
          </a:prstGeom>
          <a:solidFill>
            <a:srgbClr val="147E9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 name="Google Shape;61;p1"/>
          <p:cNvSpPr txBox="1">
            <a:spLocks noGrp="1"/>
          </p:cNvSpPr>
          <p:nvPr>
            <p:ph type="subTitle" idx="1"/>
          </p:nvPr>
        </p:nvSpPr>
        <p:spPr>
          <a:xfrm>
            <a:off x="4680975" y="1617500"/>
            <a:ext cx="2729700" cy="486000"/>
          </a:xfrm>
          <a:prstGeom prst="rect">
            <a:avLst/>
          </a:prstGeom>
          <a:noFill/>
          <a:ln>
            <a:noFill/>
          </a:ln>
        </p:spPr>
        <p:txBody>
          <a:bodyPr spcFirstLastPara="1" wrap="square" lIns="91425" tIns="91425" rIns="91425" bIns="91425" anchor="t" anchorCtr="0">
            <a:normAutofit/>
          </a:bodyPr>
          <a:lstStyle/>
          <a:p>
            <a:pPr marL="0" lvl="0" indent="0" algn="ctr" rtl="0">
              <a:lnSpc>
                <a:spcPct val="80000"/>
              </a:lnSpc>
              <a:spcBef>
                <a:spcPts val="0"/>
              </a:spcBef>
              <a:spcAft>
                <a:spcPts val="0"/>
              </a:spcAft>
              <a:buSzPts val="2800"/>
              <a:buNone/>
            </a:pPr>
            <a:r>
              <a:rPr lang="en-GB" sz="2200">
                <a:solidFill>
                  <a:schemeClr val="lt1"/>
                </a:solidFill>
                <a:latin typeface="Roboto"/>
                <a:ea typeface="Roboto"/>
                <a:cs typeface="Roboto"/>
                <a:sym typeface="Roboto"/>
              </a:rPr>
              <a:t>Learning Outcome</a:t>
            </a:r>
            <a:endParaRPr sz="2200">
              <a:solidFill>
                <a:schemeClr val="lt1"/>
              </a:solidFill>
              <a:latin typeface="Roboto"/>
              <a:ea typeface="Roboto"/>
              <a:cs typeface="Roboto"/>
              <a:sym typeface="Roboto"/>
            </a:endParaRPr>
          </a:p>
        </p:txBody>
      </p:sp>
      <p:sp>
        <p:nvSpPr>
          <p:cNvPr id="62" name="Google Shape;62;p1"/>
          <p:cNvSpPr txBox="1">
            <a:spLocks noGrp="1"/>
          </p:cNvSpPr>
          <p:nvPr>
            <p:ph type="subTitle" idx="1"/>
          </p:nvPr>
        </p:nvSpPr>
        <p:spPr>
          <a:xfrm>
            <a:off x="256400" y="2233925"/>
            <a:ext cx="2729700" cy="1063500"/>
          </a:xfrm>
          <a:prstGeom prst="rect">
            <a:avLst/>
          </a:prstGeom>
          <a:noFill/>
          <a:ln>
            <a:noFill/>
          </a:ln>
        </p:spPr>
        <p:txBody>
          <a:bodyPr spcFirstLastPara="1" wrap="square" lIns="91425" tIns="91425" rIns="91425" bIns="91425" anchor="t" anchorCtr="0">
            <a:noAutofit/>
          </a:bodyPr>
          <a:lstStyle/>
          <a:p>
            <a:pPr marL="0" lvl="0" indent="0" algn="l" rtl="0">
              <a:lnSpc>
                <a:spcPct val="150000"/>
              </a:lnSpc>
              <a:spcBef>
                <a:spcPts val="0"/>
              </a:spcBef>
              <a:spcAft>
                <a:spcPts val="0"/>
              </a:spcAft>
              <a:buSzPts val="1018"/>
              <a:buNone/>
            </a:pPr>
            <a:r>
              <a:rPr lang="en-GB" sz="1617">
                <a:solidFill>
                  <a:srgbClr val="147E93"/>
                </a:solidFill>
              </a:rPr>
              <a:t>We are learning about how to successfully build habits in Ramadan and beyond.</a:t>
            </a:r>
            <a:endParaRPr sz="2635" b="1">
              <a:solidFill>
                <a:schemeClr val="lt1"/>
              </a:solidFill>
            </a:endParaRPr>
          </a:p>
        </p:txBody>
      </p:sp>
      <p:sp>
        <p:nvSpPr>
          <p:cNvPr id="63" name="Google Shape;63;p1"/>
          <p:cNvSpPr txBox="1"/>
          <p:nvPr/>
        </p:nvSpPr>
        <p:spPr>
          <a:xfrm>
            <a:off x="4478400" y="2299325"/>
            <a:ext cx="4065000" cy="2008800"/>
          </a:xfrm>
          <a:prstGeom prst="rect">
            <a:avLst/>
          </a:prstGeom>
          <a:noFill/>
          <a:ln>
            <a:noFill/>
          </a:ln>
        </p:spPr>
        <p:txBody>
          <a:bodyPr spcFirstLastPara="1" wrap="square" lIns="91425" tIns="91425" rIns="91425" bIns="91425" anchor="t" anchorCtr="0">
            <a:spAutoFit/>
          </a:bodyPr>
          <a:lstStyle/>
          <a:p>
            <a:pPr marL="457200" marR="0" lvl="0" indent="-323850" algn="l" rtl="0">
              <a:lnSpc>
                <a:spcPct val="115000"/>
              </a:lnSpc>
              <a:spcBef>
                <a:spcPts val="1200"/>
              </a:spcBef>
              <a:spcAft>
                <a:spcPts val="0"/>
              </a:spcAft>
              <a:buClr>
                <a:srgbClr val="147E93"/>
              </a:buClr>
              <a:buSzPts val="1500"/>
              <a:buFont typeface="Arial"/>
              <a:buChar char="●"/>
            </a:pPr>
            <a:r>
              <a:rPr lang="en-GB" sz="1500" b="0" i="0" u="none" strike="noStrike" cap="none">
                <a:solidFill>
                  <a:srgbClr val="147E93"/>
                </a:solidFill>
                <a:latin typeface="Arial"/>
                <a:ea typeface="Arial"/>
                <a:cs typeface="Arial"/>
                <a:sym typeface="Arial"/>
              </a:rPr>
              <a:t>Explain what a habit is</a:t>
            </a:r>
            <a:endParaRPr sz="1500" b="0" i="0" u="none" strike="noStrike" cap="none">
              <a:solidFill>
                <a:srgbClr val="147E93"/>
              </a:solidFill>
              <a:latin typeface="Arial"/>
              <a:ea typeface="Arial"/>
              <a:cs typeface="Arial"/>
              <a:sym typeface="Arial"/>
            </a:endParaRPr>
          </a:p>
          <a:p>
            <a:pPr marL="457200" marR="0" lvl="0" indent="-323850" algn="l" rtl="0">
              <a:lnSpc>
                <a:spcPct val="115000"/>
              </a:lnSpc>
              <a:spcBef>
                <a:spcPts val="0"/>
              </a:spcBef>
              <a:spcAft>
                <a:spcPts val="0"/>
              </a:spcAft>
              <a:buClr>
                <a:srgbClr val="147E93"/>
              </a:buClr>
              <a:buSzPts val="1500"/>
              <a:buFont typeface="Arial"/>
              <a:buChar char="●"/>
            </a:pPr>
            <a:r>
              <a:rPr lang="en-GB" sz="1500" b="0" i="0" u="none" strike="noStrike" cap="none">
                <a:solidFill>
                  <a:srgbClr val="147E93"/>
                </a:solidFill>
                <a:latin typeface="Arial"/>
                <a:ea typeface="Arial"/>
                <a:cs typeface="Arial"/>
                <a:sym typeface="Arial"/>
              </a:rPr>
              <a:t>Understand why we fail at creating new habits</a:t>
            </a:r>
            <a:endParaRPr sz="1500" b="0" i="0" u="none" strike="noStrike" cap="none">
              <a:solidFill>
                <a:srgbClr val="147E93"/>
              </a:solidFill>
              <a:latin typeface="Arial"/>
              <a:ea typeface="Arial"/>
              <a:cs typeface="Arial"/>
              <a:sym typeface="Arial"/>
            </a:endParaRPr>
          </a:p>
          <a:p>
            <a:pPr marL="457200" marR="0" lvl="0" indent="-323850" algn="l" rtl="0">
              <a:lnSpc>
                <a:spcPct val="115000"/>
              </a:lnSpc>
              <a:spcBef>
                <a:spcPts val="0"/>
              </a:spcBef>
              <a:spcAft>
                <a:spcPts val="0"/>
              </a:spcAft>
              <a:buClr>
                <a:srgbClr val="147E93"/>
              </a:buClr>
              <a:buSzPts val="1500"/>
              <a:buFont typeface="Arial"/>
              <a:buChar char="●"/>
            </a:pPr>
            <a:r>
              <a:rPr lang="en-GB" sz="1500" b="0" i="0" u="none" strike="noStrike" cap="none">
                <a:solidFill>
                  <a:srgbClr val="147E93"/>
                </a:solidFill>
                <a:latin typeface="Arial"/>
                <a:ea typeface="Arial"/>
                <a:cs typeface="Arial"/>
                <a:sym typeface="Arial"/>
              </a:rPr>
              <a:t>Understand how we can build new habits</a:t>
            </a:r>
            <a:endParaRPr sz="1500" b="0" i="0" u="none" strike="noStrike" cap="none">
              <a:solidFill>
                <a:srgbClr val="147E93"/>
              </a:solidFill>
              <a:latin typeface="Arial"/>
              <a:ea typeface="Arial"/>
              <a:cs typeface="Arial"/>
              <a:sym typeface="Arial"/>
            </a:endParaRPr>
          </a:p>
          <a:p>
            <a:pPr marL="457200" marR="0" lvl="0" indent="-323850" algn="l" rtl="0">
              <a:lnSpc>
                <a:spcPct val="115000"/>
              </a:lnSpc>
              <a:spcBef>
                <a:spcPts val="0"/>
              </a:spcBef>
              <a:spcAft>
                <a:spcPts val="0"/>
              </a:spcAft>
              <a:buClr>
                <a:srgbClr val="147E93"/>
              </a:buClr>
              <a:buSzPts val="1500"/>
              <a:buFont typeface="Arial"/>
              <a:buChar char="●"/>
            </a:pPr>
            <a:r>
              <a:rPr lang="en-GB" sz="1500" b="0" i="0" u="none" strike="noStrike" cap="none">
                <a:solidFill>
                  <a:srgbClr val="147E93"/>
                </a:solidFill>
                <a:latin typeface="Arial"/>
                <a:ea typeface="Arial"/>
                <a:cs typeface="Arial"/>
                <a:sym typeface="Arial"/>
              </a:rPr>
              <a:t>Differentiate between creating habits and exerting ourselves in Ramadan</a:t>
            </a:r>
            <a:endParaRPr sz="1500" b="0" i="0" u="none" strike="noStrike" cap="none">
              <a:solidFill>
                <a:srgbClr val="147E93"/>
              </a:solidFill>
              <a:latin typeface="Arial"/>
              <a:ea typeface="Arial"/>
              <a:cs typeface="Arial"/>
              <a:sym typeface="Arial"/>
            </a:endParaRPr>
          </a:p>
        </p:txBody>
      </p:sp>
      <p:pic>
        <p:nvPicPr>
          <p:cNvPr id="12" name="Picture 11">
            <a:extLst>
              <a:ext uri="{FF2B5EF4-FFF2-40B4-BE49-F238E27FC236}">
                <a16:creationId xmlns:a16="http://schemas.microsoft.com/office/drawing/2014/main" id="{3FB87F51-413A-439C-B195-B22B00840010}"/>
              </a:ext>
            </a:extLst>
          </p:cNvPr>
          <p:cNvPicPr>
            <a:picLocks noChangeAspect="1"/>
          </p:cNvPicPr>
          <p:nvPr/>
        </p:nvPicPr>
        <p:blipFill>
          <a:blip r:embed="rId4"/>
          <a:stretch>
            <a:fillRect/>
          </a:stretch>
        </p:blipFill>
        <p:spPr>
          <a:xfrm>
            <a:off x="8231630" y="4198474"/>
            <a:ext cx="1063500" cy="10635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0"/>
          <p:cNvSpPr/>
          <p:nvPr/>
        </p:nvSpPr>
        <p:spPr>
          <a:xfrm>
            <a:off x="427950" y="513125"/>
            <a:ext cx="8288100" cy="680700"/>
          </a:xfrm>
          <a:prstGeom prst="rect">
            <a:avLst/>
          </a:prstGeom>
          <a:solidFill>
            <a:srgbClr val="147E9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9" name="Google Shape;149;p10"/>
          <p:cNvSpPr txBox="1">
            <a:spLocks noGrp="1"/>
          </p:cNvSpPr>
          <p:nvPr>
            <p:ph type="body" idx="1"/>
          </p:nvPr>
        </p:nvSpPr>
        <p:spPr>
          <a:xfrm>
            <a:off x="427950" y="570875"/>
            <a:ext cx="8288100" cy="5652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Clr>
                <a:schemeClr val="dk1"/>
              </a:buClr>
              <a:buSzPts val="1100"/>
              <a:buFont typeface="Arial"/>
              <a:buNone/>
            </a:pPr>
            <a:r>
              <a:rPr lang="en-GB" sz="2550" b="1">
                <a:solidFill>
                  <a:srgbClr val="EBFDFF"/>
                </a:solidFill>
              </a:rPr>
              <a:t>We’re not intentional about our habits</a:t>
            </a:r>
            <a:endParaRPr sz="2550" b="1">
              <a:solidFill>
                <a:srgbClr val="EBFDFF"/>
              </a:solidFill>
            </a:endParaRPr>
          </a:p>
          <a:p>
            <a:pPr marL="0" lvl="0" indent="0" algn="l" rtl="0">
              <a:lnSpc>
                <a:spcPct val="115000"/>
              </a:lnSpc>
              <a:spcBef>
                <a:spcPts val="1200"/>
              </a:spcBef>
              <a:spcAft>
                <a:spcPts val="1200"/>
              </a:spcAft>
              <a:buSzPts val="1800"/>
              <a:buNone/>
            </a:pPr>
            <a:endParaRPr sz="2800" b="1">
              <a:solidFill>
                <a:srgbClr val="EBFDFF"/>
              </a:solidFill>
            </a:endParaRPr>
          </a:p>
        </p:txBody>
      </p:sp>
      <p:sp>
        <p:nvSpPr>
          <p:cNvPr id="150" name="Google Shape;150;p10"/>
          <p:cNvSpPr txBox="1">
            <a:spLocks noGrp="1"/>
          </p:cNvSpPr>
          <p:nvPr>
            <p:ph type="ctrTitle" idx="4294967295"/>
          </p:nvPr>
        </p:nvSpPr>
        <p:spPr>
          <a:xfrm>
            <a:off x="427950" y="173009"/>
            <a:ext cx="8288100" cy="471900"/>
          </a:xfrm>
          <a:prstGeom prst="rect">
            <a:avLst/>
          </a:prstGeom>
          <a:noFill/>
          <a:ln>
            <a:noFill/>
          </a:ln>
        </p:spPr>
        <p:txBody>
          <a:bodyPr spcFirstLastPara="1" wrap="square" lIns="91425" tIns="91425" rIns="91425" bIns="91425" anchor="t" anchorCtr="0">
            <a:noAutofit/>
          </a:bodyPr>
          <a:lstStyle/>
          <a:p>
            <a:pPr marL="0" marR="0" lvl="0" indent="0" algn="ctr" rtl="0">
              <a:lnSpc>
                <a:spcPct val="150000"/>
              </a:lnSpc>
              <a:spcBef>
                <a:spcPts val="0"/>
              </a:spcBef>
              <a:spcAft>
                <a:spcPts val="0"/>
              </a:spcAft>
              <a:buClr>
                <a:schemeClr val="dk1"/>
              </a:buClr>
              <a:buSzPts val="2800"/>
              <a:buFont typeface="Arial"/>
              <a:buNone/>
            </a:pPr>
            <a:r>
              <a:rPr lang="en-GB" sz="1200" b="0" i="0" u="none" strike="noStrike" cap="none" dirty="0">
                <a:solidFill>
                  <a:srgbClr val="147E93"/>
                </a:solidFill>
                <a:latin typeface="Roboto Light"/>
                <a:ea typeface="Roboto Light"/>
                <a:cs typeface="Roboto Light"/>
                <a:sym typeface="Roboto Light"/>
              </a:rPr>
              <a:t>Building habits in Ramadan and beyond - </a:t>
            </a:r>
            <a:r>
              <a:rPr lang="en-GB" sz="1200" b="1" i="0" u="none" strike="noStrike" cap="none" dirty="0">
                <a:solidFill>
                  <a:srgbClr val="147E93"/>
                </a:solidFill>
                <a:latin typeface="Roboto"/>
                <a:ea typeface="Roboto"/>
                <a:cs typeface="Roboto"/>
                <a:sym typeface="Roboto"/>
              </a:rPr>
              <a:t>Why do we fail to stick to new habits?</a:t>
            </a:r>
            <a:endParaRPr sz="1200" b="1" i="0" u="none" strike="noStrike" cap="none" dirty="0">
              <a:solidFill>
                <a:srgbClr val="147E93"/>
              </a:solidFill>
              <a:latin typeface="Roboto"/>
              <a:ea typeface="Roboto"/>
              <a:cs typeface="Roboto"/>
              <a:sym typeface="Roboto"/>
            </a:endParaRPr>
          </a:p>
          <a:p>
            <a:pPr marL="0" marR="0" lvl="0" indent="0" algn="l" rtl="0">
              <a:lnSpc>
                <a:spcPct val="150000"/>
              </a:lnSpc>
              <a:spcBef>
                <a:spcPts val="0"/>
              </a:spcBef>
              <a:spcAft>
                <a:spcPts val="0"/>
              </a:spcAft>
              <a:buClr>
                <a:schemeClr val="dk1"/>
              </a:buClr>
              <a:buSzPts val="2800"/>
              <a:buFont typeface="Arial"/>
              <a:buNone/>
            </a:pPr>
            <a:endParaRPr sz="1400" b="0" i="0" u="none" strike="noStrike" cap="none" dirty="0">
              <a:solidFill>
                <a:srgbClr val="147E93"/>
              </a:solidFill>
              <a:latin typeface="Roboto Light"/>
              <a:ea typeface="Roboto Light"/>
              <a:cs typeface="Roboto Light"/>
              <a:sym typeface="Roboto Light"/>
            </a:endParaRPr>
          </a:p>
        </p:txBody>
      </p:sp>
      <p:sp>
        <p:nvSpPr>
          <p:cNvPr id="151" name="Google Shape;151;p10"/>
          <p:cNvSpPr txBox="1"/>
          <p:nvPr/>
        </p:nvSpPr>
        <p:spPr>
          <a:xfrm>
            <a:off x="427950" y="1460788"/>
            <a:ext cx="8288100" cy="3001500"/>
          </a:xfrm>
          <a:prstGeom prst="rect">
            <a:avLst/>
          </a:prstGeom>
          <a:noFill/>
          <a:ln>
            <a:noFill/>
          </a:ln>
        </p:spPr>
        <p:txBody>
          <a:bodyPr spcFirstLastPara="1" wrap="square" lIns="91425" tIns="91425" rIns="91425" bIns="91425" anchor="t" anchorCtr="0">
            <a:spAutoFit/>
          </a:bodyPr>
          <a:lstStyle/>
          <a:p>
            <a:pPr marL="0" marR="0" lvl="0" indent="0" algn="ctr" rtl="0">
              <a:lnSpc>
                <a:spcPct val="150000"/>
              </a:lnSpc>
              <a:spcBef>
                <a:spcPts val="0"/>
              </a:spcBef>
              <a:spcAft>
                <a:spcPts val="0"/>
              </a:spcAft>
              <a:buClr>
                <a:srgbClr val="000000"/>
              </a:buClr>
              <a:buSzPts val="1900"/>
              <a:buFont typeface="Arial"/>
              <a:buNone/>
            </a:pPr>
            <a:r>
              <a:rPr lang="en-GB" sz="1900" b="1" i="0" u="none" strike="noStrike" cap="none">
                <a:solidFill>
                  <a:srgbClr val="147E93"/>
                </a:solidFill>
                <a:latin typeface="Arial"/>
                <a:ea typeface="Arial"/>
                <a:cs typeface="Arial"/>
                <a:sym typeface="Arial"/>
              </a:rPr>
              <a:t>We don’t take the idea of implementing habits seriously enough. Even though we know they will be beneficial for us we easily fall back into old routines and forget why we tried to implement them </a:t>
            </a:r>
            <a:endParaRPr sz="1900" b="1" i="0" u="none" strike="noStrike" cap="none">
              <a:solidFill>
                <a:srgbClr val="147E93"/>
              </a:solidFill>
              <a:latin typeface="Arial"/>
              <a:ea typeface="Arial"/>
              <a:cs typeface="Arial"/>
              <a:sym typeface="Arial"/>
            </a:endParaRPr>
          </a:p>
          <a:p>
            <a:pPr marL="0" marR="0" lvl="0" indent="0" algn="ctr" rtl="0">
              <a:lnSpc>
                <a:spcPct val="115000"/>
              </a:lnSpc>
              <a:spcBef>
                <a:spcPts val="0"/>
              </a:spcBef>
              <a:spcAft>
                <a:spcPts val="0"/>
              </a:spcAft>
              <a:buClr>
                <a:srgbClr val="000000"/>
              </a:buClr>
              <a:buSzPts val="1900"/>
              <a:buFont typeface="Arial"/>
              <a:buNone/>
            </a:pPr>
            <a:endParaRPr sz="1900" b="0" i="0" u="none" strike="noStrike" cap="none">
              <a:solidFill>
                <a:schemeClr val="accent4"/>
              </a:solidFill>
              <a:latin typeface="Arial"/>
              <a:ea typeface="Arial"/>
              <a:cs typeface="Arial"/>
              <a:sym typeface="Arial"/>
            </a:endParaRPr>
          </a:p>
          <a:p>
            <a:pPr marL="0" marR="0" lvl="0" indent="0" algn="ctr" rtl="0">
              <a:lnSpc>
                <a:spcPct val="115000"/>
              </a:lnSpc>
              <a:spcBef>
                <a:spcPts val="0"/>
              </a:spcBef>
              <a:spcAft>
                <a:spcPts val="0"/>
              </a:spcAft>
              <a:buClr>
                <a:srgbClr val="000000"/>
              </a:buClr>
              <a:buSzPts val="1700"/>
              <a:buFont typeface="Arial"/>
              <a:buNone/>
            </a:pPr>
            <a:r>
              <a:rPr lang="en-GB" sz="1700" b="0" i="0" u="none" strike="noStrike" cap="none">
                <a:solidFill>
                  <a:srgbClr val="678990"/>
                </a:solidFill>
                <a:latin typeface="Arial"/>
                <a:ea typeface="Arial"/>
                <a:cs typeface="Arial"/>
                <a:sym typeface="Arial"/>
              </a:rPr>
              <a:t>For example, It was important to Ahmed that he got fit. He had planned to wake up half an hour earlier so that he could complete his exercise routine. After doing it for a few weeks and then going to his grandma’s house over the holidays he chose half an hour of extra sleep over waking up and sweating it out.</a:t>
            </a:r>
            <a:endParaRPr sz="1700" b="0" i="0" u="none" strike="noStrike" cap="none">
              <a:solidFill>
                <a:srgbClr val="67899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1"/>
          <p:cNvSpPr txBox="1">
            <a:spLocks noGrp="1"/>
          </p:cNvSpPr>
          <p:nvPr>
            <p:ph type="body" idx="1"/>
          </p:nvPr>
        </p:nvSpPr>
        <p:spPr>
          <a:xfrm>
            <a:off x="540000" y="1727100"/>
            <a:ext cx="8064000" cy="3416400"/>
          </a:xfrm>
          <a:prstGeom prst="rect">
            <a:avLst/>
          </a:prstGeom>
          <a:noFill/>
          <a:ln>
            <a:noFill/>
          </a:ln>
        </p:spPr>
        <p:txBody>
          <a:bodyPr spcFirstLastPara="1" wrap="square" lIns="91425" tIns="91425" rIns="91425" bIns="91425" anchor="t" anchorCtr="0">
            <a:normAutofit/>
          </a:bodyPr>
          <a:lstStyle/>
          <a:p>
            <a:pPr marL="0" lvl="0" indent="0" algn="ctr" rtl="0">
              <a:lnSpc>
                <a:spcPct val="115000"/>
              </a:lnSpc>
              <a:spcBef>
                <a:spcPts val="0"/>
              </a:spcBef>
              <a:spcAft>
                <a:spcPts val="0"/>
              </a:spcAft>
              <a:buSzPts val="1800"/>
              <a:buNone/>
            </a:pPr>
            <a:r>
              <a:rPr lang="en-GB" sz="2400" b="1">
                <a:solidFill>
                  <a:srgbClr val="147E93"/>
                </a:solidFill>
              </a:rPr>
              <a:t>We can see that Ahmed has been struggling to stick to his habit. Based on the scenario given what advice would you give him?</a:t>
            </a:r>
            <a:endParaRPr sz="2400" b="1">
              <a:solidFill>
                <a:srgbClr val="147E93"/>
              </a:solidFill>
            </a:endParaRPr>
          </a:p>
          <a:p>
            <a:pPr marL="0" lvl="0" indent="0" algn="ctr" rtl="0">
              <a:lnSpc>
                <a:spcPct val="115000"/>
              </a:lnSpc>
              <a:spcBef>
                <a:spcPts val="1200"/>
              </a:spcBef>
              <a:spcAft>
                <a:spcPts val="0"/>
              </a:spcAft>
              <a:buSzPts val="1800"/>
              <a:buNone/>
            </a:pPr>
            <a:endParaRPr sz="2400" b="1">
              <a:solidFill>
                <a:srgbClr val="147E93"/>
              </a:solidFill>
            </a:endParaRPr>
          </a:p>
          <a:p>
            <a:pPr marL="0" lvl="0" indent="0" algn="ctr" rtl="0">
              <a:lnSpc>
                <a:spcPct val="115000"/>
              </a:lnSpc>
              <a:spcBef>
                <a:spcPts val="1200"/>
              </a:spcBef>
              <a:spcAft>
                <a:spcPts val="1200"/>
              </a:spcAft>
              <a:buSzPts val="1800"/>
              <a:buNone/>
            </a:pPr>
            <a:r>
              <a:rPr lang="en-GB" sz="2400" i="1">
                <a:solidFill>
                  <a:srgbClr val="147E93"/>
                </a:solidFill>
              </a:rPr>
              <a:t>Complete worksheet 1</a:t>
            </a:r>
            <a:endParaRPr sz="2400" i="1">
              <a:solidFill>
                <a:srgbClr val="147E93"/>
              </a:solidFill>
            </a:endParaRPr>
          </a:p>
        </p:txBody>
      </p:sp>
      <p:sp>
        <p:nvSpPr>
          <p:cNvPr id="157" name="Google Shape;157;p11"/>
          <p:cNvSpPr/>
          <p:nvPr/>
        </p:nvSpPr>
        <p:spPr>
          <a:xfrm>
            <a:off x="0" y="-97525"/>
            <a:ext cx="9144000" cy="1443000"/>
          </a:xfrm>
          <a:prstGeom prst="rect">
            <a:avLst/>
          </a:prstGeom>
          <a:solidFill>
            <a:srgbClr val="147E9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8" name="Google Shape;158;p11"/>
          <p:cNvSpPr txBox="1">
            <a:spLocks noGrp="1"/>
          </p:cNvSpPr>
          <p:nvPr>
            <p:ph type="ctrTitle" idx="4294967295"/>
          </p:nvPr>
        </p:nvSpPr>
        <p:spPr>
          <a:xfrm>
            <a:off x="-30300" y="-16336"/>
            <a:ext cx="9144000" cy="1334100"/>
          </a:xfrm>
          <a:prstGeom prst="rect">
            <a:avLst/>
          </a:prstGeom>
          <a:noFill/>
          <a:ln>
            <a:noFill/>
          </a:ln>
        </p:spPr>
        <p:txBody>
          <a:bodyPr spcFirstLastPara="1" wrap="square" lIns="91425" tIns="91425" rIns="91425" bIns="91425" anchor="t" anchorCtr="0">
            <a:normAutofit fontScale="90000"/>
          </a:bodyPr>
          <a:lstStyle/>
          <a:p>
            <a:pPr marL="0" marR="0" lvl="0" indent="0" algn="ctr" rtl="0">
              <a:spcBef>
                <a:spcPts val="0"/>
              </a:spcBef>
              <a:spcAft>
                <a:spcPts val="0"/>
              </a:spcAft>
              <a:buClr>
                <a:schemeClr val="dk1"/>
              </a:buClr>
              <a:buSzPct val="78571"/>
              <a:buFont typeface="Arial"/>
              <a:buNone/>
            </a:pPr>
            <a:r>
              <a:rPr lang="en-GB" sz="1400" b="0" i="0" u="none" strike="noStrike" cap="none" dirty="0">
                <a:solidFill>
                  <a:schemeClr val="lt1"/>
                </a:solidFill>
                <a:latin typeface="Roboto Light"/>
                <a:ea typeface="Roboto Light"/>
                <a:cs typeface="Roboto Light"/>
                <a:sym typeface="Roboto Light"/>
              </a:rPr>
              <a:t>Building habits in Ramadan and beyond - </a:t>
            </a:r>
            <a:r>
              <a:rPr lang="en-GB" sz="1400" b="1" i="0" u="none" strike="noStrike" cap="none" dirty="0">
                <a:solidFill>
                  <a:schemeClr val="lt1"/>
                </a:solidFill>
                <a:latin typeface="Roboto"/>
                <a:ea typeface="Roboto"/>
                <a:cs typeface="Roboto"/>
                <a:sym typeface="Roboto"/>
              </a:rPr>
              <a:t>Why do fail to stick to new habits?</a:t>
            </a:r>
            <a:endParaRPr sz="1400" b="1" i="0" u="none" strike="noStrike" cap="none" dirty="0">
              <a:solidFill>
                <a:schemeClr val="lt1"/>
              </a:solidFill>
              <a:latin typeface="Roboto"/>
              <a:ea typeface="Roboto"/>
              <a:cs typeface="Roboto"/>
              <a:sym typeface="Roboto"/>
            </a:endParaRPr>
          </a:p>
          <a:p>
            <a:pPr marL="0" marR="0" lvl="0" indent="0" algn="ctr" rtl="0">
              <a:spcBef>
                <a:spcPts val="0"/>
              </a:spcBef>
              <a:spcAft>
                <a:spcPts val="0"/>
              </a:spcAft>
              <a:buClr>
                <a:schemeClr val="dk1"/>
              </a:buClr>
              <a:buSzPct val="198666"/>
              <a:buFont typeface="Arial"/>
              <a:buNone/>
            </a:pPr>
            <a:endParaRPr sz="1566" b="0" i="0" u="none" strike="noStrike" cap="none" dirty="0">
              <a:solidFill>
                <a:srgbClr val="EBFDFF"/>
              </a:solidFill>
              <a:latin typeface="Roboto Light"/>
              <a:ea typeface="Roboto Light"/>
              <a:cs typeface="Roboto Light"/>
              <a:sym typeface="Roboto Light"/>
            </a:endParaRPr>
          </a:p>
          <a:p>
            <a:pPr marL="0" marR="0" lvl="0" indent="0" algn="ctr" rtl="0">
              <a:spcBef>
                <a:spcPts val="0"/>
              </a:spcBef>
              <a:spcAft>
                <a:spcPts val="0"/>
              </a:spcAft>
              <a:buClr>
                <a:schemeClr val="dk1"/>
              </a:buClr>
              <a:buSzPct val="67632"/>
              <a:buFont typeface="Arial"/>
              <a:buNone/>
            </a:pPr>
            <a:r>
              <a:rPr lang="en-GB" sz="4600" b="1" i="0" u="none" strike="noStrike" cap="none" dirty="0">
                <a:solidFill>
                  <a:srgbClr val="EBFDFF"/>
                </a:solidFill>
                <a:latin typeface="Roboto"/>
                <a:ea typeface="Roboto"/>
                <a:cs typeface="Roboto"/>
                <a:sym typeface="Roboto"/>
              </a:rPr>
              <a:t>Advice for Ahmed</a:t>
            </a:r>
            <a:endParaRPr sz="4600" b="1" i="0" u="none" strike="noStrike" cap="none" dirty="0">
              <a:solidFill>
                <a:srgbClr val="EBFDFF"/>
              </a:solidFill>
              <a:latin typeface="Roboto"/>
              <a:ea typeface="Roboto"/>
              <a:cs typeface="Roboto"/>
              <a:sym typeface="Roboto"/>
            </a:endParaRPr>
          </a:p>
        </p:txBody>
      </p:sp>
      <p:pic>
        <p:nvPicPr>
          <p:cNvPr id="159" name="Google Shape;159;p11"/>
          <p:cNvPicPr preferRelativeResize="0"/>
          <p:nvPr/>
        </p:nvPicPr>
        <p:blipFill rotWithShape="1">
          <a:blip r:embed="rId3">
            <a:alphaModFix/>
          </a:blip>
          <a:srcRect/>
          <a:stretch/>
        </p:blipFill>
        <p:spPr>
          <a:xfrm>
            <a:off x="8053375" y="240375"/>
            <a:ext cx="771376" cy="846626"/>
          </a:xfrm>
          <a:prstGeom prst="rect">
            <a:avLst/>
          </a:prstGeom>
          <a:noFill/>
          <a:ln>
            <a:noFill/>
          </a:ln>
        </p:spPr>
      </p:pic>
      <p:sp>
        <p:nvSpPr>
          <p:cNvPr id="160" name="Google Shape;160;p11"/>
          <p:cNvSpPr/>
          <p:nvPr/>
        </p:nvSpPr>
        <p:spPr>
          <a:xfrm>
            <a:off x="3007350" y="3829700"/>
            <a:ext cx="3129300" cy="541500"/>
          </a:xfrm>
          <a:prstGeom prst="rect">
            <a:avLst/>
          </a:prstGeom>
          <a:solidFill>
            <a:srgbClr val="147E93"/>
          </a:solidFill>
          <a:ln>
            <a:noFill/>
          </a:ln>
        </p:spPr>
        <p:txBody>
          <a:bodyPr spcFirstLastPara="1" wrap="square" lIns="91425" tIns="91425" rIns="91425" bIns="91425" anchor="ctr" anchorCtr="0">
            <a:noAutofit/>
          </a:bodyPr>
          <a:lstStyle/>
          <a:p>
            <a:pPr marL="0" marR="0" lvl="0" indent="0" algn="ctr" rtl="0">
              <a:lnSpc>
                <a:spcPct val="115000"/>
              </a:lnSpc>
              <a:spcBef>
                <a:spcPts val="0"/>
              </a:spcBef>
              <a:spcAft>
                <a:spcPts val="0"/>
              </a:spcAft>
              <a:buClr>
                <a:srgbClr val="000000"/>
              </a:buClr>
              <a:buSzPts val="2400"/>
              <a:buFont typeface="Arial"/>
              <a:buNone/>
            </a:pPr>
            <a:endParaRPr sz="2400" b="0" i="1" u="none" strike="noStrike" cap="none">
              <a:solidFill>
                <a:srgbClr val="EBFDFF"/>
              </a:solidFill>
              <a:latin typeface="Arial"/>
              <a:ea typeface="Arial"/>
              <a:cs typeface="Arial"/>
              <a:sym typeface="Arial"/>
            </a:endParaRPr>
          </a:p>
          <a:p>
            <a:pPr marL="0" marR="0" lvl="0" indent="0" algn="l" rtl="0">
              <a:lnSpc>
                <a:spcPct val="100000"/>
              </a:lnSpc>
              <a:spcBef>
                <a:spcPts val="120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1" name="Google Shape;161;p11"/>
          <p:cNvSpPr txBox="1"/>
          <p:nvPr/>
        </p:nvSpPr>
        <p:spPr>
          <a:xfrm>
            <a:off x="2956300" y="3829700"/>
            <a:ext cx="3270000" cy="978900"/>
          </a:xfrm>
          <a:prstGeom prst="rect">
            <a:avLst/>
          </a:prstGeom>
          <a:noFill/>
          <a:ln>
            <a:noFill/>
          </a:ln>
        </p:spPr>
        <p:txBody>
          <a:bodyPr spcFirstLastPara="1" wrap="square" lIns="91425" tIns="91425" rIns="91425" bIns="91425" anchor="t" anchorCtr="0">
            <a:spAutoFit/>
          </a:bodyPr>
          <a:lstStyle/>
          <a:p>
            <a:pPr marL="0" marR="0" lvl="0" indent="0" algn="ctr" rtl="0">
              <a:lnSpc>
                <a:spcPct val="115000"/>
              </a:lnSpc>
              <a:spcBef>
                <a:spcPts val="0"/>
              </a:spcBef>
              <a:spcAft>
                <a:spcPts val="0"/>
              </a:spcAft>
              <a:buClr>
                <a:srgbClr val="000000"/>
              </a:buClr>
              <a:buSzPts val="2400"/>
              <a:buFont typeface="Arial"/>
              <a:buNone/>
            </a:pPr>
            <a:r>
              <a:rPr lang="en-GB" sz="2400" b="0" i="1" u="none" strike="noStrike" cap="none">
                <a:solidFill>
                  <a:srgbClr val="EBFDFF"/>
                </a:solidFill>
                <a:latin typeface="Arial"/>
                <a:ea typeface="Arial"/>
                <a:cs typeface="Arial"/>
                <a:sym typeface="Arial"/>
              </a:rPr>
              <a:t>Complete worksheet 1</a:t>
            </a:r>
            <a:endParaRPr sz="2400" b="0" i="1" u="none" strike="noStrike" cap="none">
              <a:solidFill>
                <a:srgbClr val="EBFDFF"/>
              </a:solidFill>
              <a:latin typeface="Arial"/>
              <a:ea typeface="Arial"/>
              <a:cs typeface="Arial"/>
              <a:sym typeface="Arial"/>
            </a:endParaRPr>
          </a:p>
          <a:p>
            <a:pPr marL="0" marR="0" lvl="0" indent="0" algn="l" rtl="0">
              <a:lnSpc>
                <a:spcPct val="100000"/>
              </a:lnSpc>
              <a:spcBef>
                <a:spcPts val="120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2"/>
          <p:cNvSpPr/>
          <p:nvPr/>
        </p:nvSpPr>
        <p:spPr>
          <a:xfrm>
            <a:off x="427950" y="513125"/>
            <a:ext cx="8288100" cy="680700"/>
          </a:xfrm>
          <a:prstGeom prst="rect">
            <a:avLst/>
          </a:prstGeom>
          <a:solidFill>
            <a:srgbClr val="147E9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7" name="Google Shape;167;p12"/>
          <p:cNvSpPr txBox="1">
            <a:spLocks noGrp="1"/>
          </p:cNvSpPr>
          <p:nvPr>
            <p:ph type="body" idx="1"/>
          </p:nvPr>
        </p:nvSpPr>
        <p:spPr>
          <a:xfrm>
            <a:off x="427950" y="570875"/>
            <a:ext cx="7707600" cy="565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ct val="69498"/>
              <a:buNone/>
            </a:pPr>
            <a:r>
              <a:rPr lang="en-GB" sz="2400" b="1" dirty="0">
                <a:solidFill>
                  <a:srgbClr val="EBFDFF"/>
                </a:solidFill>
              </a:rPr>
              <a:t>Prophetic advice</a:t>
            </a:r>
            <a:endParaRPr sz="2400" b="1" dirty="0">
              <a:solidFill>
                <a:srgbClr val="EBFDFF"/>
              </a:solidFill>
            </a:endParaRPr>
          </a:p>
        </p:txBody>
      </p:sp>
      <p:sp>
        <p:nvSpPr>
          <p:cNvPr id="168" name="Google Shape;168;p12"/>
          <p:cNvSpPr txBox="1">
            <a:spLocks noGrp="1"/>
          </p:cNvSpPr>
          <p:nvPr>
            <p:ph type="ctrTitle" idx="4294967295"/>
          </p:nvPr>
        </p:nvSpPr>
        <p:spPr>
          <a:xfrm>
            <a:off x="427950" y="142625"/>
            <a:ext cx="6285900" cy="471900"/>
          </a:xfrm>
          <a:prstGeom prst="rect">
            <a:avLst/>
          </a:prstGeom>
          <a:noFill/>
          <a:ln>
            <a:noFill/>
          </a:ln>
        </p:spPr>
        <p:txBody>
          <a:bodyPr spcFirstLastPara="1" wrap="square" lIns="91425" tIns="91425" rIns="91425" bIns="91425" anchor="t" anchorCtr="0">
            <a:noAutofit/>
          </a:bodyPr>
          <a:lstStyle/>
          <a:p>
            <a:pPr marL="0" marR="0" lvl="0" indent="0" algn="l" rtl="0">
              <a:lnSpc>
                <a:spcPct val="150000"/>
              </a:lnSpc>
              <a:spcBef>
                <a:spcPts val="0"/>
              </a:spcBef>
              <a:spcAft>
                <a:spcPts val="0"/>
              </a:spcAft>
              <a:buClr>
                <a:schemeClr val="dk1"/>
              </a:buClr>
              <a:buSzPts val="2800"/>
              <a:buFont typeface="Arial"/>
              <a:buNone/>
            </a:pPr>
            <a:r>
              <a:rPr lang="en-GB" sz="1200" b="0" i="0" u="none" strike="noStrike" cap="none" dirty="0">
                <a:solidFill>
                  <a:srgbClr val="147E93"/>
                </a:solidFill>
                <a:latin typeface="Roboto Light"/>
                <a:ea typeface="Roboto Light"/>
                <a:cs typeface="Roboto Light"/>
                <a:sym typeface="Roboto Light"/>
              </a:rPr>
              <a:t>Building habits in Ramadan and beyond - </a:t>
            </a:r>
            <a:r>
              <a:rPr lang="en-GB" sz="1200" b="1" i="0" u="none" strike="noStrike" cap="none" dirty="0">
                <a:solidFill>
                  <a:srgbClr val="147E93"/>
                </a:solidFill>
                <a:latin typeface="Roboto"/>
                <a:ea typeface="Roboto"/>
                <a:cs typeface="Roboto"/>
                <a:sym typeface="Roboto"/>
              </a:rPr>
              <a:t>How to successfully build habits</a:t>
            </a:r>
            <a:endParaRPr sz="1200" b="1" i="0" u="none" strike="noStrike" cap="none" dirty="0">
              <a:solidFill>
                <a:srgbClr val="147E93"/>
              </a:solidFill>
              <a:latin typeface="Roboto"/>
              <a:ea typeface="Roboto"/>
              <a:cs typeface="Roboto"/>
              <a:sym typeface="Roboto"/>
            </a:endParaRPr>
          </a:p>
          <a:p>
            <a:pPr marL="0" marR="0" lvl="0" indent="0" algn="l" rtl="0">
              <a:lnSpc>
                <a:spcPct val="150000"/>
              </a:lnSpc>
              <a:spcBef>
                <a:spcPts val="0"/>
              </a:spcBef>
              <a:spcAft>
                <a:spcPts val="0"/>
              </a:spcAft>
              <a:buClr>
                <a:schemeClr val="dk1"/>
              </a:buClr>
              <a:buSzPts val="2800"/>
              <a:buFont typeface="Arial"/>
              <a:buNone/>
            </a:pPr>
            <a:endParaRPr sz="1400" b="0" i="0" u="none" strike="noStrike" cap="none" dirty="0">
              <a:solidFill>
                <a:srgbClr val="147E93"/>
              </a:solidFill>
              <a:latin typeface="Roboto Light"/>
              <a:ea typeface="Roboto Light"/>
              <a:cs typeface="Roboto Light"/>
              <a:sym typeface="Roboto Light"/>
            </a:endParaRPr>
          </a:p>
        </p:txBody>
      </p:sp>
      <p:sp>
        <p:nvSpPr>
          <p:cNvPr id="169" name="Google Shape;169;p12"/>
          <p:cNvSpPr txBox="1"/>
          <p:nvPr/>
        </p:nvSpPr>
        <p:spPr>
          <a:xfrm>
            <a:off x="427950" y="1435263"/>
            <a:ext cx="8288100" cy="3743400"/>
          </a:xfrm>
          <a:prstGeom prst="rect">
            <a:avLst/>
          </a:prstGeom>
          <a:noFill/>
          <a:ln>
            <a:noFill/>
          </a:ln>
        </p:spPr>
        <p:txBody>
          <a:bodyPr spcFirstLastPara="1" wrap="square" lIns="91425" tIns="91425" rIns="91425" bIns="91425" anchor="t" anchorCtr="0">
            <a:spAutoFit/>
          </a:bodyPr>
          <a:lstStyle/>
          <a:p>
            <a:pPr marL="0" marR="0" lvl="0" indent="0" algn="ctr" rtl="0">
              <a:lnSpc>
                <a:spcPct val="75000"/>
              </a:lnSpc>
              <a:spcBef>
                <a:spcPts val="1200"/>
              </a:spcBef>
              <a:spcAft>
                <a:spcPts val="0"/>
              </a:spcAft>
              <a:buClr>
                <a:srgbClr val="000000"/>
              </a:buClr>
              <a:buSzPts val="1700"/>
              <a:buFont typeface="Arial"/>
              <a:buNone/>
            </a:pPr>
            <a:r>
              <a:rPr lang="en-GB" sz="1700" b="1" i="0" u="none" strike="noStrike" cap="none">
                <a:solidFill>
                  <a:srgbClr val="147E93"/>
                </a:solidFill>
                <a:latin typeface="Arial"/>
                <a:ea typeface="Arial"/>
                <a:cs typeface="Arial"/>
                <a:sym typeface="Arial"/>
              </a:rPr>
              <a:t>عَنْ عَائِشَةَ، قَالَتْ قَالَ رَسُولُ اللَّهِ صلى الله عليه وسلم</a:t>
            </a:r>
            <a:endParaRPr sz="1700" b="1" i="0" u="none" strike="noStrike" cap="none">
              <a:solidFill>
                <a:srgbClr val="147E93"/>
              </a:solidFill>
              <a:latin typeface="Arial"/>
              <a:ea typeface="Arial"/>
              <a:cs typeface="Arial"/>
              <a:sym typeface="Arial"/>
            </a:endParaRPr>
          </a:p>
          <a:p>
            <a:pPr marL="0" marR="0" lvl="0" indent="0" algn="ctr" rtl="0">
              <a:lnSpc>
                <a:spcPct val="75000"/>
              </a:lnSpc>
              <a:spcBef>
                <a:spcPts val="1200"/>
              </a:spcBef>
              <a:spcAft>
                <a:spcPts val="0"/>
              </a:spcAft>
              <a:buClr>
                <a:srgbClr val="000000"/>
              </a:buClr>
              <a:buSzPts val="1400"/>
              <a:buFont typeface="Arial"/>
              <a:buNone/>
            </a:pPr>
            <a:r>
              <a:rPr lang="en-GB" sz="1400" b="1" i="0" u="none" strike="noStrike" cap="none">
                <a:solidFill>
                  <a:srgbClr val="147E93"/>
                </a:solidFill>
                <a:latin typeface="Arial"/>
                <a:ea typeface="Arial"/>
                <a:cs typeface="Arial"/>
                <a:sym typeface="Arial"/>
              </a:rPr>
              <a:t>'A'isha reported Allah's Messenger (ﷺ) as saying: </a:t>
            </a:r>
            <a:endParaRPr sz="1400" b="1" i="0" u="none" strike="noStrike" cap="none">
              <a:solidFill>
                <a:srgbClr val="147E93"/>
              </a:solidFill>
              <a:latin typeface="Arial"/>
              <a:ea typeface="Arial"/>
              <a:cs typeface="Arial"/>
              <a:sym typeface="Arial"/>
            </a:endParaRPr>
          </a:p>
          <a:p>
            <a:pPr marL="0" marR="0" lvl="0" indent="0" algn="ctr" rtl="0">
              <a:lnSpc>
                <a:spcPct val="75000"/>
              </a:lnSpc>
              <a:spcBef>
                <a:spcPts val="1200"/>
              </a:spcBef>
              <a:spcAft>
                <a:spcPts val="0"/>
              </a:spcAft>
              <a:buClr>
                <a:schemeClr val="dk1"/>
              </a:buClr>
              <a:buSzPts val="1100"/>
              <a:buFont typeface="Arial"/>
              <a:buNone/>
            </a:pPr>
            <a:endParaRPr sz="1600" b="1" i="0" u="none" strike="noStrike" cap="none">
              <a:solidFill>
                <a:srgbClr val="147E93"/>
              </a:solidFill>
              <a:latin typeface="Arial"/>
              <a:ea typeface="Arial"/>
              <a:cs typeface="Arial"/>
              <a:sym typeface="Arial"/>
            </a:endParaRPr>
          </a:p>
          <a:p>
            <a:pPr marL="0" marR="0" lvl="0" indent="0" algn="ctr" rtl="0">
              <a:lnSpc>
                <a:spcPct val="75000"/>
              </a:lnSpc>
              <a:spcBef>
                <a:spcPts val="1200"/>
              </a:spcBef>
              <a:spcAft>
                <a:spcPts val="0"/>
              </a:spcAft>
              <a:buClr>
                <a:srgbClr val="000000"/>
              </a:buClr>
              <a:buSzPts val="1900"/>
              <a:buFont typeface="Arial"/>
              <a:buNone/>
            </a:pPr>
            <a:r>
              <a:rPr lang="en-GB" sz="1900" b="1" i="0" u="none" strike="noStrike" cap="none">
                <a:solidFill>
                  <a:srgbClr val="147E93"/>
                </a:solidFill>
                <a:latin typeface="Arial"/>
                <a:ea typeface="Arial"/>
                <a:cs typeface="Arial"/>
                <a:sym typeface="Arial"/>
              </a:rPr>
              <a:t> ‏</a:t>
            </a:r>
            <a:r>
              <a:rPr lang="en-GB" sz="2200" b="1" i="0" u="none" strike="noStrike" cap="none">
                <a:solidFill>
                  <a:srgbClr val="147E93"/>
                </a:solidFill>
                <a:latin typeface="Arial"/>
                <a:ea typeface="Arial"/>
                <a:cs typeface="Arial"/>
                <a:sym typeface="Arial"/>
              </a:rPr>
              <a:t> "‏</a:t>
            </a:r>
            <a:r>
              <a:rPr lang="en-GB" sz="2200" b="1" i="0" u="none" strike="noStrike" cap="none">
                <a:solidFill>
                  <a:schemeClr val="accent4"/>
                </a:solidFill>
                <a:latin typeface="Arial"/>
                <a:ea typeface="Arial"/>
                <a:cs typeface="Arial"/>
                <a:sym typeface="Arial"/>
              </a:rPr>
              <a:t> </a:t>
            </a:r>
            <a:r>
              <a:rPr lang="en-GB" sz="2200" b="1" i="0" u="none" strike="noStrike" cap="none">
                <a:solidFill>
                  <a:srgbClr val="F6B26B"/>
                </a:solidFill>
                <a:latin typeface="Arial"/>
                <a:ea typeface="Arial"/>
                <a:cs typeface="Arial"/>
                <a:sym typeface="Arial"/>
              </a:rPr>
              <a:t>أَحَبُّ الأَعْمَالِ إِلَى اللَّهِ تَعَالَى</a:t>
            </a:r>
            <a:r>
              <a:rPr lang="en-GB" sz="2200" b="1" i="0" u="none" strike="noStrike" cap="none">
                <a:solidFill>
                  <a:srgbClr val="8E7CC3"/>
                </a:solidFill>
                <a:latin typeface="Arial"/>
                <a:ea typeface="Arial"/>
                <a:cs typeface="Arial"/>
                <a:sym typeface="Arial"/>
              </a:rPr>
              <a:t> </a:t>
            </a:r>
            <a:r>
              <a:rPr lang="en-GB" sz="2200" b="1" i="0" u="none" strike="noStrike" cap="none">
                <a:solidFill>
                  <a:srgbClr val="76A5AF"/>
                </a:solidFill>
                <a:latin typeface="Arial"/>
                <a:ea typeface="Arial"/>
                <a:cs typeface="Arial"/>
                <a:sym typeface="Arial"/>
              </a:rPr>
              <a:t>أَدْوَمُهَا</a:t>
            </a:r>
            <a:r>
              <a:rPr lang="en-GB" sz="2200" b="1" i="0" u="none" strike="noStrike" cap="none">
                <a:solidFill>
                  <a:srgbClr val="8E7CC3"/>
                </a:solidFill>
                <a:latin typeface="Arial"/>
                <a:ea typeface="Arial"/>
                <a:cs typeface="Arial"/>
                <a:sym typeface="Arial"/>
              </a:rPr>
              <a:t> وَإِنْ قَلَّ</a:t>
            </a:r>
            <a:r>
              <a:rPr lang="en-GB" sz="2200" b="1" i="0" u="none" strike="noStrike" cap="none">
                <a:solidFill>
                  <a:srgbClr val="147E93"/>
                </a:solidFill>
                <a:latin typeface="Arial"/>
                <a:ea typeface="Arial"/>
                <a:cs typeface="Arial"/>
                <a:sym typeface="Arial"/>
              </a:rPr>
              <a:t> ‏"‏ ‏</a:t>
            </a:r>
            <a:endParaRPr sz="2200" b="1" i="0" u="none" strike="noStrike" cap="none">
              <a:solidFill>
                <a:srgbClr val="147E93"/>
              </a:solidFill>
              <a:latin typeface="Arial"/>
              <a:ea typeface="Arial"/>
              <a:cs typeface="Arial"/>
              <a:sym typeface="Arial"/>
            </a:endParaRPr>
          </a:p>
          <a:p>
            <a:pPr marL="0" marR="0" lvl="0" indent="0" algn="ctr" rtl="0">
              <a:lnSpc>
                <a:spcPct val="115000"/>
              </a:lnSpc>
              <a:spcBef>
                <a:spcPts val="1200"/>
              </a:spcBef>
              <a:spcAft>
                <a:spcPts val="0"/>
              </a:spcAft>
              <a:buClr>
                <a:srgbClr val="000000"/>
              </a:buClr>
              <a:buSzPts val="1900"/>
              <a:buFont typeface="Arial"/>
              <a:buNone/>
            </a:pPr>
            <a:r>
              <a:rPr lang="en-GB" sz="1900" b="1" i="0" u="none" strike="noStrike" cap="none">
                <a:solidFill>
                  <a:srgbClr val="F6B26B"/>
                </a:solidFill>
                <a:latin typeface="Arial"/>
                <a:ea typeface="Arial"/>
                <a:cs typeface="Arial"/>
                <a:sym typeface="Arial"/>
              </a:rPr>
              <a:t>The acts most pleasing to Allah are those</a:t>
            </a:r>
            <a:r>
              <a:rPr lang="en-GB" sz="1900" b="1" i="0" u="none" strike="noStrike" cap="none">
                <a:solidFill>
                  <a:srgbClr val="FF9900"/>
                </a:solidFill>
                <a:latin typeface="Arial"/>
                <a:ea typeface="Arial"/>
                <a:cs typeface="Arial"/>
                <a:sym typeface="Arial"/>
              </a:rPr>
              <a:t> </a:t>
            </a:r>
            <a:r>
              <a:rPr lang="en-GB" sz="1900" b="1" i="0" u="none" strike="noStrike" cap="none">
                <a:solidFill>
                  <a:srgbClr val="76A5AF"/>
                </a:solidFill>
                <a:latin typeface="Arial"/>
                <a:ea typeface="Arial"/>
                <a:cs typeface="Arial"/>
                <a:sym typeface="Arial"/>
              </a:rPr>
              <a:t>which are done continuously</a:t>
            </a:r>
            <a:r>
              <a:rPr lang="en-GB" sz="1900" b="1" i="0" u="none" strike="noStrike" cap="none">
                <a:solidFill>
                  <a:srgbClr val="147E93"/>
                </a:solidFill>
                <a:latin typeface="Arial"/>
                <a:ea typeface="Arial"/>
                <a:cs typeface="Arial"/>
                <a:sym typeface="Arial"/>
              </a:rPr>
              <a:t>, </a:t>
            </a:r>
            <a:r>
              <a:rPr lang="en-GB" sz="1900" b="1" i="0" u="none" strike="noStrike" cap="none">
                <a:solidFill>
                  <a:srgbClr val="8E7CC3"/>
                </a:solidFill>
                <a:latin typeface="Arial"/>
                <a:ea typeface="Arial"/>
                <a:cs typeface="Arial"/>
                <a:sym typeface="Arial"/>
              </a:rPr>
              <a:t>even if they are small</a:t>
            </a:r>
            <a:r>
              <a:rPr lang="en-GB" sz="1900" b="1" i="0" u="none" strike="noStrike" cap="none">
                <a:solidFill>
                  <a:srgbClr val="147E93"/>
                </a:solidFill>
                <a:latin typeface="Arial"/>
                <a:ea typeface="Arial"/>
                <a:cs typeface="Arial"/>
                <a:sym typeface="Arial"/>
              </a:rPr>
              <a:t>. </a:t>
            </a:r>
            <a:endParaRPr sz="1900" b="1" i="0" u="none" strike="noStrike" cap="none">
              <a:solidFill>
                <a:srgbClr val="147E93"/>
              </a:solidFill>
              <a:latin typeface="Arial"/>
              <a:ea typeface="Arial"/>
              <a:cs typeface="Arial"/>
              <a:sym typeface="Arial"/>
            </a:endParaRPr>
          </a:p>
          <a:p>
            <a:pPr marL="0" marR="0" lvl="0" indent="0" algn="ctr" rtl="0">
              <a:lnSpc>
                <a:spcPct val="75000"/>
              </a:lnSpc>
              <a:spcBef>
                <a:spcPts val="1200"/>
              </a:spcBef>
              <a:spcAft>
                <a:spcPts val="0"/>
              </a:spcAft>
              <a:buClr>
                <a:schemeClr val="dk1"/>
              </a:buClr>
              <a:buSzPts val="1100"/>
              <a:buFont typeface="Arial"/>
              <a:buNone/>
            </a:pPr>
            <a:endParaRPr sz="1600" b="1" i="0" u="none" strike="noStrike" cap="none">
              <a:solidFill>
                <a:srgbClr val="147E93"/>
              </a:solidFill>
              <a:latin typeface="Arial"/>
              <a:ea typeface="Arial"/>
              <a:cs typeface="Arial"/>
              <a:sym typeface="Arial"/>
            </a:endParaRPr>
          </a:p>
          <a:p>
            <a:pPr marL="0" marR="0" lvl="0" indent="0" algn="ctr" rtl="0">
              <a:lnSpc>
                <a:spcPct val="75000"/>
              </a:lnSpc>
              <a:spcBef>
                <a:spcPts val="1200"/>
              </a:spcBef>
              <a:spcAft>
                <a:spcPts val="0"/>
              </a:spcAft>
              <a:buClr>
                <a:schemeClr val="dk1"/>
              </a:buClr>
              <a:buSzPts val="1100"/>
              <a:buFont typeface="Arial"/>
              <a:buNone/>
            </a:pPr>
            <a:r>
              <a:rPr lang="en-GB" sz="1900" b="1" i="0" u="none" strike="noStrike" cap="none">
                <a:solidFill>
                  <a:srgbClr val="E06666"/>
                </a:solidFill>
                <a:latin typeface="Arial"/>
                <a:ea typeface="Arial"/>
                <a:cs typeface="Arial"/>
                <a:sym typeface="Arial"/>
              </a:rPr>
              <a:t>‏</a:t>
            </a:r>
            <a:r>
              <a:rPr lang="en-GB" sz="1700" b="1" i="0" u="none" strike="noStrike" cap="none">
                <a:solidFill>
                  <a:srgbClr val="E06666"/>
                </a:solidFill>
                <a:latin typeface="Arial"/>
                <a:ea typeface="Arial"/>
                <a:cs typeface="Arial"/>
                <a:sym typeface="Arial"/>
              </a:rPr>
              <a:t> قَالَ وَكَانَتْ عَائِشَةُ إِذَا عَمِلَتِ الْعَمَلَ لَزِمَتْهُ ‏</a:t>
            </a:r>
            <a:endParaRPr sz="1700" b="1" i="0" u="none" strike="noStrike" cap="none">
              <a:solidFill>
                <a:srgbClr val="E06666"/>
              </a:solidFill>
              <a:latin typeface="Arial"/>
              <a:ea typeface="Arial"/>
              <a:cs typeface="Arial"/>
              <a:sym typeface="Arial"/>
            </a:endParaRPr>
          </a:p>
          <a:p>
            <a:pPr marL="0" marR="0" lvl="0" indent="0" algn="ctr" rtl="0">
              <a:lnSpc>
                <a:spcPct val="75000"/>
              </a:lnSpc>
              <a:spcBef>
                <a:spcPts val="1200"/>
              </a:spcBef>
              <a:spcAft>
                <a:spcPts val="0"/>
              </a:spcAft>
              <a:buClr>
                <a:schemeClr val="dk1"/>
              </a:buClr>
              <a:buSzPts val="1100"/>
              <a:buFont typeface="Arial"/>
              <a:buNone/>
            </a:pPr>
            <a:r>
              <a:rPr lang="en-GB" sz="1400" b="1" i="0" u="none" strike="noStrike" cap="none">
                <a:solidFill>
                  <a:srgbClr val="E06666"/>
                </a:solidFill>
                <a:latin typeface="Arial"/>
                <a:ea typeface="Arial"/>
                <a:cs typeface="Arial"/>
                <a:sym typeface="Arial"/>
              </a:rPr>
              <a:t>When 'A'isha (R.A)did any act she did it continuously.</a:t>
            </a:r>
            <a:endParaRPr sz="1400" b="1" i="0" u="none" strike="noStrike" cap="none">
              <a:solidFill>
                <a:srgbClr val="E06666"/>
              </a:solidFill>
              <a:latin typeface="Arial"/>
              <a:ea typeface="Arial"/>
              <a:cs typeface="Arial"/>
              <a:sym typeface="Arial"/>
            </a:endParaRPr>
          </a:p>
          <a:p>
            <a:pPr marL="0" marR="0" lvl="0" indent="0" algn="ctr" rtl="0">
              <a:lnSpc>
                <a:spcPct val="115000"/>
              </a:lnSpc>
              <a:spcBef>
                <a:spcPts val="1200"/>
              </a:spcBef>
              <a:spcAft>
                <a:spcPts val="0"/>
              </a:spcAft>
              <a:buClr>
                <a:srgbClr val="000000"/>
              </a:buClr>
              <a:buSzPts val="1900"/>
              <a:buFont typeface="Arial"/>
              <a:buNone/>
            </a:pPr>
            <a:endParaRPr sz="1900" b="1" i="0" u="none" strike="noStrike" cap="none">
              <a:solidFill>
                <a:srgbClr val="147E93"/>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3"/>
          <p:cNvSpPr/>
          <p:nvPr/>
        </p:nvSpPr>
        <p:spPr>
          <a:xfrm>
            <a:off x="427950" y="513125"/>
            <a:ext cx="8288100" cy="680700"/>
          </a:xfrm>
          <a:prstGeom prst="rect">
            <a:avLst/>
          </a:prstGeom>
          <a:solidFill>
            <a:srgbClr val="147E9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5" name="Google Shape;175;p13"/>
          <p:cNvSpPr txBox="1">
            <a:spLocks noGrp="1"/>
          </p:cNvSpPr>
          <p:nvPr>
            <p:ph type="body" idx="1"/>
          </p:nvPr>
        </p:nvSpPr>
        <p:spPr>
          <a:xfrm>
            <a:off x="427950" y="570875"/>
            <a:ext cx="7707600" cy="565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ct val="69498"/>
              <a:buNone/>
            </a:pPr>
            <a:r>
              <a:rPr lang="en-GB" sz="2400" b="1" dirty="0">
                <a:solidFill>
                  <a:srgbClr val="EBFDFF"/>
                </a:solidFill>
              </a:rPr>
              <a:t>Start small - </a:t>
            </a:r>
            <a:r>
              <a:rPr lang="en-GB" sz="1000" b="1" dirty="0">
                <a:solidFill>
                  <a:srgbClr val="EBFDFF"/>
                </a:solidFill>
              </a:rPr>
              <a:t>I mean really </a:t>
            </a:r>
            <a:r>
              <a:rPr lang="en-GB" sz="1000" b="1" dirty="0" err="1">
                <a:solidFill>
                  <a:srgbClr val="EBFDFF"/>
                </a:solidFill>
              </a:rPr>
              <a:t>really</a:t>
            </a:r>
            <a:r>
              <a:rPr lang="en-GB" sz="1000" b="1" dirty="0">
                <a:solidFill>
                  <a:srgbClr val="EBFDFF"/>
                </a:solidFill>
              </a:rPr>
              <a:t> small</a:t>
            </a:r>
            <a:endParaRPr sz="1000" b="1" dirty="0">
              <a:solidFill>
                <a:srgbClr val="EBFDFF"/>
              </a:solidFill>
            </a:endParaRPr>
          </a:p>
        </p:txBody>
      </p:sp>
      <p:sp>
        <p:nvSpPr>
          <p:cNvPr id="176" name="Google Shape;176;p13"/>
          <p:cNvSpPr txBox="1">
            <a:spLocks noGrp="1"/>
          </p:cNvSpPr>
          <p:nvPr>
            <p:ph type="ctrTitle" idx="4294967295"/>
          </p:nvPr>
        </p:nvSpPr>
        <p:spPr>
          <a:xfrm>
            <a:off x="427950" y="142625"/>
            <a:ext cx="5500200" cy="471900"/>
          </a:xfrm>
          <a:prstGeom prst="rect">
            <a:avLst/>
          </a:prstGeom>
          <a:noFill/>
          <a:ln>
            <a:noFill/>
          </a:ln>
        </p:spPr>
        <p:txBody>
          <a:bodyPr spcFirstLastPara="1" wrap="square" lIns="91425" tIns="91425" rIns="91425" bIns="91425" anchor="t" anchorCtr="0">
            <a:noAutofit/>
          </a:bodyPr>
          <a:lstStyle/>
          <a:p>
            <a:pPr marL="0" marR="0" lvl="0" indent="0" algn="l" rtl="0">
              <a:lnSpc>
                <a:spcPct val="150000"/>
              </a:lnSpc>
              <a:spcBef>
                <a:spcPts val="0"/>
              </a:spcBef>
              <a:spcAft>
                <a:spcPts val="0"/>
              </a:spcAft>
              <a:buClr>
                <a:schemeClr val="dk1"/>
              </a:buClr>
              <a:buSzPts val="2800"/>
              <a:buFont typeface="Arial"/>
              <a:buNone/>
            </a:pPr>
            <a:r>
              <a:rPr lang="en-GB" sz="1200" b="0" i="0" u="none" strike="noStrike" cap="none" dirty="0">
                <a:solidFill>
                  <a:srgbClr val="147E93"/>
                </a:solidFill>
                <a:latin typeface="Roboto Light"/>
                <a:ea typeface="Roboto Light"/>
                <a:cs typeface="Roboto Light"/>
                <a:sym typeface="Roboto Light"/>
              </a:rPr>
              <a:t>Building habits in Ramadan and beyond - </a:t>
            </a:r>
            <a:r>
              <a:rPr lang="en-GB" sz="1200" b="1" i="0" u="none" strike="noStrike" cap="none" dirty="0">
                <a:solidFill>
                  <a:srgbClr val="147E93"/>
                </a:solidFill>
                <a:latin typeface="Roboto"/>
                <a:ea typeface="Roboto"/>
                <a:cs typeface="Roboto"/>
                <a:sym typeface="Roboto"/>
              </a:rPr>
              <a:t>How to successfully build habits</a:t>
            </a:r>
            <a:endParaRPr sz="1200" b="0" i="0" u="none" strike="noStrike" cap="none" dirty="0">
              <a:solidFill>
                <a:srgbClr val="147E93"/>
              </a:solidFill>
              <a:latin typeface="Roboto Light"/>
              <a:ea typeface="Roboto Light"/>
              <a:cs typeface="Roboto Light"/>
              <a:sym typeface="Roboto Light"/>
            </a:endParaRPr>
          </a:p>
          <a:p>
            <a:pPr marL="0" marR="0" lvl="0" indent="0" algn="l" rtl="0">
              <a:lnSpc>
                <a:spcPct val="150000"/>
              </a:lnSpc>
              <a:spcBef>
                <a:spcPts val="0"/>
              </a:spcBef>
              <a:spcAft>
                <a:spcPts val="0"/>
              </a:spcAft>
              <a:buClr>
                <a:schemeClr val="dk1"/>
              </a:buClr>
              <a:buSzPts val="2800"/>
              <a:buFont typeface="Arial"/>
              <a:buNone/>
            </a:pPr>
            <a:endParaRPr sz="1400" b="0" i="0" u="none" strike="noStrike" cap="none" dirty="0">
              <a:solidFill>
                <a:srgbClr val="147E93"/>
              </a:solidFill>
              <a:latin typeface="Roboto Light"/>
              <a:ea typeface="Roboto Light"/>
              <a:cs typeface="Roboto Light"/>
              <a:sym typeface="Roboto Light"/>
            </a:endParaRPr>
          </a:p>
        </p:txBody>
      </p:sp>
      <p:sp>
        <p:nvSpPr>
          <p:cNvPr id="177" name="Google Shape;177;p13"/>
          <p:cNvSpPr txBox="1"/>
          <p:nvPr/>
        </p:nvSpPr>
        <p:spPr>
          <a:xfrm>
            <a:off x="427950" y="1350750"/>
            <a:ext cx="8288100" cy="3778800"/>
          </a:xfrm>
          <a:prstGeom prst="rect">
            <a:avLst/>
          </a:prstGeom>
          <a:noFill/>
          <a:ln>
            <a:noFill/>
          </a:ln>
        </p:spPr>
        <p:txBody>
          <a:bodyPr spcFirstLastPara="1" wrap="square" lIns="91425" tIns="91425" rIns="91425" bIns="91425" anchor="t" anchorCtr="0">
            <a:spAutoFit/>
          </a:bodyPr>
          <a:lstStyle/>
          <a:p>
            <a:pPr marL="457200" marR="0" lvl="0" indent="-330200" algn="l" rtl="0">
              <a:lnSpc>
                <a:spcPct val="130000"/>
              </a:lnSpc>
              <a:spcBef>
                <a:spcPts val="0"/>
              </a:spcBef>
              <a:spcAft>
                <a:spcPts val="0"/>
              </a:spcAft>
              <a:buClr>
                <a:srgbClr val="147E93"/>
              </a:buClr>
              <a:buSzPts val="1600"/>
              <a:buFont typeface="Arial"/>
              <a:buChar char="-"/>
            </a:pPr>
            <a:r>
              <a:rPr lang="en-GB" sz="1600" b="1" i="0" u="none" strike="noStrike" cap="none">
                <a:solidFill>
                  <a:srgbClr val="147E93"/>
                </a:solidFill>
                <a:latin typeface="Arial"/>
                <a:ea typeface="Arial"/>
                <a:cs typeface="Arial"/>
                <a:sym typeface="Arial"/>
              </a:rPr>
              <a:t>Focus on introducing one habit at a time</a:t>
            </a:r>
            <a:endParaRPr sz="1600" b="1" i="0" u="none" strike="noStrike" cap="none">
              <a:solidFill>
                <a:srgbClr val="147E93"/>
              </a:solidFill>
              <a:latin typeface="Arial"/>
              <a:ea typeface="Arial"/>
              <a:cs typeface="Arial"/>
              <a:sym typeface="Arial"/>
            </a:endParaRPr>
          </a:p>
          <a:p>
            <a:pPr marL="457200" marR="0" lvl="0" indent="-330200" algn="l" rtl="0">
              <a:lnSpc>
                <a:spcPct val="130000"/>
              </a:lnSpc>
              <a:spcBef>
                <a:spcPts val="0"/>
              </a:spcBef>
              <a:spcAft>
                <a:spcPts val="0"/>
              </a:spcAft>
              <a:buClr>
                <a:srgbClr val="147E93"/>
              </a:buClr>
              <a:buSzPts val="1600"/>
              <a:buFont typeface="Arial"/>
              <a:buChar char="-"/>
            </a:pPr>
            <a:r>
              <a:rPr lang="en-GB" sz="1600" b="1" i="0" u="none" strike="noStrike" cap="none">
                <a:solidFill>
                  <a:srgbClr val="147E93"/>
                </a:solidFill>
                <a:latin typeface="Arial"/>
                <a:ea typeface="Arial"/>
                <a:cs typeface="Arial"/>
                <a:sym typeface="Arial"/>
              </a:rPr>
              <a:t>Limit your habit to a few minutes for the first couple of weeks</a:t>
            </a:r>
            <a:endParaRPr sz="1600" b="1" i="0" u="none" strike="noStrike" cap="none">
              <a:solidFill>
                <a:srgbClr val="147E93"/>
              </a:solidFill>
              <a:latin typeface="Arial"/>
              <a:ea typeface="Arial"/>
              <a:cs typeface="Arial"/>
              <a:sym typeface="Arial"/>
            </a:endParaRPr>
          </a:p>
          <a:p>
            <a:pPr marL="457200" marR="0" lvl="0" indent="-330200" algn="l" rtl="0">
              <a:lnSpc>
                <a:spcPct val="130000"/>
              </a:lnSpc>
              <a:spcBef>
                <a:spcPts val="0"/>
              </a:spcBef>
              <a:spcAft>
                <a:spcPts val="0"/>
              </a:spcAft>
              <a:buClr>
                <a:srgbClr val="147E93"/>
              </a:buClr>
              <a:buSzPts val="1600"/>
              <a:buFont typeface="Arial"/>
              <a:buChar char="-"/>
            </a:pPr>
            <a:r>
              <a:rPr lang="en-GB" sz="1600" b="1" i="0" u="none" strike="noStrike" cap="none">
                <a:solidFill>
                  <a:srgbClr val="147E93"/>
                </a:solidFill>
                <a:latin typeface="Arial"/>
                <a:ea typeface="Arial"/>
                <a:cs typeface="Arial"/>
                <a:sym typeface="Arial"/>
              </a:rPr>
              <a:t>After you have completed the habit for a couple of weeks you can start increasing the time. </a:t>
            </a:r>
            <a:endParaRPr sz="1600" b="1" i="0" u="none" strike="noStrike" cap="none">
              <a:solidFill>
                <a:srgbClr val="147E93"/>
              </a:solidFill>
              <a:latin typeface="Arial"/>
              <a:ea typeface="Arial"/>
              <a:cs typeface="Arial"/>
              <a:sym typeface="Arial"/>
            </a:endParaRPr>
          </a:p>
          <a:p>
            <a:pPr marL="0" marR="0" lvl="0" indent="0" algn="l" rtl="0">
              <a:lnSpc>
                <a:spcPct val="130000"/>
              </a:lnSpc>
              <a:spcBef>
                <a:spcPts val="0"/>
              </a:spcBef>
              <a:spcAft>
                <a:spcPts val="0"/>
              </a:spcAft>
              <a:buClr>
                <a:srgbClr val="000000"/>
              </a:buClr>
              <a:buSzPts val="1300"/>
              <a:buFont typeface="Arial"/>
              <a:buNone/>
            </a:pPr>
            <a:endParaRPr sz="1300" b="0" i="0" u="none" strike="noStrike" cap="none">
              <a:solidFill>
                <a:srgbClr val="147E93"/>
              </a:solidFill>
              <a:latin typeface="Arial"/>
              <a:ea typeface="Arial"/>
              <a:cs typeface="Arial"/>
              <a:sym typeface="Arial"/>
            </a:endParaRPr>
          </a:p>
          <a:p>
            <a:pPr marL="0" marR="0" lvl="0" indent="0" algn="l" rtl="0">
              <a:lnSpc>
                <a:spcPct val="130000"/>
              </a:lnSpc>
              <a:spcBef>
                <a:spcPts val="0"/>
              </a:spcBef>
              <a:spcAft>
                <a:spcPts val="0"/>
              </a:spcAft>
              <a:buClr>
                <a:srgbClr val="000000"/>
              </a:buClr>
              <a:buSzPts val="1500"/>
              <a:buFont typeface="Arial"/>
              <a:buNone/>
            </a:pPr>
            <a:r>
              <a:rPr lang="en-GB" sz="1500" b="0" i="1" u="none" strike="noStrike" cap="none">
                <a:solidFill>
                  <a:srgbClr val="147E93"/>
                </a:solidFill>
                <a:latin typeface="Arial"/>
                <a:ea typeface="Arial"/>
                <a:cs typeface="Arial"/>
                <a:sym typeface="Arial"/>
              </a:rPr>
              <a:t>For example:</a:t>
            </a:r>
            <a:endParaRPr sz="1500" b="0" i="1" u="none" strike="noStrike" cap="none">
              <a:solidFill>
                <a:srgbClr val="147E93"/>
              </a:solidFill>
              <a:latin typeface="Arial"/>
              <a:ea typeface="Arial"/>
              <a:cs typeface="Arial"/>
              <a:sym typeface="Arial"/>
            </a:endParaRPr>
          </a:p>
          <a:p>
            <a:pPr marL="457200" marR="0" lvl="0" indent="-323850" algn="l" rtl="0">
              <a:lnSpc>
                <a:spcPct val="130000"/>
              </a:lnSpc>
              <a:spcBef>
                <a:spcPts val="0"/>
              </a:spcBef>
              <a:spcAft>
                <a:spcPts val="0"/>
              </a:spcAft>
              <a:buClr>
                <a:srgbClr val="147E93"/>
              </a:buClr>
              <a:buSzPts val="1500"/>
              <a:buFont typeface="Arial"/>
              <a:buChar char="-"/>
            </a:pPr>
            <a:r>
              <a:rPr lang="en-GB" sz="1500" b="0" i="1" u="none" strike="noStrike" cap="none">
                <a:solidFill>
                  <a:srgbClr val="147E93"/>
                </a:solidFill>
                <a:latin typeface="Arial"/>
                <a:ea typeface="Arial"/>
                <a:cs typeface="Arial"/>
                <a:sym typeface="Arial"/>
              </a:rPr>
              <a:t>You decide to start reading Qur’an for two minutes everyday for two weeks</a:t>
            </a:r>
            <a:endParaRPr sz="1500" b="0" i="1" u="none" strike="noStrike" cap="none">
              <a:solidFill>
                <a:srgbClr val="147E93"/>
              </a:solidFill>
              <a:latin typeface="Arial"/>
              <a:ea typeface="Arial"/>
              <a:cs typeface="Arial"/>
              <a:sym typeface="Arial"/>
            </a:endParaRPr>
          </a:p>
          <a:p>
            <a:pPr marL="457200" marR="0" lvl="0" indent="-323850" algn="l" rtl="0">
              <a:lnSpc>
                <a:spcPct val="130000"/>
              </a:lnSpc>
              <a:spcBef>
                <a:spcPts val="0"/>
              </a:spcBef>
              <a:spcAft>
                <a:spcPts val="0"/>
              </a:spcAft>
              <a:buClr>
                <a:srgbClr val="147E93"/>
              </a:buClr>
              <a:buSzPts val="1500"/>
              <a:buFont typeface="Arial"/>
              <a:buChar char="-"/>
            </a:pPr>
            <a:r>
              <a:rPr lang="en-GB" sz="1500" b="0" i="1" u="none" strike="noStrike" cap="none">
                <a:solidFill>
                  <a:srgbClr val="147E93"/>
                </a:solidFill>
                <a:latin typeface="Arial"/>
                <a:ea typeface="Arial"/>
                <a:cs typeface="Arial"/>
                <a:sym typeface="Arial"/>
              </a:rPr>
              <a:t>You decide to brush your teeth with a miswaak for one minute, once a day, for two weeks</a:t>
            </a:r>
            <a:endParaRPr sz="1500" b="0" i="1" u="none" strike="noStrike" cap="none">
              <a:solidFill>
                <a:srgbClr val="147E93"/>
              </a:solidFill>
              <a:latin typeface="Arial"/>
              <a:ea typeface="Arial"/>
              <a:cs typeface="Arial"/>
              <a:sym typeface="Arial"/>
            </a:endParaRPr>
          </a:p>
          <a:p>
            <a:pPr marL="457200" marR="0" lvl="0" indent="-323850" algn="l" rtl="0">
              <a:lnSpc>
                <a:spcPct val="130000"/>
              </a:lnSpc>
              <a:spcBef>
                <a:spcPts val="0"/>
              </a:spcBef>
              <a:spcAft>
                <a:spcPts val="0"/>
              </a:spcAft>
              <a:buClr>
                <a:srgbClr val="147E93"/>
              </a:buClr>
              <a:buSzPts val="1500"/>
              <a:buFont typeface="Arial"/>
              <a:buChar char="-"/>
            </a:pPr>
            <a:r>
              <a:rPr lang="en-GB" sz="1500" b="0" i="1" u="none" strike="noStrike" cap="none">
                <a:solidFill>
                  <a:srgbClr val="147E93"/>
                </a:solidFill>
                <a:latin typeface="Arial"/>
                <a:ea typeface="Arial"/>
                <a:cs typeface="Arial"/>
                <a:sym typeface="Arial"/>
              </a:rPr>
              <a:t>You will pray two rakaat of extra nafl salah everyday for two weeks</a:t>
            </a:r>
            <a:endParaRPr sz="1500" b="0" i="1" u="none" strike="noStrike" cap="none">
              <a:solidFill>
                <a:srgbClr val="147E93"/>
              </a:solidFill>
              <a:latin typeface="Arial"/>
              <a:ea typeface="Arial"/>
              <a:cs typeface="Arial"/>
              <a:sym typeface="Arial"/>
            </a:endParaRPr>
          </a:p>
          <a:p>
            <a:pPr marL="457200" marR="0" lvl="0" indent="-323850" algn="l" rtl="0">
              <a:lnSpc>
                <a:spcPct val="130000"/>
              </a:lnSpc>
              <a:spcBef>
                <a:spcPts val="0"/>
              </a:spcBef>
              <a:spcAft>
                <a:spcPts val="0"/>
              </a:spcAft>
              <a:buClr>
                <a:srgbClr val="147E93"/>
              </a:buClr>
              <a:buSzPts val="1500"/>
              <a:buFont typeface="Arial"/>
              <a:buChar char="-"/>
            </a:pPr>
            <a:r>
              <a:rPr lang="en-GB" sz="1500" b="0" i="1" u="none" strike="noStrike" cap="none">
                <a:solidFill>
                  <a:srgbClr val="147E93"/>
                </a:solidFill>
                <a:latin typeface="Arial"/>
                <a:ea typeface="Arial"/>
                <a:cs typeface="Arial"/>
                <a:sym typeface="Arial"/>
              </a:rPr>
              <a:t>You decide to read a book everyday for two minutes everyday for two weeks</a:t>
            </a:r>
            <a:endParaRPr sz="1500" b="0" i="1" u="none" strike="noStrike" cap="none">
              <a:solidFill>
                <a:srgbClr val="147E93"/>
              </a:solidFill>
              <a:latin typeface="Arial"/>
              <a:ea typeface="Arial"/>
              <a:cs typeface="Arial"/>
              <a:sym typeface="Arial"/>
            </a:endParaRPr>
          </a:p>
          <a:p>
            <a:pPr marL="0" marR="0" lvl="0" indent="0" algn="l" rtl="0">
              <a:lnSpc>
                <a:spcPct val="130000"/>
              </a:lnSpc>
              <a:spcBef>
                <a:spcPts val="0"/>
              </a:spcBef>
              <a:spcAft>
                <a:spcPts val="0"/>
              </a:spcAft>
              <a:buClr>
                <a:srgbClr val="000000"/>
              </a:buClr>
              <a:buSzPts val="1300"/>
              <a:buFont typeface="Arial"/>
              <a:buNone/>
            </a:pPr>
            <a:endParaRPr sz="1300" b="0" i="0" u="none" strike="noStrike" cap="none">
              <a:solidFill>
                <a:srgbClr val="147E93"/>
              </a:solidFill>
              <a:latin typeface="Arial"/>
              <a:ea typeface="Arial"/>
              <a:cs typeface="Arial"/>
              <a:sym typeface="Arial"/>
            </a:endParaRPr>
          </a:p>
          <a:p>
            <a:pPr marL="0" marR="0" lvl="0" indent="0" algn="ctr" rtl="0">
              <a:lnSpc>
                <a:spcPct val="150000"/>
              </a:lnSpc>
              <a:spcBef>
                <a:spcPts val="0"/>
              </a:spcBef>
              <a:spcAft>
                <a:spcPts val="0"/>
              </a:spcAft>
              <a:buClr>
                <a:srgbClr val="000000"/>
              </a:buClr>
              <a:buSzPts val="1900"/>
              <a:buFont typeface="Arial"/>
              <a:buNone/>
            </a:pPr>
            <a:endParaRPr sz="1900" b="0" i="0" u="none" strike="noStrike" cap="none">
              <a:solidFill>
                <a:srgbClr val="147E93"/>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14"/>
          <p:cNvSpPr/>
          <p:nvPr/>
        </p:nvSpPr>
        <p:spPr>
          <a:xfrm>
            <a:off x="427950" y="513125"/>
            <a:ext cx="8288100" cy="680700"/>
          </a:xfrm>
          <a:prstGeom prst="rect">
            <a:avLst/>
          </a:prstGeom>
          <a:solidFill>
            <a:srgbClr val="147E9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3" name="Google Shape;183;p14"/>
          <p:cNvSpPr txBox="1">
            <a:spLocks noGrp="1"/>
          </p:cNvSpPr>
          <p:nvPr>
            <p:ph type="body" idx="1"/>
          </p:nvPr>
        </p:nvSpPr>
        <p:spPr>
          <a:xfrm>
            <a:off x="427950" y="570875"/>
            <a:ext cx="7707600" cy="565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ct val="69498"/>
              <a:buNone/>
            </a:pPr>
            <a:r>
              <a:rPr lang="en-GB" sz="2400" b="1" dirty="0">
                <a:solidFill>
                  <a:srgbClr val="EBFDFF"/>
                </a:solidFill>
              </a:rPr>
              <a:t>Stack your habits</a:t>
            </a:r>
            <a:endParaRPr sz="2400" b="1" dirty="0">
              <a:solidFill>
                <a:srgbClr val="EBFDFF"/>
              </a:solidFill>
            </a:endParaRPr>
          </a:p>
        </p:txBody>
      </p:sp>
      <p:sp>
        <p:nvSpPr>
          <p:cNvPr id="184" name="Google Shape;184;p14"/>
          <p:cNvSpPr txBox="1">
            <a:spLocks noGrp="1"/>
          </p:cNvSpPr>
          <p:nvPr>
            <p:ph type="ctrTitle" idx="4294967295"/>
          </p:nvPr>
        </p:nvSpPr>
        <p:spPr>
          <a:xfrm>
            <a:off x="427950" y="142625"/>
            <a:ext cx="5500200" cy="471900"/>
          </a:xfrm>
          <a:prstGeom prst="rect">
            <a:avLst/>
          </a:prstGeom>
          <a:noFill/>
          <a:ln>
            <a:noFill/>
          </a:ln>
        </p:spPr>
        <p:txBody>
          <a:bodyPr spcFirstLastPara="1" wrap="square" lIns="91425" tIns="91425" rIns="91425" bIns="91425" anchor="t" anchorCtr="0">
            <a:noAutofit/>
          </a:bodyPr>
          <a:lstStyle/>
          <a:p>
            <a:pPr marL="0" marR="0" lvl="0" indent="0" algn="l" rtl="0">
              <a:lnSpc>
                <a:spcPct val="150000"/>
              </a:lnSpc>
              <a:spcBef>
                <a:spcPts val="0"/>
              </a:spcBef>
              <a:spcAft>
                <a:spcPts val="0"/>
              </a:spcAft>
              <a:buClr>
                <a:schemeClr val="dk1"/>
              </a:buClr>
              <a:buSzPts val="1100"/>
              <a:buFont typeface="Arial"/>
              <a:buNone/>
            </a:pPr>
            <a:r>
              <a:rPr lang="en-GB" sz="1200" b="0" i="0" u="none" strike="noStrike" cap="none" dirty="0">
                <a:solidFill>
                  <a:srgbClr val="147E93"/>
                </a:solidFill>
                <a:latin typeface="Roboto Light"/>
                <a:ea typeface="Roboto Light"/>
                <a:cs typeface="Roboto Light"/>
                <a:sym typeface="Roboto Light"/>
              </a:rPr>
              <a:t>Building habits in Ramadan and beyond - </a:t>
            </a:r>
            <a:r>
              <a:rPr lang="en-GB" sz="1200" b="1" i="0" u="none" strike="noStrike" cap="none" dirty="0">
                <a:solidFill>
                  <a:srgbClr val="147E93"/>
                </a:solidFill>
                <a:latin typeface="Roboto"/>
                <a:ea typeface="Roboto"/>
                <a:cs typeface="Roboto"/>
                <a:sym typeface="Roboto"/>
              </a:rPr>
              <a:t>How to successfully build habits</a:t>
            </a:r>
            <a:endParaRPr sz="1200" b="1" i="0" u="none" strike="noStrike" cap="none" dirty="0">
              <a:solidFill>
                <a:srgbClr val="147E93"/>
              </a:solidFill>
              <a:latin typeface="Roboto"/>
              <a:ea typeface="Roboto"/>
              <a:cs typeface="Roboto"/>
              <a:sym typeface="Roboto"/>
            </a:endParaRPr>
          </a:p>
          <a:p>
            <a:pPr marL="0" marR="0" lvl="0" indent="0" algn="l" rtl="0">
              <a:lnSpc>
                <a:spcPct val="150000"/>
              </a:lnSpc>
              <a:spcBef>
                <a:spcPts val="0"/>
              </a:spcBef>
              <a:spcAft>
                <a:spcPts val="0"/>
              </a:spcAft>
              <a:buClr>
                <a:schemeClr val="dk1"/>
              </a:buClr>
              <a:buSzPts val="2800"/>
              <a:buFont typeface="Arial"/>
              <a:buNone/>
            </a:pPr>
            <a:endParaRPr sz="1400" b="0" i="0" u="none" strike="noStrike" cap="none" dirty="0">
              <a:solidFill>
                <a:srgbClr val="147E93"/>
              </a:solidFill>
              <a:latin typeface="Roboto Light"/>
              <a:ea typeface="Roboto Light"/>
              <a:cs typeface="Roboto Light"/>
              <a:sym typeface="Roboto Light"/>
            </a:endParaRPr>
          </a:p>
        </p:txBody>
      </p:sp>
      <p:sp>
        <p:nvSpPr>
          <p:cNvPr id="185" name="Google Shape;185;p14"/>
          <p:cNvSpPr txBox="1"/>
          <p:nvPr/>
        </p:nvSpPr>
        <p:spPr>
          <a:xfrm>
            <a:off x="427950" y="1350750"/>
            <a:ext cx="8288100" cy="3193800"/>
          </a:xfrm>
          <a:prstGeom prst="rect">
            <a:avLst/>
          </a:prstGeom>
          <a:noFill/>
          <a:ln>
            <a:noFill/>
          </a:ln>
        </p:spPr>
        <p:txBody>
          <a:bodyPr spcFirstLastPara="1" wrap="square" lIns="91425" tIns="91425" rIns="91425" bIns="91425" anchor="t" anchorCtr="0">
            <a:spAutoFit/>
          </a:bodyPr>
          <a:lstStyle/>
          <a:p>
            <a:pPr marL="0" marR="0" lvl="0" indent="0" algn="l" rtl="0">
              <a:lnSpc>
                <a:spcPct val="150000"/>
              </a:lnSpc>
              <a:spcBef>
                <a:spcPts val="0"/>
              </a:spcBef>
              <a:spcAft>
                <a:spcPts val="0"/>
              </a:spcAft>
              <a:buClr>
                <a:srgbClr val="000000"/>
              </a:buClr>
              <a:buSzPts val="1700"/>
              <a:buFont typeface="Arial"/>
              <a:buNone/>
            </a:pPr>
            <a:r>
              <a:rPr lang="en-GB" sz="1700" b="1" i="0" u="none" strike="noStrike" cap="none">
                <a:solidFill>
                  <a:srgbClr val="147E93"/>
                </a:solidFill>
                <a:latin typeface="Arial"/>
                <a:ea typeface="Arial"/>
                <a:cs typeface="Arial"/>
                <a:sym typeface="Arial"/>
              </a:rPr>
              <a:t>To help make your habit stick, complete it before or after a habit you already have in your day. This will act as a trigger for you.</a:t>
            </a:r>
            <a:endParaRPr sz="1700" b="1" i="0" u="none" strike="noStrike" cap="none">
              <a:solidFill>
                <a:srgbClr val="147E93"/>
              </a:solidFill>
              <a:latin typeface="Arial"/>
              <a:ea typeface="Arial"/>
              <a:cs typeface="Arial"/>
              <a:sym typeface="Arial"/>
            </a:endParaRPr>
          </a:p>
          <a:p>
            <a:pPr marL="0" marR="0" lvl="0" indent="0" algn="l" rtl="0">
              <a:lnSpc>
                <a:spcPct val="150000"/>
              </a:lnSpc>
              <a:spcBef>
                <a:spcPts val="0"/>
              </a:spcBef>
              <a:spcAft>
                <a:spcPts val="0"/>
              </a:spcAft>
              <a:buClr>
                <a:srgbClr val="000000"/>
              </a:buClr>
              <a:buSzPts val="1700"/>
              <a:buFont typeface="Arial"/>
              <a:buNone/>
            </a:pPr>
            <a:endParaRPr sz="1700" b="1" i="1" u="none" strike="noStrike" cap="none">
              <a:solidFill>
                <a:srgbClr val="147E93"/>
              </a:solidFill>
              <a:latin typeface="Arial"/>
              <a:ea typeface="Arial"/>
              <a:cs typeface="Arial"/>
              <a:sym typeface="Arial"/>
            </a:endParaRPr>
          </a:p>
          <a:p>
            <a:pPr marL="0" marR="0" lvl="0" indent="0" algn="l" rtl="0">
              <a:lnSpc>
                <a:spcPct val="150000"/>
              </a:lnSpc>
              <a:spcBef>
                <a:spcPts val="0"/>
              </a:spcBef>
              <a:spcAft>
                <a:spcPts val="0"/>
              </a:spcAft>
              <a:buClr>
                <a:srgbClr val="000000"/>
              </a:buClr>
              <a:buSzPts val="1700"/>
              <a:buFont typeface="Arial"/>
              <a:buNone/>
            </a:pPr>
            <a:r>
              <a:rPr lang="en-GB" sz="1700" b="0" i="1" u="none" strike="noStrike" cap="none">
                <a:solidFill>
                  <a:srgbClr val="147E93"/>
                </a:solidFill>
                <a:latin typeface="Arial"/>
                <a:ea typeface="Arial"/>
                <a:cs typeface="Arial"/>
                <a:sym typeface="Arial"/>
              </a:rPr>
              <a:t>For example:</a:t>
            </a:r>
            <a:endParaRPr sz="1700" b="0" i="1" u="none" strike="noStrike" cap="none">
              <a:solidFill>
                <a:srgbClr val="147E93"/>
              </a:solidFill>
              <a:latin typeface="Arial"/>
              <a:ea typeface="Arial"/>
              <a:cs typeface="Arial"/>
              <a:sym typeface="Arial"/>
            </a:endParaRPr>
          </a:p>
          <a:p>
            <a:pPr marL="457200" marR="0" lvl="0" indent="-336550" algn="l" rtl="0">
              <a:lnSpc>
                <a:spcPct val="150000"/>
              </a:lnSpc>
              <a:spcBef>
                <a:spcPts val="0"/>
              </a:spcBef>
              <a:spcAft>
                <a:spcPts val="0"/>
              </a:spcAft>
              <a:buClr>
                <a:srgbClr val="147E93"/>
              </a:buClr>
              <a:buSzPts val="1700"/>
              <a:buFont typeface="Arial"/>
              <a:buChar char="-"/>
            </a:pPr>
            <a:r>
              <a:rPr lang="en-GB" sz="1700" b="0" i="1" u="none" strike="noStrike" cap="none">
                <a:solidFill>
                  <a:srgbClr val="147E93"/>
                </a:solidFill>
                <a:latin typeface="Arial"/>
                <a:ea typeface="Arial"/>
                <a:cs typeface="Arial"/>
                <a:sym typeface="Arial"/>
              </a:rPr>
              <a:t>Read your daily Qur’an </a:t>
            </a:r>
            <a:r>
              <a:rPr lang="en-GB" sz="1700" b="1" i="1" u="none" strike="noStrike" cap="none">
                <a:solidFill>
                  <a:srgbClr val="147E93"/>
                </a:solidFill>
                <a:latin typeface="Arial"/>
                <a:ea typeface="Arial"/>
                <a:cs typeface="Arial"/>
                <a:sym typeface="Arial"/>
              </a:rPr>
              <a:t>after</a:t>
            </a:r>
            <a:r>
              <a:rPr lang="en-GB" sz="1700" b="0" i="1" u="none" strike="noStrike" cap="none">
                <a:solidFill>
                  <a:srgbClr val="147E93"/>
                </a:solidFill>
                <a:latin typeface="Arial"/>
                <a:ea typeface="Arial"/>
                <a:cs typeface="Arial"/>
                <a:sym typeface="Arial"/>
              </a:rPr>
              <a:t> praying your Fajr Salah</a:t>
            </a:r>
            <a:endParaRPr sz="1700" b="0" i="1" u="none" strike="noStrike" cap="none">
              <a:solidFill>
                <a:srgbClr val="147E93"/>
              </a:solidFill>
              <a:latin typeface="Arial"/>
              <a:ea typeface="Arial"/>
              <a:cs typeface="Arial"/>
              <a:sym typeface="Arial"/>
            </a:endParaRPr>
          </a:p>
          <a:p>
            <a:pPr marL="457200" marR="0" lvl="0" indent="-336550" algn="l" rtl="0">
              <a:lnSpc>
                <a:spcPct val="150000"/>
              </a:lnSpc>
              <a:spcBef>
                <a:spcPts val="0"/>
              </a:spcBef>
              <a:spcAft>
                <a:spcPts val="0"/>
              </a:spcAft>
              <a:buClr>
                <a:srgbClr val="147E93"/>
              </a:buClr>
              <a:buSzPts val="1700"/>
              <a:buFont typeface="Arial"/>
              <a:buChar char="-"/>
            </a:pPr>
            <a:r>
              <a:rPr lang="en-GB" sz="1700" b="0" i="1" u="none" strike="noStrike" cap="none">
                <a:solidFill>
                  <a:srgbClr val="147E93"/>
                </a:solidFill>
                <a:latin typeface="Arial"/>
                <a:ea typeface="Arial"/>
                <a:cs typeface="Arial"/>
                <a:sym typeface="Arial"/>
              </a:rPr>
              <a:t>Use miswaak </a:t>
            </a:r>
            <a:r>
              <a:rPr lang="en-GB" sz="1700" b="1" i="1" u="none" strike="noStrike" cap="none">
                <a:solidFill>
                  <a:srgbClr val="147E93"/>
                </a:solidFill>
                <a:latin typeface="Arial"/>
                <a:ea typeface="Arial"/>
                <a:cs typeface="Arial"/>
                <a:sym typeface="Arial"/>
              </a:rPr>
              <a:t>after</a:t>
            </a:r>
            <a:r>
              <a:rPr lang="en-GB" sz="1700" b="0" i="1" u="none" strike="noStrike" cap="none">
                <a:solidFill>
                  <a:srgbClr val="147E93"/>
                </a:solidFill>
                <a:latin typeface="Arial"/>
                <a:ea typeface="Arial"/>
                <a:cs typeface="Arial"/>
                <a:sym typeface="Arial"/>
              </a:rPr>
              <a:t> brushing your teeth</a:t>
            </a:r>
            <a:endParaRPr sz="1700" b="0" i="1" u="none" strike="noStrike" cap="none">
              <a:solidFill>
                <a:srgbClr val="147E93"/>
              </a:solidFill>
              <a:latin typeface="Arial"/>
              <a:ea typeface="Arial"/>
              <a:cs typeface="Arial"/>
              <a:sym typeface="Arial"/>
            </a:endParaRPr>
          </a:p>
          <a:p>
            <a:pPr marL="457200" marR="0" lvl="0" indent="-336550" algn="l" rtl="0">
              <a:lnSpc>
                <a:spcPct val="150000"/>
              </a:lnSpc>
              <a:spcBef>
                <a:spcPts val="0"/>
              </a:spcBef>
              <a:spcAft>
                <a:spcPts val="0"/>
              </a:spcAft>
              <a:buClr>
                <a:srgbClr val="147E93"/>
              </a:buClr>
              <a:buSzPts val="1700"/>
              <a:buFont typeface="Arial"/>
              <a:buChar char="-"/>
            </a:pPr>
            <a:r>
              <a:rPr lang="en-GB" sz="1700" b="0" i="1" u="none" strike="noStrike" cap="none">
                <a:solidFill>
                  <a:srgbClr val="147E93"/>
                </a:solidFill>
                <a:latin typeface="Arial"/>
                <a:ea typeface="Arial"/>
                <a:cs typeface="Arial"/>
                <a:sym typeface="Arial"/>
              </a:rPr>
              <a:t>Wake up 10 minutes </a:t>
            </a:r>
            <a:r>
              <a:rPr lang="en-GB" sz="1700" b="1" i="1" u="none" strike="noStrike" cap="none">
                <a:solidFill>
                  <a:srgbClr val="147E93"/>
                </a:solidFill>
                <a:latin typeface="Arial"/>
                <a:ea typeface="Arial"/>
                <a:cs typeface="Arial"/>
                <a:sym typeface="Arial"/>
              </a:rPr>
              <a:t>before</a:t>
            </a:r>
            <a:r>
              <a:rPr lang="en-GB" sz="1700" b="0" i="1" u="none" strike="noStrike" cap="none">
                <a:solidFill>
                  <a:srgbClr val="147E93"/>
                </a:solidFill>
                <a:latin typeface="Arial"/>
                <a:ea typeface="Arial"/>
                <a:cs typeface="Arial"/>
                <a:sym typeface="Arial"/>
              </a:rPr>
              <a:t> Fajr and pray Tahujjud salah</a:t>
            </a:r>
            <a:endParaRPr sz="1700" b="0" i="1" u="none" strike="noStrike" cap="none">
              <a:solidFill>
                <a:srgbClr val="147E93"/>
              </a:solidFill>
              <a:latin typeface="Arial"/>
              <a:ea typeface="Arial"/>
              <a:cs typeface="Arial"/>
              <a:sym typeface="Arial"/>
            </a:endParaRPr>
          </a:p>
          <a:p>
            <a:pPr marL="457200" marR="0" lvl="0" indent="-336550" algn="l" rtl="0">
              <a:lnSpc>
                <a:spcPct val="150000"/>
              </a:lnSpc>
              <a:spcBef>
                <a:spcPts val="0"/>
              </a:spcBef>
              <a:spcAft>
                <a:spcPts val="0"/>
              </a:spcAft>
              <a:buClr>
                <a:srgbClr val="147E93"/>
              </a:buClr>
              <a:buSzPts val="1700"/>
              <a:buFont typeface="Arial"/>
              <a:buChar char="-"/>
            </a:pPr>
            <a:r>
              <a:rPr lang="en-GB" sz="1700" b="0" i="1" u="none" strike="noStrike" cap="none">
                <a:solidFill>
                  <a:srgbClr val="147E93"/>
                </a:solidFill>
                <a:latin typeface="Arial"/>
                <a:ea typeface="Arial"/>
                <a:cs typeface="Arial"/>
                <a:sym typeface="Arial"/>
              </a:rPr>
              <a:t>I will read a book about the Prophet (S.AW.) </a:t>
            </a:r>
            <a:r>
              <a:rPr lang="en-GB" sz="1700" b="1" i="1" u="none" strike="noStrike" cap="none">
                <a:solidFill>
                  <a:srgbClr val="147E93"/>
                </a:solidFill>
                <a:latin typeface="Arial"/>
                <a:ea typeface="Arial"/>
                <a:cs typeface="Arial"/>
                <a:sym typeface="Arial"/>
              </a:rPr>
              <a:t>before </a:t>
            </a:r>
            <a:r>
              <a:rPr lang="en-GB" sz="1700" b="0" i="1" u="none" strike="noStrike" cap="none">
                <a:solidFill>
                  <a:srgbClr val="147E93"/>
                </a:solidFill>
                <a:latin typeface="Arial"/>
                <a:ea typeface="Arial"/>
                <a:cs typeface="Arial"/>
                <a:sym typeface="Arial"/>
              </a:rPr>
              <a:t>i go to bed</a:t>
            </a:r>
            <a:endParaRPr sz="1700" b="0" i="1" u="none" strike="noStrike" cap="none">
              <a:solidFill>
                <a:srgbClr val="147E93"/>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5"/>
          <p:cNvSpPr/>
          <p:nvPr/>
        </p:nvSpPr>
        <p:spPr>
          <a:xfrm>
            <a:off x="427950" y="501225"/>
            <a:ext cx="8288100" cy="680700"/>
          </a:xfrm>
          <a:prstGeom prst="rect">
            <a:avLst/>
          </a:prstGeom>
          <a:solidFill>
            <a:srgbClr val="147E9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1" name="Google Shape;191;p15"/>
          <p:cNvSpPr txBox="1">
            <a:spLocks noGrp="1"/>
          </p:cNvSpPr>
          <p:nvPr>
            <p:ph type="body" idx="1"/>
          </p:nvPr>
        </p:nvSpPr>
        <p:spPr>
          <a:xfrm>
            <a:off x="471275" y="558975"/>
            <a:ext cx="7707600" cy="565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ct val="69498"/>
              <a:buNone/>
            </a:pPr>
            <a:r>
              <a:rPr lang="en-GB" sz="2400" b="1" dirty="0">
                <a:solidFill>
                  <a:srgbClr val="EBFDFF"/>
                </a:solidFill>
              </a:rPr>
              <a:t>Practice your routine of starting </a:t>
            </a:r>
            <a:endParaRPr sz="2400" b="1" dirty="0">
              <a:solidFill>
                <a:srgbClr val="EBFDFF"/>
              </a:solidFill>
            </a:endParaRPr>
          </a:p>
        </p:txBody>
      </p:sp>
      <p:sp>
        <p:nvSpPr>
          <p:cNvPr id="192" name="Google Shape;192;p15"/>
          <p:cNvSpPr txBox="1">
            <a:spLocks noGrp="1"/>
          </p:cNvSpPr>
          <p:nvPr>
            <p:ph type="ctrTitle" idx="4294967295"/>
          </p:nvPr>
        </p:nvSpPr>
        <p:spPr>
          <a:xfrm>
            <a:off x="427950" y="98975"/>
            <a:ext cx="6199200" cy="345300"/>
          </a:xfrm>
          <a:prstGeom prst="rect">
            <a:avLst/>
          </a:prstGeom>
          <a:noFill/>
          <a:ln>
            <a:noFill/>
          </a:ln>
        </p:spPr>
        <p:txBody>
          <a:bodyPr spcFirstLastPara="1" wrap="square" lIns="91425" tIns="91425" rIns="91425" bIns="91425" anchor="t" anchorCtr="0">
            <a:noAutofit/>
          </a:bodyPr>
          <a:lstStyle/>
          <a:p>
            <a:pPr marL="0" marR="0" lvl="0" indent="0" algn="l" rtl="0">
              <a:lnSpc>
                <a:spcPct val="150000"/>
              </a:lnSpc>
              <a:spcBef>
                <a:spcPts val="0"/>
              </a:spcBef>
              <a:spcAft>
                <a:spcPts val="0"/>
              </a:spcAft>
              <a:buClr>
                <a:schemeClr val="dk1"/>
              </a:buClr>
              <a:buSzPts val="2800"/>
              <a:buFont typeface="Arial"/>
              <a:buNone/>
            </a:pPr>
            <a:r>
              <a:rPr lang="en-GB" sz="1200" b="0" i="0" u="none" strike="noStrike" cap="none" dirty="0">
                <a:solidFill>
                  <a:srgbClr val="147E93"/>
                </a:solidFill>
                <a:latin typeface="Roboto Light"/>
                <a:ea typeface="Roboto Light"/>
                <a:cs typeface="Roboto Light"/>
                <a:sym typeface="Roboto Light"/>
              </a:rPr>
              <a:t>Building habits in Ramadan and beyond - </a:t>
            </a:r>
            <a:r>
              <a:rPr lang="en-GB" sz="1200" b="1" i="0" u="none" strike="noStrike" cap="none" dirty="0">
                <a:solidFill>
                  <a:srgbClr val="147E93"/>
                </a:solidFill>
                <a:latin typeface="Roboto"/>
                <a:ea typeface="Roboto"/>
                <a:cs typeface="Roboto"/>
                <a:sym typeface="Roboto"/>
              </a:rPr>
              <a:t>How to successfully build habits</a:t>
            </a:r>
            <a:endParaRPr sz="1200" b="1" i="0" u="none" strike="noStrike" cap="none" dirty="0">
              <a:solidFill>
                <a:srgbClr val="147E93"/>
              </a:solidFill>
              <a:latin typeface="Roboto"/>
              <a:ea typeface="Roboto"/>
              <a:cs typeface="Roboto"/>
              <a:sym typeface="Roboto"/>
            </a:endParaRPr>
          </a:p>
          <a:p>
            <a:pPr marL="0" marR="0" lvl="0" indent="0" algn="l" rtl="0">
              <a:lnSpc>
                <a:spcPct val="150000"/>
              </a:lnSpc>
              <a:spcBef>
                <a:spcPts val="0"/>
              </a:spcBef>
              <a:spcAft>
                <a:spcPts val="0"/>
              </a:spcAft>
              <a:buClr>
                <a:schemeClr val="dk1"/>
              </a:buClr>
              <a:buSzPts val="2800"/>
              <a:buFont typeface="Arial"/>
              <a:buNone/>
            </a:pPr>
            <a:endParaRPr sz="1400" b="0" i="0" u="none" strike="noStrike" cap="none" dirty="0">
              <a:solidFill>
                <a:srgbClr val="147E93"/>
              </a:solidFill>
              <a:latin typeface="Roboto Light"/>
              <a:ea typeface="Roboto Light"/>
              <a:cs typeface="Roboto Light"/>
              <a:sym typeface="Roboto Light"/>
            </a:endParaRPr>
          </a:p>
          <a:p>
            <a:pPr marL="0" marR="0" lvl="0" indent="0" algn="l" rtl="0">
              <a:lnSpc>
                <a:spcPct val="150000"/>
              </a:lnSpc>
              <a:spcBef>
                <a:spcPts val="0"/>
              </a:spcBef>
              <a:spcAft>
                <a:spcPts val="0"/>
              </a:spcAft>
              <a:buClr>
                <a:schemeClr val="dk1"/>
              </a:buClr>
              <a:buSzPts val="2800"/>
              <a:buFont typeface="Arial"/>
              <a:buNone/>
            </a:pPr>
            <a:endParaRPr sz="1400" b="0" i="0" u="none" strike="noStrike" cap="none" dirty="0">
              <a:solidFill>
                <a:srgbClr val="147E93"/>
              </a:solidFill>
              <a:latin typeface="Roboto Light"/>
              <a:ea typeface="Roboto Light"/>
              <a:cs typeface="Roboto Light"/>
              <a:sym typeface="Roboto Light"/>
            </a:endParaRPr>
          </a:p>
        </p:txBody>
      </p:sp>
      <p:sp>
        <p:nvSpPr>
          <p:cNvPr id="193" name="Google Shape;193;p15"/>
          <p:cNvSpPr txBox="1"/>
          <p:nvPr/>
        </p:nvSpPr>
        <p:spPr>
          <a:xfrm>
            <a:off x="471275" y="1482575"/>
            <a:ext cx="8288100" cy="2658300"/>
          </a:xfrm>
          <a:prstGeom prst="rect">
            <a:avLst/>
          </a:prstGeom>
          <a:noFill/>
          <a:ln>
            <a:noFill/>
          </a:ln>
        </p:spPr>
        <p:txBody>
          <a:bodyPr spcFirstLastPara="1" wrap="square" lIns="91425" tIns="91425" rIns="91425" bIns="91425" anchor="t" anchorCtr="0">
            <a:spAutoFit/>
          </a:bodyPr>
          <a:lstStyle/>
          <a:p>
            <a:pPr marL="0" marR="0" lvl="0" indent="0" algn="l" rtl="0">
              <a:lnSpc>
                <a:spcPct val="130000"/>
              </a:lnSpc>
              <a:spcBef>
                <a:spcPts val="0"/>
              </a:spcBef>
              <a:spcAft>
                <a:spcPts val="0"/>
              </a:spcAft>
              <a:buClr>
                <a:srgbClr val="000000"/>
              </a:buClr>
              <a:buSzPts val="1600"/>
              <a:buFont typeface="Arial"/>
              <a:buNone/>
            </a:pPr>
            <a:r>
              <a:rPr lang="en-GB" sz="1600" b="1" i="0" u="none" strike="noStrike" cap="none">
                <a:solidFill>
                  <a:srgbClr val="147E93"/>
                </a:solidFill>
                <a:latin typeface="Arial"/>
                <a:ea typeface="Arial"/>
                <a:cs typeface="Arial"/>
                <a:sym typeface="Arial"/>
              </a:rPr>
              <a:t>Before you even begin your actual habits think about the steps that lead up to it. For the first few days of introducing your new habit just practice this routine. Anything else is a bonus!</a:t>
            </a:r>
            <a:endParaRPr sz="1600" b="1" i="0" u="none" strike="noStrike" cap="none">
              <a:solidFill>
                <a:srgbClr val="147E93"/>
              </a:solidFill>
              <a:latin typeface="Arial"/>
              <a:ea typeface="Arial"/>
              <a:cs typeface="Arial"/>
              <a:sym typeface="Arial"/>
            </a:endParaRPr>
          </a:p>
          <a:p>
            <a:pPr marL="0" marR="0" lvl="0" indent="0" algn="l" rtl="0">
              <a:lnSpc>
                <a:spcPct val="130000"/>
              </a:lnSpc>
              <a:spcBef>
                <a:spcPts val="0"/>
              </a:spcBef>
              <a:spcAft>
                <a:spcPts val="0"/>
              </a:spcAft>
              <a:buClr>
                <a:srgbClr val="000000"/>
              </a:buClr>
              <a:buSzPts val="1300"/>
              <a:buFont typeface="Arial"/>
              <a:buNone/>
            </a:pPr>
            <a:endParaRPr sz="1300" b="0" i="0" u="none" strike="noStrike" cap="none">
              <a:solidFill>
                <a:srgbClr val="147E93"/>
              </a:solidFill>
              <a:latin typeface="Arial"/>
              <a:ea typeface="Arial"/>
              <a:cs typeface="Arial"/>
              <a:sym typeface="Arial"/>
            </a:endParaRPr>
          </a:p>
          <a:p>
            <a:pPr marL="0" marR="0" lvl="0" indent="0" algn="l" rtl="0">
              <a:lnSpc>
                <a:spcPct val="130000"/>
              </a:lnSpc>
              <a:spcBef>
                <a:spcPts val="0"/>
              </a:spcBef>
              <a:spcAft>
                <a:spcPts val="0"/>
              </a:spcAft>
              <a:buClr>
                <a:srgbClr val="000000"/>
              </a:buClr>
              <a:buSzPts val="1600"/>
              <a:buFont typeface="Arial"/>
              <a:buNone/>
            </a:pPr>
            <a:r>
              <a:rPr lang="en-GB" sz="1600" b="0" i="1" u="none" strike="noStrike" cap="none">
                <a:solidFill>
                  <a:srgbClr val="147E93"/>
                </a:solidFill>
                <a:latin typeface="Arial"/>
                <a:ea typeface="Arial"/>
                <a:cs typeface="Arial"/>
                <a:sym typeface="Arial"/>
              </a:rPr>
              <a:t>For example, if the habit you want to introduce is to pray Qur’an daily, think about what you need to before even reading the Qur’an. For example, you need to make </a:t>
            </a:r>
            <a:r>
              <a:rPr lang="en-GB" sz="1600" b="1" i="1" u="none" strike="noStrike" cap="none">
                <a:solidFill>
                  <a:srgbClr val="147E93"/>
                </a:solidFill>
                <a:latin typeface="Arial"/>
                <a:ea typeface="Arial"/>
                <a:cs typeface="Arial"/>
                <a:sym typeface="Arial"/>
              </a:rPr>
              <a:t>(1)</a:t>
            </a:r>
            <a:r>
              <a:rPr lang="en-GB" sz="1600" b="0" i="1" u="none" strike="noStrike" cap="none">
                <a:solidFill>
                  <a:srgbClr val="147E93"/>
                </a:solidFill>
                <a:latin typeface="Arial"/>
                <a:ea typeface="Arial"/>
                <a:cs typeface="Arial"/>
                <a:sym typeface="Arial"/>
              </a:rPr>
              <a:t> wudhu, </a:t>
            </a:r>
            <a:r>
              <a:rPr lang="en-GB" sz="1600" b="1" i="1" u="none" strike="noStrike" cap="none">
                <a:solidFill>
                  <a:srgbClr val="147E93"/>
                </a:solidFill>
                <a:latin typeface="Arial"/>
                <a:ea typeface="Arial"/>
                <a:cs typeface="Arial"/>
                <a:sym typeface="Arial"/>
              </a:rPr>
              <a:t>(2)</a:t>
            </a:r>
            <a:r>
              <a:rPr lang="en-GB" sz="1600" b="0" i="1" u="none" strike="noStrike" cap="none">
                <a:solidFill>
                  <a:srgbClr val="147E93"/>
                </a:solidFill>
                <a:latin typeface="Arial"/>
                <a:ea typeface="Arial"/>
                <a:cs typeface="Arial"/>
                <a:sym typeface="Arial"/>
              </a:rPr>
              <a:t> dress appropriately, </a:t>
            </a:r>
            <a:r>
              <a:rPr lang="en-GB" sz="1600" b="1" i="1" u="none" strike="noStrike" cap="none">
                <a:solidFill>
                  <a:srgbClr val="147E93"/>
                </a:solidFill>
                <a:latin typeface="Arial"/>
                <a:ea typeface="Arial"/>
                <a:cs typeface="Arial"/>
                <a:sym typeface="Arial"/>
              </a:rPr>
              <a:t>(3)</a:t>
            </a:r>
            <a:r>
              <a:rPr lang="en-GB" sz="1600" b="0" i="1" u="none" strike="noStrike" cap="none">
                <a:solidFill>
                  <a:srgbClr val="147E93"/>
                </a:solidFill>
                <a:latin typeface="Arial"/>
                <a:ea typeface="Arial"/>
                <a:cs typeface="Arial"/>
                <a:sym typeface="Arial"/>
              </a:rPr>
              <a:t> get you Qur’an, </a:t>
            </a:r>
            <a:r>
              <a:rPr lang="en-GB" sz="1600" b="1" i="1" u="none" strike="noStrike" cap="none">
                <a:solidFill>
                  <a:srgbClr val="147E93"/>
                </a:solidFill>
                <a:latin typeface="Arial"/>
                <a:ea typeface="Arial"/>
                <a:cs typeface="Arial"/>
                <a:sym typeface="Arial"/>
              </a:rPr>
              <a:t>(4)</a:t>
            </a:r>
            <a:r>
              <a:rPr lang="en-GB" sz="1600" b="0" i="1" u="none" strike="noStrike" cap="none">
                <a:solidFill>
                  <a:srgbClr val="147E93"/>
                </a:solidFill>
                <a:latin typeface="Arial"/>
                <a:ea typeface="Arial"/>
                <a:cs typeface="Arial"/>
                <a:sym typeface="Arial"/>
              </a:rPr>
              <a:t> sit down </a:t>
            </a:r>
            <a:r>
              <a:rPr lang="en-GB" sz="1600" b="1" i="1" u="none" strike="noStrike" cap="none">
                <a:solidFill>
                  <a:srgbClr val="147E93"/>
                </a:solidFill>
                <a:latin typeface="Arial"/>
                <a:ea typeface="Arial"/>
                <a:cs typeface="Arial"/>
                <a:sym typeface="Arial"/>
              </a:rPr>
              <a:t>(5)</a:t>
            </a:r>
            <a:r>
              <a:rPr lang="en-GB" sz="1600" b="0" i="1" u="none" strike="noStrike" cap="none">
                <a:solidFill>
                  <a:srgbClr val="147E93"/>
                </a:solidFill>
                <a:latin typeface="Arial"/>
                <a:ea typeface="Arial"/>
                <a:cs typeface="Arial"/>
                <a:sym typeface="Arial"/>
              </a:rPr>
              <a:t> open your Qur’an. </a:t>
            </a:r>
            <a:endParaRPr sz="1600" b="0" i="1" u="none" strike="noStrike" cap="none">
              <a:solidFill>
                <a:srgbClr val="147E93"/>
              </a:solidFill>
              <a:latin typeface="Arial"/>
              <a:ea typeface="Arial"/>
              <a:cs typeface="Arial"/>
              <a:sym typeface="Arial"/>
            </a:endParaRPr>
          </a:p>
          <a:p>
            <a:pPr marL="0" marR="0" lvl="0" indent="0" algn="ctr" rtl="0">
              <a:lnSpc>
                <a:spcPct val="150000"/>
              </a:lnSpc>
              <a:spcBef>
                <a:spcPts val="0"/>
              </a:spcBef>
              <a:spcAft>
                <a:spcPts val="0"/>
              </a:spcAft>
              <a:buClr>
                <a:srgbClr val="000000"/>
              </a:buClr>
              <a:buSzPts val="1900"/>
              <a:buFont typeface="Arial"/>
              <a:buNone/>
            </a:pPr>
            <a:endParaRPr sz="1900" b="0" i="0" u="none" strike="noStrike" cap="none">
              <a:solidFill>
                <a:srgbClr val="147E93"/>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16"/>
          <p:cNvSpPr/>
          <p:nvPr/>
        </p:nvSpPr>
        <p:spPr>
          <a:xfrm>
            <a:off x="427950" y="513125"/>
            <a:ext cx="8288100" cy="680700"/>
          </a:xfrm>
          <a:prstGeom prst="rect">
            <a:avLst/>
          </a:prstGeom>
          <a:solidFill>
            <a:srgbClr val="147E9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9" name="Google Shape;199;p16"/>
          <p:cNvSpPr txBox="1">
            <a:spLocks noGrp="1"/>
          </p:cNvSpPr>
          <p:nvPr>
            <p:ph type="body" idx="1"/>
          </p:nvPr>
        </p:nvSpPr>
        <p:spPr>
          <a:xfrm>
            <a:off x="427950" y="570875"/>
            <a:ext cx="7707600" cy="565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ct val="69498"/>
              <a:buNone/>
            </a:pPr>
            <a:r>
              <a:rPr lang="en-GB" sz="2400" b="1" dirty="0">
                <a:solidFill>
                  <a:srgbClr val="EBFDFF"/>
                </a:solidFill>
              </a:rPr>
              <a:t>Prepare your environment</a:t>
            </a:r>
            <a:endParaRPr sz="2400" b="1" dirty="0">
              <a:solidFill>
                <a:srgbClr val="EBFDFF"/>
              </a:solidFill>
            </a:endParaRPr>
          </a:p>
        </p:txBody>
      </p:sp>
      <p:sp>
        <p:nvSpPr>
          <p:cNvPr id="200" name="Google Shape;200;p16"/>
          <p:cNvSpPr txBox="1">
            <a:spLocks noGrp="1"/>
          </p:cNvSpPr>
          <p:nvPr>
            <p:ph type="ctrTitle" idx="4294967295"/>
          </p:nvPr>
        </p:nvSpPr>
        <p:spPr>
          <a:xfrm>
            <a:off x="427950" y="142625"/>
            <a:ext cx="6014414" cy="471900"/>
          </a:xfrm>
          <a:prstGeom prst="rect">
            <a:avLst/>
          </a:prstGeom>
          <a:noFill/>
          <a:ln>
            <a:noFill/>
          </a:ln>
        </p:spPr>
        <p:txBody>
          <a:bodyPr spcFirstLastPara="1" wrap="square" lIns="91425" tIns="91425" rIns="91425" bIns="91425" anchor="t" anchorCtr="0">
            <a:noAutofit/>
          </a:bodyPr>
          <a:lstStyle/>
          <a:p>
            <a:pPr marL="0" marR="0" lvl="0" indent="0" algn="l" rtl="0">
              <a:lnSpc>
                <a:spcPct val="150000"/>
              </a:lnSpc>
              <a:spcBef>
                <a:spcPts val="0"/>
              </a:spcBef>
              <a:spcAft>
                <a:spcPts val="0"/>
              </a:spcAft>
              <a:buClr>
                <a:schemeClr val="dk1"/>
              </a:buClr>
              <a:buSzPts val="1100"/>
              <a:buFont typeface="Arial"/>
              <a:buNone/>
            </a:pPr>
            <a:r>
              <a:rPr lang="en-GB" sz="1200" b="0" i="0" u="none" strike="noStrike" cap="none" dirty="0">
                <a:solidFill>
                  <a:srgbClr val="147E93"/>
                </a:solidFill>
                <a:latin typeface="Roboto Light"/>
                <a:ea typeface="Roboto Light"/>
                <a:cs typeface="Roboto Light"/>
                <a:sym typeface="Roboto Light"/>
              </a:rPr>
              <a:t>Building habits in Ramadan and beyond - </a:t>
            </a:r>
            <a:r>
              <a:rPr lang="en-GB" sz="1200" b="1" i="0" u="none" strike="noStrike" cap="none" dirty="0">
                <a:solidFill>
                  <a:srgbClr val="147E93"/>
                </a:solidFill>
                <a:latin typeface="Roboto"/>
                <a:ea typeface="Roboto"/>
                <a:cs typeface="Roboto"/>
                <a:sym typeface="Roboto"/>
              </a:rPr>
              <a:t>How to successfully build habits</a:t>
            </a:r>
            <a:endParaRPr sz="1200" b="0" i="0" u="none" strike="noStrike" cap="none" dirty="0">
              <a:solidFill>
                <a:srgbClr val="147E93"/>
              </a:solidFill>
              <a:latin typeface="Roboto Light"/>
              <a:ea typeface="Roboto Light"/>
              <a:cs typeface="Roboto Light"/>
              <a:sym typeface="Roboto Light"/>
            </a:endParaRPr>
          </a:p>
        </p:txBody>
      </p:sp>
      <p:sp>
        <p:nvSpPr>
          <p:cNvPr id="201" name="Google Shape;201;p16"/>
          <p:cNvSpPr txBox="1"/>
          <p:nvPr/>
        </p:nvSpPr>
        <p:spPr>
          <a:xfrm>
            <a:off x="427950" y="1503150"/>
            <a:ext cx="8288100" cy="3769500"/>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Clr>
                <a:srgbClr val="000000"/>
              </a:buClr>
              <a:buSzPts val="1600"/>
              <a:buFont typeface="Arial"/>
              <a:buNone/>
            </a:pPr>
            <a:r>
              <a:rPr lang="en-GB" sz="1600" b="1" i="0" u="none" strike="noStrike" cap="none">
                <a:solidFill>
                  <a:srgbClr val="147E93"/>
                </a:solidFill>
                <a:latin typeface="Arial"/>
                <a:ea typeface="Arial"/>
                <a:cs typeface="Arial"/>
                <a:sym typeface="Arial"/>
              </a:rPr>
              <a:t>The easier we make our habit the more likely we are to complete it. Think about where you’re going to complete your habit and having everything ready and easy to access. </a:t>
            </a:r>
            <a:endParaRPr sz="1600" b="1" i="0" u="none" strike="noStrike" cap="none">
              <a:solidFill>
                <a:srgbClr val="147E93"/>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300"/>
              <a:buFont typeface="Arial"/>
              <a:buNone/>
            </a:pPr>
            <a:endParaRPr sz="1300" b="0" i="0" u="none" strike="noStrike" cap="none">
              <a:solidFill>
                <a:srgbClr val="147E93"/>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400"/>
              <a:buFont typeface="Arial"/>
              <a:buNone/>
            </a:pPr>
            <a:r>
              <a:rPr lang="en-GB" sz="1400" b="0" i="1" u="none" strike="noStrike" cap="none">
                <a:solidFill>
                  <a:srgbClr val="147E93"/>
                </a:solidFill>
                <a:latin typeface="Arial"/>
                <a:ea typeface="Arial"/>
                <a:cs typeface="Arial"/>
                <a:sym typeface="Arial"/>
              </a:rPr>
              <a:t>For example:</a:t>
            </a:r>
            <a:endParaRPr sz="1400" b="0" i="1" u="none" strike="noStrike" cap="none">
              <a:solidFill>
                <a:srgbClr val="147E93"/>
              </a:solidFill>
              <a:latin typeface="Arial"/>
              <a:ea typeface="Arial"/>
              <a:cs typeface="Arial"/>
              <a:sym typeface="Arial"/>
            </a:endParaRPr>
          </a:p>
          <a:p>
            <a:pPr marL="457200" marR="0" lvl="0" indent="-317500" algn="l" rtl="0">
              <a:lnSpc>
                <a:spcPct val="115000"/>
              </a:lnSpc>
              <a:spcBef>
                <a:spcPts val="0"/>
              </a:spcBef>
              <a:spcAft>
                <a:spcPts val="0"/>
              </a:spcAft>
              <a:buClr>
                <a:srgbClr val="147E93"/>
              </a:buClr>
              <a:buSzPts val="1400"/>
              <a:buFont typeface="Arial"/>
              <a:buChar char="-"/>
            </a:pPr>
            <a:r>
              <a:rPr lang="en-GB" sz="1400" b="0" i="1" u="none" strike="noStrike" cap="none">
                <a:solidFill>
                  <a:srgbClr val="147E93"/>
                </a:solidFill>
                <a:latin typeface="Arial"/>
                <a:ea typeface="Arial"/>
                <a:cs typeface="Arial"/>
                <a:sym typeface="Arial"/>
              </a:rPr>
              <a:t>I will pray my Quran in my room. I will keep my Qur’an in a high shelf, in my room, where I can see it.</a:t>
            </a:r>
            <a:endParaRPr sz="1400" b="0" i="1" u="none" strike="noStrike" cap="none">
              <a:solidFill>
                <a:srgbClr val="147E93"/>
              </a:solidFill>
              <a:latin typeface="Arial"/>
              <a:ea typeface="Arial"/>
              <a:cs typeface="Arial"/>
              <a:sym typeface="Arial"/>
            </a:endParaRPr>
          </a:p>
          <a:p>
            <a:pPr marL="457200" marR="0" lvl="0" indent="-317500" algn="l" rtl="0">
              <a:lnSpc>
                <a:spcPct val="115000"/>
              </a:lnSpc>
              <a:spcBef>
                <a:spcPts val="0"/>
              </a:spcBef>
              <a:spcAft>
                <a:spcPts val="0"/>
              </a:spcAft>
              <a:buClr>
                <a:srgbClr val="147E93"/>
              </a:buClr>
              <a:buSzPts val="1400"/>
              <a:buFont typeface="Arial"/>
              <a:buChar char="-"/>
            </a:pPr>
            <a:r>
              <a:rPr lang="en-GB" sz="1400" b="0" i="1" u="none" strike="noStrike" cap="none">
                <a:solidFill>
                  <a:srgbClr val="147E93"/>
                </a:solidFill>
                <a:latin typeface="Arial"/>
                <a:ea typeface="Arial"/>
                <a:cs typeface="Arial"/>
                <a:sym typeface="Arial"/>
              </a:rPr>
              <a:t>I will place my miswaak next to my toothbrush and prepare it from the night before so that it is ready to use the next morning. </a:t>
            </a:r>
            <a:endParaRPr sz="1400" b="0" i="1" u="none" strike="noStrike" cap="none">
              <a:solidFill>
                <a:srgbClr val="147E93"/>
              </a:solidFill>
              <a:latin typeface="Arial"/>
              <a:ea typeface="Arial"/>
              <a:cs typeface="Arial"/>
              <a:sym typeface="Arial"/>
            </a:endParaRPr>
          </a:p>
          <a:p>
            <a:pPr marL="457200" marR="0" lvl="0" indent="-317500" algn="l" rtl="0">
              <a:lnSpc>
                <a:spcPct val="115000"/>
              </a:lnSpc>
              <a:spcBef>
                <a:spcPts val="0"/>
              </a:spcBef>
              <a:spcAft>
                <a:spcPts val="0"/>
              </a:spcAft>
              <a:buClr>
                <a:srgbClr val="147E93"/>
              </a:buClr>
              <a:buSzPts val="1400"/>
              <a:buFont typeface="Arial"/>
              <a:buChar char="-"/>
            </a:pPr>
            <a:r>
              <a:rPr lang="en-GB" sz="1400" b="0" i="1" u="none" strike="noStrike" cap="none">
                <a:solidFill>
                  <a:srgbClr val="147E93"/>
                </a:solidFill>
                <a:latin typeface="Arial"/>
                <a:ea typeface="Arial"/>
                <a:cs typeface="Arial"/>
                <a:sym typeface="Arial"/>
              </a:rPr>
              <a:t>I will set my alarm to wake me up for tahujjud and get my salah clothes ready the night before</a:t>
            </a:r>
            <a:endParaRPr sz="1400" b="0" i="1" u="none" strike="noStrike" cap="none">
              <a:solidFill>
                <a:srgbClr val="147E93"/>
              </a:solidFill>
              <a:latin typeface="Arial"/>
              <a:ea typeface="Arial"/>
              <a:cs typeface="Arial"/>
              <a:sym typeface="Arial"/>
            </a:endParaRPr>
          </a:p>
          <a:p>
            <a:pPr marL="457200" marR="0" lvl="0" indent="-317500" algn="l" rtl="0">
              <a:lnSpc>
                <a:spcPct val="115000"/>
              </a:lnSpc>
              <a:spcBef>
                <a:spcPts val="0"/>
              </a:spcBef>
              <a:spcAft>
                <a:spcPts val="0"/>
              </a:spcAft>
              <a:buClr>
                <a:srgbClr val="147E93"/>
              </a:buClr>
              <a:buSzPts val="1400"/>
              <a:buFont typeface="Arial"/>
              <a:buChar char="-"/>
            </a:pPr>
            <a:r>
              <a:rPr lang="en-GB" sz="1400" b="0" i="1" u="none" strike="noStrike" cap="none">
                <a:solidFill>
                  <a:srgbClr val="147E93"/>
                </a:solidFill>
                <a:latin typeface="Arial"/>
                <a:ea typeface="Arial"/>
                <a:cs typeface="Arial"/>
                <a:sym typeface="Arial"/>
              </a:rPr>
              <a:t>I will put the book on my bedside table next to my lamp where I can see it and it is easy to access. </a:t>
            </a:r>
            <a:endParaRPr sz="1400" b="0" i="1" u="none" strike="noStrike" cap="none">
              <a:solidFill>
                <a:srgbClr val="147E93"/>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300"/>
              <a:buFont typeface="Arial"/>
              <a:buNone/>
            </a:pPr>
            <a:endParaRPr sz="1300" b="0" i="0" u="none" strike="noStrike" cap="none">
              <a:solidFill>
                <a:srgbClr val="1155CC"/>
              </a:solidFill>
              <a:latin typeface="Arial"/>
              <a:ea typeface="Arial"/>
              <a:cs typeface="Arial"/>
              <a:sym typeface="Arial"/>
            </a:endParaRPr>
          </a:p>
          <a:p>
            <a:pPr marL="0" marR="0" lvl="0" indent="0" algn="ctr" rtl="0">
              <a:lnSpc>
                <a:spcPct val="115000"/>
              </a:lnSpc>
              <a:spcBef>
                <a:spcPts val="0"/>
              </a:spcBef>
              <a:spcAft>
                <a:spcPts val="0"/>
              </a:spcAft>
              <a:buClr>
                <a:srgbClr val="000000"/>
              </a:buClr>
              <a:buSzPts val="1900"/>
              <a:buFont typeface="Arial"/>
              <a:buNone/>
            </a:pPr>
            <a:endParaRPr sz="1900" b="0" i="0" u="none" strike="noStrike" cap="none">
              <a:solidFill>
                <a:srgbClr val="147E93"/>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17"/>
          <p:cNvSpPr/>
          <p:nvPr/>
        </p:nvSpPr>
        <p:spPr>
          <a:xfrm>
            <a:off x="427950" y="513125"/>
            <a:ext cx="8288100" cy="680700"/>
          </a:xfrm>
          <a:prstGeom prst="rect">
            <a:avLst/>
          </a:prstGeom>
          <a:solidFill>
            <a:srgbClr val="147E9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7" name="Google Shape;207;p17"/>
          <p:cNvSpPr txBox="1">
            <a:spLocks noGrp="1"/>
          </p:cNvSpPr>
          <p:nvPr>
            <p:ph type="body" idx="1"/>
          </p:nvPr>
        </p:nvSpPr>
        <p:spPr>
          <a:xfrm>
            <a:off x="427950" y="570875"/>
            <a:ext cx="7707600" cy="565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ct val="69498"/>
              <a:buNone/>
            </a:pPr>
            <a:r>
              <a:rPr lang="en-GB" sz="2400" b="1" dirty="0">
                <a:solidFill>
                  <a:srgbClr val="EBFDFF"/>
                </a:solidFill>
              </a:rPr>
              <a:t>Hold yourself accountable</a:t>
            </a:r>
            <a:endParaRPr sz="2400" b="1" dirty="0">
              <a:solidFill>
                <a:srgbClr val="EBFDFF"/>
              </a:solidFill>
            </a:endParaRPr>
          </a:p>
        </p:txBody>
      </p:sp>
      <p:sp>
        <p:nvSpPr>
          <p:cNvPr id="208" name="Google Shape;208;p17"/>
          <p:cNvSpPr txBox="1">
            <a:spLocks noGrp="1"/>
          </p:cNvSpPr>
          <p:nvPr>
            <p:ph type="ctrTitle" idx="4294967295"/>
          </p:nvPr>
        </p:nvSpPr>
        <p:spPr>
          <a:xfrm>
            <a:off x="427950" y="142625"/>
            <a:ext cx="5993400" cy="471900"/>
          </a:xfrm>
          <a:prstGeom prst="rect">
            <a:avLst/>
          </a:prstGeom>
          <a:noFill/>
          <a:ln>
            <a:noFill/>
          </a:ln>
        </p:spPr>
        <p:txBody>
          <a:bodyPr spcFirstLastPara="1" wrap="square" lIns="91425" tIns="91425" rIns="91425" bIns="91425" anchor="t" anchorCtr="0">
            <a:noAutofit/>
          </a:bodyPr>
          <a:lstStyle/>
          <a:p>
            <a:pPr marL="0" marR="0" lvl="0" indent="0" algn="l" rtl="0">
              <a:lnSpc>
                <a:spcPct val="150000"/>
              </a:lnSpc>
              <a:spcBef>
                <a:spcPts val="0"/>
              </a:spcBef>
              <a:spcAft>
                <a:spcPts val="0"/>
              </a:spcAft>
              <a:buClr>
                <a:schemeClr val="dk1"/>
              </a:buClr>
              <a:buSzPts val="1100"/>
              <a:buFont typeface="Arial"/>
              <a:buNone/>
            </a:pPr>
            <a:r>
              <a:rPr lang="en-GB" sz="1200" b="0" i="0" u="none" strike="noStrike" cap="none" dirty="0">
                <a:solidFill>
                  <a:srgbClr val="147E93"/>
                </a:solidFill>
                <a:latin typeface="Roboto Light"/>
                <a:ea typeface="Roboto Light"/>
                <a:cs typeface="Roboto Light"/>
                <a:sym typeface="Roboto Light"/>
              </a:rPr>
              <a:t>Building habits in Ramadan and beyond - </a:t>
            </a:r>
            <a:r>
              <a:rPr lang="en-GB" sz="1200" b="1" i="0" u="none" strike="noStrike" cap="none" dirty="0">
                <a:solidFill>
                  <a:srgbClr val="147E93"/>
                </a:solidFill>
                <a:latin typeface="Roboto"/>
                <a:ea typeface="Roboto"/>
                <a:cs typeface="Roboto"/>
                <a:sym typeface="Roboto"/>
              </a:rPr>
              <a:t>How to successfully build habits</a:t>
            </a:r>
            <a:endParaRPr sz="1200" b="1" i="0" u="none" strike="noStrike" cap="none" dirty="0">
              <a:solidFill>
                <a:srgbClr val="147E93"/>
              </a:solidFill>
              <a:latin typeface="Roboto"/>
              <a:ea typeface="Roboto"/>
              <a:cs typeface="Roboto"/>
              <a:sym typeface="Roboto"/>
            </a:endParaRPr>
          </a:p>
          <a:p>
            <a:pPr marL="0" marR="0" lvl="0" indent="0" algn="l" rtl="0">
              <a:lnSpc>
                <a:spcPct val="150000"/>
              </a:lnSpc>
              <a:spcBef>
                <a:spcPts val="0"/>
              </a:spcBef>
              <a:spcAft>
                <a:spcPts val="0"/>
              </a:spcAft>
              <a:buClr>
                <a:schemeClr val="dk1"/>
              </a:buClr>
              <a:buSzPts val="2800"/>
              <a:buFont typeface="Arial"/>
              <a:buNone/>
            </a:pPr>
            <a:endParaRPr sz="1400" b="0" i="0" u="none" strike="noStrike" cap="none" dirty="0">
              <a:solidFill>
                <a:srgbClr val="147E93"/>
              </a:solidFill>
              <a:latin typeface="Roboto Light"/>
              <a:ea typeface="Roboto Light"/>
              <a:cs typeface="Roboto Light"/>
              <a:sym typeface="Roboto Light"/>
            </a:endParaRPr>
          </a:p>
        </p:txBody>
      </p:sp>
      <p:sp>
        <p:nvSpPr>
          <p:cNvPr id="209" name="Google Shape;209;p17"/>
          <p:cNvSpPr txBox="1"/>
          <p:nvPr/>
        </p:nvSpPr>
        <p:spPr>
          <a:xfrm>
            <a:off x="427950" y="1193825"/>
            <a:ext cx="8288100" cy="3886500"/>
          </a:xfrm>
          <a:prstGeom prst="rect">
            <a:avLst/>
          </a:prstGeom>
          <a:noFill/>
          <a:ln>
            <a:noFill/>
          </a:ln>
        </p:spPr>
        <p:txBody>
          <a:bodyPr spcFirstLastPara="1" wrap="square" lIns="91425" tIns="91425" rIns="91425" bIns="91425" anchor="t" anchorCtr="0">
            <a:spAutoFit/>
          </a:bodyPr>
          <a:lstStyle/>
          <a:p>
            <a:pPr marL="0" marR="0" lvl="0" indent="0" algn="l" rtl="0">
              <a:lnSpc>
                <a:spcPct val="150000"/>
              </a:lnSpc>
              <a:spcBef>
                <a:spcPts val="0"/>
              </a:spcBef>
              <a:spcAft>
                <a:spcPts val="0"/>
              </a:spcAft>
              <a:buClr>
                <a:srgbClr val="000000"/>
              </a:buClr>
              <a:buSzPts val="1300"/>
              <a:buFont typeface="Arial"/>
              <a:buNone/>
            </a:pPr>
            <a:r>
              <a:rPr lang="en-GB" sz="1300" b="1" i="0" u="none" strike="noStrike" cap="none">
                <a:solidFill>
                  <a:srgbClr val="147E93"/>
                </a:solidFill>
                <a:latin typeface="Arial"/>
                <a:ea typeface="Arial"/>
                <a:cs typeface="Arial"/>
                <a:sym typeface="Arial"/>
              </a:rPr>
              <a:t>Although we may be motivated when we start a new habit, it will not last. This is why it is good to keep yourself accountable by either:</a:t>
            </a:r>
            <a:endParaRPr sz="1300" b="1" i="0" u="none" strike="noStrike" cap="none">
              <a:solidFill>
                <a:srgbClr val="147E93"/>
              </a:solidFill>
              <a:latin typeface="Arial"/>
              <a:ea typeface="Arial"/>
              <a:cs typeface="Arial"/>
              <a:sym typeface="Arial"/>
            </a:endParaRPr>
          </a:p>
          <a:p>
            <a:pPr marL="0" marR="0" lvl="0" indent="0" algn="l" rtl="0">
              <a:lnSpc>
                <a:spcPct val="150000"/>
              </a:lnSpc>
              <a:spcBef>
                <a:spcPts val="0"/>
              </a:spcBef>
              <a:spcAft>
                <a:spcPts val="0"/>
              </a:spcAft>
              <a:buClr>
                <a:srgbClr val="000000"/>
              </a:buClr>
              <a:buSzPts val="1300"/>
              <a:buFont typeface="Arial"/>
              <a:buNone/>
            </a:pPr>
            <a:endParaRPr sz="1300" b="1" i="0" u="none" strike="noStrike" cap="none">
              <a:solidFill>
                <a:srgbClr val="147E93"/>
              </a:solidFill>
              <a:latin typeface="Arial"/>
              <a:ea typeface="Arial"/>
              <a:cs typeface="Arial"/>
              <a:sym typeface="Arial"/>
            </a:endParaRPr>
          </a:p>
          <a:p>
            <a:pPr marL="0" marR="0" lvl="0" indent="0" algn="l" rtl="0">
              <a:lnSpc>
                <a:spcPct val="150000"/>
              </a:lnSpc>
              <a:spcBef>
                <a:spcPts val="0"/>
              </a:spcBef>
              <a:spcAft>
                <a:spcPts val="0"/>
              </a:spcAft>
              <a:buClr>
                <a:srgbClr val="000000"/>
              </a:buClr>
              <a:buSzPts val="1300"/>
              <a:buFont typeface="Arial"/>
              <a:buNone/>
            </a:pPr>
            <a:endParaRPr sz="1300" b="1" i="0" u="none" strike="noStrike" cap="none">
              <a:solidFill>
                <a:srgbClr val="147E93"/>
              </a:solidFill>
              <a:latin typeface="Arial"/>
              <a:ea typeface="Arial"/>
              <a:cs typeface="Arial"/>
              <a:sym typeface="Arial"/>
            </a:endParaRPr>
          </a:p>
          <a:p>
            <a:pPr marL="0" marR="0" lvl="0" indent="0" algn="l" rtl="0">
              <a:lnSpc>
                <a:spcPct val="150000"/>
              </a:lnSpc>
              <a:spcBef>
                <a:spcPts val="0"/>
              </a:spcBef>
              <a:spcAft>
                <a:spcPts val="0"/>
              </a:spcAft>
              <a:buClr>
                <a:srgbClr val="000000"/>
              </a:buClr>
              <a:buSzPts val="1300"/>
              <a:buFont typeface="Arial"/>
              <a:buNone/>
            </a:pPr>
            <a:endParaRPr sz="1300" b="1" i="0" u="none" strike="noStrike" cap="none">
              <a:solidFill>
                <a:srgbClr val="147E93"/>
              </a:solidFill>
              <a:latin typeface="Arial"/>
              <a:ea typeface="Arial"/>
              <a:cs typeface="Arial"/>
              <a:sym typeface="Arial"/>
            </a:endParaRPr>
          </a:p>
          <a:p>
            <a:pPr marL="0" marR="0" lvl="0" indent="0" algn="l" rtl="0">
              <a:lnSpc>
                <a:spcPct val="150000"/>
              </a:lnSpc>
              <a:spcBef>
                <a:spcPts val="0"/>
              </a:spcBef>
              <a:spcAft>
                <a:spcPts val="0"/>
              </a:spcAft>
              <a:buClr>
                <a:srgbClr val="000000"/>
              </a:buClr>
              <a:buSzPts val="1200"/>
              <a:buFont typeface="Arial"/>
              <a:buNone/>
            </a:pPr>
            <a:r>
              <a:rPr lang="en-GB" sz="1200" b="0" i="1" u="none" strike="noStrike" cap="none">
                <a:solidFill>
                  <a:srgbClr val="147E93"/>
                </a:solidFill>
                <a:latin typeface="Arial"/>
                <a:ea typeface="Arial"/>
                <a:cs typeface="Arial"/>
                <a:sym typeface="Arial"/>
              </a:rPr>
              <a:t>For example:</a:t>
            </a:r>
            <a:endParaRPr sz="1200" b="0" i="1" u="none" strike="noStrike" cap="none">
              <a:solidFill>
                <a:srgbClr val="147E93"/>
              </a:solidFill>
              <a:latin typeface="Arial"/>
              <a:ea typeface="Arial"/>
              <a:cs typeface="Arial"/>
              <a:sym typeface="Arial"/>
            </a:endParaRPr>
          </a:p>
          <a:p>
            <a:pPr marL="457200" marR="0" lvl="0" indent="-304800" algn="l" rtl="0">
              <a:lnSpc>
                <a:spcPct val="150000"/>
              </a:lnSpc>
              <a:spcBef>
                <a:spcPts val="0"/>
              </a:spcBef>
              <a:spcAft>
                <a:spcPts val="0"/>
              </a:spcAft>
              <a:buClr>
                <a:srgbClr val="147E93"/>
              </a:buClr>
              <a:buSzPts val="1200"/>
              <a:buFont typeface="Arial"/>
              <a:buChar char="-"/>
            </a:pPr>
            <a:r>
              <a:rPr lang="en-GB" sz="1200" b="0" i="1" u="none" strike="noStrike" cap="none">
                <a:solidFill>
                  <a:srgbClr val="147E93"/>
                </a:solidFill>
                <a:latin typeface="Arial"/>
                <a:ea typeface="Arial"/>
                <a:cs typeface="Arial"/>
                <a:sym typeface="Arial"/>
              </a:rPr>
              <a:t>You and your friend both decide to start reading Qur’an daily. You both agree to text each other one you’ve completed your daily Qur’an reading</a:t>
            </a:r>
            <a:endParaRPr sz="1200" b="0" i="1" u="none" strike="noStrike" cap="none">
              <a:solidFill>
                <a:srgbClr val="147E93"/>
              </a:solidFill>
              <a:latin typeface="Arial"/>
              <a:ea typeface="Arial"/>
              <a:cs typeface="Arial"/>
              <a:sym typeface="Arial"/>
            </a:endParaRPr>
          </a:p>
          <a:p>
            <a:pPr marL="457200" marR="0" lvl="0" indent="-304800" algn="l" rtl="0">
              <a:lnSpc>
                <a:spcPct val="150000"/>
              </a:lnSpc>
              <a:spcBef>
                <a:spcPts val="0"/>
              </a:spcBef>
              <a:spcAft>
                <a:spcPts val="0"/>
              </a:spcAft>
              <a:buClr>
                <a:srgbClr val="147E93"/>
              </a:buClr>
              <a:buSzPts val="1200"/>
              <a:buFont typeface="Arial"/>
              <a:buChar char="-"/>
            </a:pPr>
            <a:r>
              <a:rPr lang="en-GB" sz="1200" b="0" i="1" u="none" strike="noStrike" cap="none">
                <a:solidFill>
                  <a:srgbClr val="147E93"/>
                </a:solidFill>
                <a:latin typeface="Arial"/>
                <a:ea typeface="Arial"/>
                <a:cs typeface="Arial"/>
                <a:sym typeface="Arial"/>
              </a:rPr>
              <a:t>You put a calendar outside the bathroom and tick off everyday you use the miswaak</a:t>
            </a:r>
            <a:endParaRPr sz="1200" b="0" i="1" u="none" strike="noStrike" cap="none">
              <a:solidFill>
                <a:srgbClr val="147E93"/>
              </a:solidFill>
              <a:latin typeface="Arial"/>
              <a:ea typeface="Arial"/>
              <a:cs typeface="Arial"/>
              <a:sym typeface="Arial"/>
            </a:endParaRPr>
          </a:p>
          <a:p>
            <a:pPr marL="457200" marR="0" lvl="0" indent="-304800" algn="l" rtl="0">
              <a:lnSpc>
                <a:spcPct val="150000"/>
              </a:lnSpc>
              <a:spcBef>
                <a:spcPts val="0"/>
              </a:spcBef>
              <a:spcAft>
                <a:spcPts val="0"/>
              </a:spcAft>
              <a:buClr>
                <a:srgbClr val="147E93"/>
              </a:buClr>
              <a:buSzPts val="1200"/>
              <a:buFont typeface="Arial"/>
              <a:buChar char="-"/>
            </a:pPr>
            <a:r>
              <a:rPr lang="en-GB" sz="1200" b="0" i="1" u="none" strike="noStrike" cap="none">
                <a:solidFill>
                  <a:srgbClr val="147E93"/>
                </a:solidFill>
                <a:latin typeface="Arial"/>
                <a:ea typeface="Arial"/>
                <a:cs typeface="Arial"/>
                <a:sym typeface="Arial"/>
              </a:rPr>
              <a:t>You write in your journal everyday you wake up for Tahujjud. You write how you felt that day and can see how you’ve progressed over time</a:t>
            </a:r>
            <a:endParaRPr sz="1200" b="0" i="1" u="none" strike="noStrike" cap="none">
              <a:solidFill>
                <a:srgbClr val="147E93"/>
              </a:solidFill>
              <a:latin typeface="Arial"/>
              <a:ea typeface="Arial"/>
              <a:cs typeface="Arial"/>
              <a:sym typeface="Arial"/>
            </a:endParaRPr>
          </a:p>
          <a:p>
            <a:pPr marL="457200" marR="0" lvl="0" indent="-304800" algn="l" rtl="0">
              <a:lnSpc>
                <a:spcPct val="150000"/>
              </a:lnSpc>
              <a:spcBef>
                <a:spcPts val="0"/>
              </a:spcBef>
              <a:spcAft>
                <a:spcPts val="0"/>
              </a:spcAft>
              <a:buClr>
                <a:srgbClr val="147E93"/>
              </a:buClr>
              <a:buSzPts val="1200"/>
              <a:buFont typeface="Arial"/>
              <a:buChar char="-"/>
            </a:pPr>
            <a:r>
              <a:rPr lang="en-GB" sz="1200" b="0" i="1" u="none" strike="noStrike" cap="none">
                <a:solidFill>
                  <a:srgbClr val="147E93"/>
                </a:solidFill>
                <a:latin typeface="Arial"/>
                <a:ea typeface="Arial"/>
                <a:cs typeface="Arial"/>
                <a:sym typeface="Arial"/>
              </a:rPr>
              <a:t>You decide every-time you don’t read your book you will pay your parents 50p from your pocket money</a:t>
            </a:r>
            <a:endParaRPr sz="1200" b="0" i="1" u="none" strike="noStrike" cap="none">
              <a:solidFill>
                <a:srgbClr val="147E93"/>
              </a:solidFill>
              <a:latin typeface="Arial"/>
              <a:ea typeface="Arial"/>
              <a:cs typeface="Arial"/>
              <a:sym typeface="Arial"/>
            </a:endParaRPr>
          </a:p>
          <a:p>
            <a:pPr marL="0" marR="0" lvl="0" indent="0" algn="ctr" rtl="0">
              <a:lnSpc>
                <a:spcPct val="115000"/>
              </a:lnSpc>
              <a:spcBef>
                <a:spcPts val="0"/>
              </a:spcBef>
              <a:spcAft>
                <a:spcPts val="0"/>
              </a:spcAft>
              <a:buClr>
                <a:srgbClr val="000000"/>
              </a:buClr>
              <a:buSzPts val="1700"/>
              <a:buFont typeface="Arial"/>
              <a:buNone/>
            </a:pPr>
            <a:endParaRPr sz="1700" b="0" i="0" u="none" strike="noStrike" cap="none">
              <a:solidFill>
                <a:srgbClr val="A64D79"/>
              </a:solidFill>
              <a:latin typeface="Arial"/>
              <a:ea typeface="Arial"/>
              <a:cs typeface="Arial"/>
              <a:sym typeface="Arial"/>
            </a:endParaRPr>
          </a:p>
        </p:txBody>
      </p:sp>
      <p:sp>
        <p:nvSpPr>
          <p:cNvPr id="210" name="Google Shape;210;p17"/>
          <p:cNvSpPr/>
          <p:nvPr/>
        </p:nvSpPr>
        <p:spPr>
          <a:xfrm>
            <a:off x="617400" y="1891050"/>
            <a:ext cx="1483500" cy="680700"/>
          </a:xfrm>
          <a:prstGeom prst="rect">
            <a:avLst/>
          </a:prstGeom>
          <a:solidFill>
            <a:srgbClr val="EBFDFF"/>
          </a:solidFill>
          <a:ln w="28575" cap="flat" cmpd="sng">
            <a:solidFill>
              <a:srgbClr val="147E93"/>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GB" sz="1200" b="0" i="0" u="none" strike="noStrike" cap="none">
                <a:solidFill>
                  <a:srgbClr val="147E93"/>
                </a:solidFill>
                <a:latin typeface="Arial"/>
                <a:ea typeface="Arial"/>
                <a:cs typeface="Arial"/>
                <a:sym typeface="Arial"/>
              </a:rPr>
              <a:t>Accountability partner</a:t>
            </a:r>
            <a:endParaRPr sz="1200" b="0" i="0" u="none" strike="noStrike" cap="none">
              <a:solidFill>
                <a:srgbClr val="147E93"/>
              </a:solidFill>
              <a:latin typeface="Arial"/>
              <a:ea typeface="Arial"/>
              <a:cs typeface="Arial"/>
              <a:sym typeface="Arial"/>
            </a:endParaRPr>
          </a:p>
        </p:txBody>
      </p:sp>
      <p:sp>
        <p:nvSpPr>
          <p:cNvPr id="211" name="Google Shape;211;p17"/>
          <p:cNvSpPr/>
          <p:nvPr/>
        </p:nvSpPr>
        <p:spPr>
          <a:xfrm>
            <a:off x="2682888" y="1891050"/>
            <a:ext cx="1483500" cy="680700"/>
          </a:xfrm>
          <a:prstGeom prst="rect">
            <a:avLst/>
          </a:prstGeom>
          <a:solidFill>
            <a:srgbClr val="EBFDFF"/>
          </a:solidFill>
          <a:ln w="28575" cap="flat" cmpd="sng">
            <a:solidFill>
              <a:srgbClr val="147E93"/>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GB" sz="1200" b="0" i="0" u="none" strike="noStrike" cap="none">
                <a:solidFill>
                  <a:srgbClr val="147E93"/>
                </a:solidFill>
                <a:latin typeface="Arial"/>
                <a:ea typeface="Arial"/>
                <a:cs typeface="Arial"/>
                <a:sym typeface="Arial"/>
              </a:rPr>
              <a:t>Tracking your habit</a:t>
            </a:r>
            <a:endParaRPr sz="1200" b="0" i="0" u="none" strike="noStrike" cap="none">
              <a:solidFill>
                <a:srgbClr val="147E93"/>
              </a:solidFill>
              <a:latin typeface="Arial"/>
              <a:ea typeface="Arial"/>
              <a:cs typeface="Arial"/>
              <a:sym typeface="Arial"/>
            </a:endParaRPr>
          </a:p>
        </p:txBody>
      </p:sp>
      <p:sp>
        <p:nvSpPr>
          <p:cNvPr id="212" name="Google Shape;212;p17"/>
          <p:cNvSpPr/>
          <p:nvPr/>
        </p:nvSpPr>
        <p:spPr>
          <a:xfrm>
            <a:off x="5022613" y="1891050"/>
            <a:ext cx="1483500" cy="680700"/>
          </a:xfrm>
          <a:prstGeom prst="rect">
            <a:avLst/>
          </a:prstGeom>
          <a:solidFill>
            <a:srgbClr val="EBFDFF"/>
          </a:solidFill>
          <a:ln w="28575" cap="flat" cmpd="sng">
            <a:solidFill>
              <a:srgbClr val="147E93"/>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GB" sz="1200" b="0" i="0" u="none" strike="noStrike" cap="none">
                <a:solidFill>
                  <a:srgbClr val="147E93"/>
                </a:solidFill>
                <a:latin typeface="Arial"/>
                <a:ea typeface="Arial"/>
                <a:cs typeface="Arial"/>
                <a:sym typeface="Arial"/>
              </a:rPr>
              <a:t>Journaling</a:t>
            </a:r>
            <a:endParaRPr sz="1200" b="0" i="0" u="none" strike="noStrike" cap="none">
              <a:solidFill>
                <a:srgbClr val="147E93"/>
              </a:solidFill>
              <a:latin typeface="Arial"/>
              <a:ea typeface="Arial"/>
              <a:cs typeface="Arial"/>
              <a:sym typeface="Arial"/>
            </a:endParaRPr>
          </a:p>
        </p:txBody>
      </p:sp>
      <p:sp>
        <p:nvSpPr>
          <p:cNvPr id="213" name="Google Shape;213;p17"/>
          <p:cNvSpPr/>
          <p:nvPr/>
        </p:nvSpPr>
        <p:spPr>
          <a:xfrm>
            <a:off x="7232538" y="1891050"/>
            <a:ext cx="1483500" cy="680700"/>
          </a:xfrm>
          <a:prstGeom prst="rect">
            <a:avLst/>
          </a:prstGeom>
          <a:solidFill>
            <a:srgbClr val="EBFDFF"/>
          </a:solidFill>
          <a:ln w="28575" cap="flat" cmpd="sng">
            <a:solidFill>
              <a:srgbClr val="147E93"/>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GB" sz="1200" b="0" i="0" u="none" strike="noStrike" cap="none">
                <a:solidFill>
                  <a:srgbClr val="147E93"/>
                </a:solidFill>
                <a:latin typeface="Arial"/>
                <a:ea typeface="Arial"/>
                <a:cs typeface="Arial"/>
                <a:sym typeface="Arial"/>
              </a:rPr>
              <a:t>Using consequences</a:t>
            </a:r>
            <a:endParaRPr sz="1200" b="0" i="0" u="none" strike="noStrike" cap="none">
              <a:solidFill>
                <a:srgbClr val="147E93"/>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18"/>
          <p:cNvSpPr txBox="1">
            <a:spLocks noGrp="1"/>
          </p:cNvSpPr>
          <p:nvPr>
            <p:ph type="body" idx="1"/>
          </p:nvPr>
        </p:nvSpPr>
        <p:spPr>
          <a:xfrm>
            <a:off x="675725" y="1727100"/>
            <a:ext cx="8064000" cy="1918500"/>
          </a:xfrm>
          <a:prstGeom prst="rect">
            <a:avLst/>
          </a:prstGeom>
          <a:noFill/>
          <a:ln>
            <a:noFill/>
          </a:ln>
        </p:spPr>
        <p:txBody>
          <a:bodyPr spcFirstLastPara="1" wrap="square" lIns="91425" tIns="91425" rIns="91425" bIns="91425" anchor="t" anchorCtr="0">
            <a:normAutofit fontScale="55000" lnSpcReduction="20000"/>
          </a:bodyPr>
          <a:lstStyle/>
          <a:p>
            <a:pPr marL="0" lvl="0" indent="0" algn="ctr" rtl="0">
              <a:lnSpc>
                <a:spcPct val="115000"/>
              </a:lnSpc>
              <a:spcBef>
                <a:spcPts val="0"/>
              </a:spcBef>
              <a:spcAft>
                <a:spcPts val="0"/>
              </a:spcAft>
              <a:buSzPct val="77319"/>
              <a:buNone/>
            </a:pPr>
            <a:r>
              <a:rPr lang="en-GB" sz="5820" b="1">
                <a:solidFill>
                  <a:srgbClr val="147E93"/>
                </a:solidFill>
              </a:rPr>
              <a:t>We can see that Ahmed has been struggling to stick to his habit. Based on the scenario given what advice would you give him?</a:t>
            </a:r>
            <a:endParaRPr sz="5820" b="1">
              <a:solidFill>
                <a:srgbClr val="147E93"/>
              </a:solidFill>
            </a:endParaRPr>
          </a:p>
          <a:p>
            <a:pPr marL="0" lvl="0" indent="0" algn="ctr" rtl="0">
              <a:lnSpc>
                <a:spcPct val="115000"/>
              </a:lnSpc>
              <a:spcBef>
                <a:spcPts val="1200"/>
              </a:spcBef>
              <a:spcAft>
                <a:spcPts val="0"/>
              </a:spcAft>
              <a:buSzPct val="187500"/>
              <a:buNone/>
            </a:pPr>
            <a:endParaRPr sz="2400" b="1">
              <a:solidFill>
                <a:srgbClr val="147E93"/>
              </a:solidFill>
            </a:endParaRPr>
          </a:p>
          <a:p>
            <a:pPr marL="0" lvl="0" indent="0" algn="ctr" rtl="0">
              <a:lnSpc>
                <a:spcPct val="115000"/>
              </a:lnSpc>
              <a:spcBef>
                <a:spcPts val="1200"/>
              </a:spcBef>
              <a:spcAft>
                <a:spcPts val="1200"/>
              </a:spcAft>
              <a:buSzPct val="187500"/>
              <a:buNone/>
            </a:pPr>
            <a:endParaRPr sz="2400" i="1">
              <a:solidFill>
                <a:srgbClr val="EBFDFF"/>
              </a:solidFill>
            </a:endParaRPr>
          </a:p>
        </p:txBody>
      </p:sp>
      <p:sp>
        <p:nvSpPr>
          <p:cNvPr id="219" name="Google Shape;219;p18"/>
          <p:cNvSpPr/>
          <p:nvPr/>
        </p:nvSpPr>
        <p:spPr>
          <a:xfrm>
            <a:off x="3007350" y="3829700"/>
            <a:ext cx="3129300" cy="541500"/>
          </a:xfrm>
          <a:prstGeom prst="rect">
            <a:avLst/>
          </a:prstGeom>
          <a:solidFill>
            <a:srgbClr val="147E93"/>
          </a:solidFill>
          <a:ln>
            <a:noFill/>
          </a:ln>
        </p:spPr>
        <p:txBody>
          <a:bodyPr spcFirstLastPara="1" wrap="square" lIns="91425" tIns="91425" rIns="91425" bIns="91425" anchor="ctr" anchorCtr="0">
            <a:noAutofit/>
          </a:bodyPr>
          <a:lstStyle/>
          <a:p>
            <a:pPr marL="0" marR="0" lvl="0" indent="0" algn="ctr" rtl="0">
              <a:lnSpc>
                <a:spcPct val="115000"/>
              </a:lnSpc>
              <a:spcBef>
                <a:spcPts val="0"/>
              </a:spcBef>
              <a:spcAft>
                <a:spcPts val="0"/>
              </a:spcAft>
              <a:buClr>
                <a:srgbClr val="000000"/>
              </a:buClr>
              <a:buSzPts val="2400"/>
              <a:buFont typeface="Arial"/>
              <a:buNone/>
            </a:pPr>
            <a:endParaRPr sz="2400" b="0" i="1" u="none" strike="noStrike" cap="none">
              <a:solidFill>
                <a:srgbClr val="EBFDFF"/>
              </a:solidFill>
              <a:latin typeface="Arial"/>
              <a:ea typeface="Arial"/>
              <a:cs typeface="Arial"/>
              <a:sym typeface="Arial"/>
            </a:endParaRPr>
          </a:p>
          <a:p>
            <a:pPr marL="0" marR="0" lvl="0" indent="0" algn="l" rtl="0">
              <a:lnSpc>
                <a:spcPct val="100000"/>
              </a:lnSpc>
              <a:spcBef>
                <a:spcPts val="120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0" name="Google Shape;220;p18"/>
          <p:cNvSpPr/>
          <p:nvPr/>
        </p:nvSpPr>
        <p:spPr>
          <a:xfrm>
            <a:off x="0" y="-97525"/>
            <a:ext cx="9144000" cy="1443000"/>
          </a:xfrm>
          <a:prstGeom prst="rect">
            <a:avLst/>
          </a:prstGeom>
          <a:solidFill>
            <a:srgbClr val="147E9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1" name="Google Shape;221;p18"/>
          <p:cNvSpPr txBox="1">
            <a:spLocks noGrp="1"/>
          </p:cNvSpPr>
          <p:nvPr>
            <p:ph type="ctrTitle" idx="4294967295"/>
          </p:nvPr>
        </p:nvSpPr>
        <p:spPr>
          <a:xfrm>
            <a:off x="-149400" y="-9875"/>
            <a:ext cx="9144000" cy="1334100"/>
          </a:xfrm>
          <a:prstGeom prst="rect">
            <a:avLst/>
          </a:prstGeom>
          <a:noFill/>
          <a:ln>
            <a:noFill/>
          </a:ln>
        </p:spPr>
        <p:txBody>
          <a:bodyPr spcFirstLastPara="1" wrap="square" lIns="91425" tIns="91425" rIns="91425" bIns="91425" anchor="t" anchorCtr="0">
            <a:normAutofit fontScale="90000"/>
          </a:bodyPr>
          <a:lstStyle/>
          <a:p>
            <a:pPr marL="0" marR="0" lvl="0" indent="0" algn="ctr" rtl="0">
              <a:spcBef>
                <a:spcPts val="0"/>
              </a:spcBef>
              <a:spcAft>
                <a:spcPts val="0"/>
              </a:spcAft>
              <a:buClr>
                <a:schemeClr val="dk1"/>
              </a:buClr>
              <a:buSzPct val="222222"/>
              <a:buFont typeface="Arial"/>
              <a:buNone/>
            </a:pPr>
            <a:r>
              <a:rPr lang="en-GB" sz="1400" b="0" i="0" u="none" strike="noStrike" cap="none" dirty="0">
                <a:solidFill>
                  <a:schemeClr val="lt1"/>
                </a:solidFill>
                <a:latin typeface="Roboto Light"/>
                <a:ea typeface="Roboto Light"/>
                <a:cs typeface="Roboto Light"/>
                <a:sym typeface="Roboto Light"/>
              </a:rPr>
              <a:t>Building habits in Ramadan and beyond -</a:t>
            </a:r>
            <a:r>
              <a:rPr lang="en-GB" sz="1400" b="1" i="0" u="none" strike="noStrike" cap="none" dirty="0">
                <a:solidFill>
                  <a:schemeClr val="lt1"/>
                </a:solidFill>
                <a:latin typeface="Roboto"/>
                <a:ea typeface="Roboto"/>
                <a:cs typeface="Roboto"/>
                <a:sym typeface="Roboto"/>
              </a:rPr>
              <a:t>How to successfully build habits</a:t>
            </a:r>
            <a:endParaRPr sz="1400" b="1" i="0" u="none" strike="noStrike" cap="none" dirty="0">
              <a:solidFill>
                <a:schemeClr val="lt1"/>
              </a:solidFill>
              <a:latin typeface="Roboto"/>
              <a:ea typeface="Roboto"/>
              <a:cs typeface="Roboto"/>
              <a:sym typeface="Roboto"/>
            </a:endParaRPr>
          </a:p>
          <a:p>
            <a:pPr marL="0" marR="0" lvl="0" indent="0" algn="ctr" rtl="0">
              <a:spcBef>
                <a:spcPts val="0"/>
              </a:spcBef>
              <a:spcAft>
                <a:spcPts val="0"/>
              </a:spcAft>
              <a:buClr>
                <a:schemeClr val="dk1"/>
              </a:buClr>
              <a:buSzPct val="198666"/>
              <a:buFont typeface="Arial"/>
              <a:buNone/>
            </a:pPr>
            <a:endParaRPr sz="1566" b="0" i="0" u="none" strike="noStrike" cap="none" dirty="0">
              <a:solidFill>
                <a:srgbClr val="EBFDFF"/>
              </a:solidFill>
              <a:latin typeface="Roboto Light"/>
              <a:ea typeface="Roboto Light"/>
              <a:cs typeface="Roboto Light"/>
              <a:sym typeface="Roboto Light"/>
            </a:endParaRPr>
          </a:p>
          <a:p>
            <a:pPr marL="0" marR="0" lvl="0" indent="0" algn="ctr" rtl="0">
              <a:spcBef>
                <a:spcPts val="0"/>
              </a:spcBef>
              <a:spcAft>
                <a:spcPts val="0"/>
              </a:spcAft>
              <a:buClr>
                <a:schemeClr val="dk1"/>
              </a:buClr>
              <a:buSzPct val="67632"/>
              <a:buFont typeface="Arial"/>
              <a:buNone/>
            </a:pPr>
            <a:r>
              <a:rPr lang="en-GB" sz="4600" b="1" i="0" u="none" strike="noStrike" cap="none" dirty="0">
                <a:solidFill>
                  <a:srgbClr val="EBFDFF"/>
                </a:solidFill>
                <a:latin typeface="Roboto"/>
                <a:ea typeface="Roboto"/>
                <a:cs typeface="Roboto"/>
                <a:sym typeface="Roboto"/>
              </a:rPr>
              <a:t>Advice for Ahmed - Part 2</a:t>
            </a:r>
            <a:endParaRPr sz="4600" b="1" i="0" u="none" strike="noStrike" cap="none" dirty="0">
              <a:solidFill>
                <a:srgbClr val="EBFDFF"/>
              </a:solidFill>
              <a:latin typeface="Roboto"/>
              <a:ea typeface="Roboto"/>
              <a:cs typeface="Roboto"/>
              <a:sym typeface="Roboto"/>
            </a:endParaRPr>
          </a:p>
        </p:txBody>
      </p:sp>
      <p:pic>
        <p:nvPicPr>
          <p:cNvPr id="222" name="Google Shape;222;p18"/>
          <p:cNvPicPr preferRelativeResize="0"/>
          <p:nvPr/>
        </p:nvPicPr>
        <p:blipFill rotWithShape="1">
          <a:blip r:embed="rId3">
            <a:alphaModFix/>
          </a:blip>
          <a:srcRect/>
          <a:stretch/>
        </p:blipFill>
        <p:spPr>
          <a:xfrm>
            <a:off x="8053375" y="240375"/>
            <a:ext cx="771376" cy="846626"/>
          </a:xfrm>
          <a:prstGeom prst="rect">
            <a:avLst/>
          </a:prstGeom>
          <a:noFill/>
          <a:ln>
            <a:noFill/>
          </a:ln>
        </p:spPr>
      </p:pic>
      <p:sp>
        <p:nvSpPr>
          <p:cNvPr id="223" name="Google Shape;223;p18"/>
          <p:cNvSpPr txBox="1"/>
          <p:nvPr/>
        </p:nvSpPr>
        <p:spPr>
          <a:xfrm>
            <a:off x="3007350" y="3829700"/>
            <a:ext cx="3129300" cy="978900"/>
          </a:xfrm>
          <a:prstGeom prst="rect">
            <a:avLst/>
          </a:prstGeom>
          <a:noFill/>
          <a:ln>
            <a:noFill/>
          </a:ln>
        </p:spPr>
        <p:txBody>
          <a:bodyPr spcFirstLastPara="1" wrap="square" lIns="91425" tIns="91425" rIns="91425" bIns="91425" anchor="t" anchorCtr="0">
            <a:spAutoFit/>
          </a:bodyPr>
          <a:lstStyle/>
          <a:p>
            <a:pPr marL="0" marR="0" lvl="0" indent="0" algn="ctr" rtl="0">
              <a:lnSpc>
                <a:spcPct val="115000"/>
              </a:lnSpc>
              <a:spcBef>
                <a:spcPts val="0"/>
              </a:spcBef>
              <a:spcAft>
                <a:spcPts val="0"/>
              </a:spcAft>
              <a:buClr>
                <a:schemeClr val="dk1"/>
              </a:buClr>
              <a:buSzPts val="1100"/>
              <a:buFont typeface="Arial"/>
              <a:buNone/>
            </a:pPr>
            <a:r>
              <a:rPr lang="en-GB" sz="2400" b="0" i="1" u="none" strike="noStrike" cap="none">
                <a:solidFill>
                  <a:srgbClr val="EBFDFF"/>
                </a:solidFill>
                <a:latin typeface="Arial"/>
                <a:ea typeface="Arial"/>
                <a:cs typeface="Arial"/>
                <a:sym typeface="Arial"/>
              </a:rPr>
              <a:t>Revisit worksheet 1</a:t>
            </a:r>
            <a:endParaRPr sz="2400" b="0" i="1" u="none" strike="noStrike" cap="none">
              <a:solidFill>
                <a:srgbClr val="EBFDFF"/>
              </a:solidFill>
              <a:latin typeface="Arial"/>
              <a:ea typeface="Arial"/>
              <a:cs typeface="Arial"/>
              <a:sym typeface="Arial"/>
            </a:endParaRPr>
          </a:p>
          <a:p>
            <a:pPr marL="0" marR="0" lvl="0" indent="0" algn="l" rtl="0">
              <a:lnSpc>
                <a:spcPct val="100000"/>
              </a:lnSpc>
              <a:spcBef>
                <a:spcPts val="120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19"/>
          <p:cNvSpPr txBox="1">
            <a:spLocks noGrp="1"/>
          </p:cNvSpPr>
          <p:nvPr>
            <p:ph type="body" idx="1"/>
          </p:nvPr>
        </p:nvSpPr>
        <p:spPr>
          <a:xfrm>
            <a:off x="675725" y="1727100"/>
            <a:ext cx="8064000" cy="3416400"/>
          </a:xfrm>
          <a:prstGeom prst="rect">
            <a:avLst/>
          </a:prstGeom>
          <a:noFill/>
          <a:ln>
            <a:noFill/>
          </a:ln>
        </p:spPr>
        <p:txBody>
          <a:bodyPr spcFirstLastPara="1" wrap="square" lIns="91425" tIns="91425" rIns="91425" bIns="91425" anchor="t" anchorCtr="0">
            <a:normAutofit/>
          </a:bodyPr>
          <a:lstStyle/>
          <a:p>
            <a:pPr marL="0" lvl="0" indent="0" algn="ctr" rtl="0">
              <a:lnSpc>
                <a:spcPct val="115000"/>
              </a:lnSpc>
              <a:spcBef>
                <a:spcPts val="0"/>
              </a:spcBef>
              <a:spcAft>
                <a:spcPts val="0"/>
              </a:spcAft>
              <a:buSzPts val="1800"/>
              <a:buNone/>
            </a:pPr>
            <a:r>
              <a:rPr lang="en-GB" sz="2400" b="1">
                <a:solidFill>
                  <a:srgbClr val="147E93"/>
                </a:solidFill>
              </a:rPr>
              <a:t>Think about one specific habit you want to introduce in Ramadan and continue after</a:t>
            </a:r>
            <a:endParaRPr sz="2400" b="1">
              <a:solidFill>
                <a:srgbClr val="147E93"/>
              </a:solidFill>
            </a:endParaRPr>
          </a:p>
          <a:p>
            <a:pPr marL="0" lvl="0" indent="0" algn="ctr" rtl="0">
              <a:lnSpc>
                <a:spcPct val="115000"/>
              </a:lnSpc>
              <a:spcBef>
                <a:spcPts val="1200"/>
              </a:spcBef>
              <a:spcAft>
                <a:spcPts val="0"/>
              </a:spcAft>
              <a:buSzPts val="1800"/>
              <a:buNone/>
            </a:pPr>
            <a:endParaRPr sz="2400" b="1">
              <a:solidFill>
                <a:srgbClr val="147E93"/>
              </a:solidFill>
            </a:endParaRPr>
          </a:p>
          <a:p>
            <a:pPr marL="0" lvl="0" indent="0" algn="ctr" rtl="0">
              <a:lnSpc>
                <a:spcPct val="115000"/>
              </a:lnSpc>
              <a:spcBef>
                <a:spcPts val="1200"/>
              </a:spcBef>
              <a:spcAft>
                <a:spcPts val="1200"/>
              </a:spcAft>
              <a:buSzPts val="1800"/>
              <a:buNone/>
            </a:pPr>
            <a:endParaRPr sz="2400" b="1">
              <a:solidFill>
                <a:srgbClr val="147E93"/>
              </a:solidFill>
            </a:endParaRPr>
          </a:p>
        </p:txBody>
      </p:sp>
      <p:sp>
        <p:nvSpPr>
          <p:cNvPr id="229" name="Google Shape;229;p19"/>
          <p:cNvSpPr/>
          <p:nvPr/>
        </p:nvSpPr>
        <p:spPr>
          <a:xfrm>
            <a:off x="0" y="-97525"/>
            <a:ext cx="9144000" cy="1443000"/>
          </a:xfrm>
          <a:prstGeom prst="rect">
            <a:avLst/>
          </a:prstGeom>
          <a:solidFill>
            <a:srgbClr val="147E9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0" name="Google Shape;230;p19"/>
          <p:cNvSpPr txBox="1">
            <a:spLocks noGrp="1"/>
          </p:cNvSpPr>
          <p:nvPr>
            <p:ph type="ctrTitle" idx="4294967295"/>
          </p:nvPr>
        </p:nvSpPr>
        <p:spPr>
          <a:xfrm>
            <a:off x="-30300" y="-64825"/>
            <a:ext cx="9144000" cy="1334100"/>
          </a:xfrm>
          <a:prstGeom prst="rect">
            <a:avLst/>
          </a:prstGeom>
          <a:noFill/>
          <a:ln>
            <a:noFill/>
          </a:ln>
        </p:spPr>
        <p:txBody>
          <a:bodyPr spcFirstLastPara="1" wrap="square" lIns="91425" tIns="91425" rIns="91425" bIns="91425" anchor="t" anchorCtr="0">
            <a:normAutofit fontScale="90000"/>
          </a:bodyPr>
          <a:lstStyle/>
          <a:p>
            <a:pPr marL="0" marR="0" lvl="0" indent="0" algn="ctr" rtl="0">
              <a:spcBef>
                <a:spcPts val="0"/>
              </a:spcBef>
              <a:spcAft>
                <a:spcPts val="0"/>
              </a:spcAft>
              <a:buClr>
                <a:schemeClr val="dk1"/>
              </a:buClr>
              <a:buSzPct val="222222"/>
              <a:buFont typeface="Arial"/>
              <a:buNone/>
            </a:pPr>
            <a:r>
              <a:rPr lang="en-GB" sz="1400" b="0" i="0" u="none" strike="noStrike" cap="none" dirty="0">
                <a:solidFill>
                  <a:schemeClr val="lt1"/>
                </a:solidFill>
                <a:latin typeface="Roboto Light"/>
                <a:ea typeface="Roboto Light"/>
                <a:cs typeface="Roboto Light"/>
                <a:sym typeface="Roboto Light"/>
              </a:rPr>
              <a:t>Building habits in Ramadan and beyond - </a:t>
            </a:r>
            <a:r>
              <a:rPr lang="en-GB" sz="1400" b="1" i="0" u="none" strike="noStrike" cap="none" dirty="0">
                <a:solidFill>
                  <a:schemeClr val="lt1"/>
                </a:solidFill>
                <a:latin typeface="Roboto"/>
                <a:ea typeface="Roboto"/>
                <a:cs typeface="Roboto"/>
                <a:sym typeface="Roboto"/>
              </a:rPr>
              <a:t>How to successfully build habits</a:t>
            </a:r>
            <a:endParaRPr sz="1400" b="1" i="0" u="none" strike="noStrike" cap="none" dirty="0">
              <a:solidFill>
                <a:schemeClr val="lt1"/>
              </a:solidFill>
              <a:latin typeface="Roboto"/>
              <a:ea typeface="Roboto"/>
              <a:cs typeface="Roboto"/>
              <a:sym typeface="Roboto"/>
            </a:endParaRPr>
          </a:p>
          <a:p>
            <a:pPr marL="0" marR="0" lvl="0" indent="0" algn="ctr" rtl="0">
              <a:spcBef>
                <a:spcPts val="0"/>
              </a:spcBef>
              <a:spcAft>
                <a:spcPts val="0"/>
              </a:spcAft>
              <a:buClr>
                <a:schemeClr val="dk1"/>
              </a:buClr>
              <a:buSzPct val="198666"/>
              <a:buFont typeface="Arial"/>
              <a:buNone/>
            </a:pPr>
            <a:endParaRPr sz="1566" b="0" i="0" u="none" strike="noStrike" cap="none" dirty="0">
              <a:solidFill>
                <a:srgbClr val="EBFDFF"/>
              </a:solidFill>
              <a:latin typeface="Roboto Light"/>
              <a:ea typeface="Roboto Light"/>
              <a:cs typeface="Roboto Light"/>
              <a:sym typeface="Roboto Light"/>
            </a:endParaRPr>
          </a:p>
          <a:p>
            <a:pPr marL="0" marR="0" lvl="0" indent="0" algn="ctr" rtl="0">
              <a:spcBef>
                <a:spcPts val="0"/>
              </a:spcBef>
              <a:spcAft>
                <a:spcPts val="0"/>
              </a:spcAft>
              <a:buClr>
                <a:schemeClr val="dk1"/>
              </a:buClr>
              <a:buSzPct val="67632"/>
              <a:buFont typeface="Arial"/>
              <a:buNone/>
            </a:pPr>
            <a:r>
              <a:rPr lang="en-GB" sz="4600" b="1" i="0" u="none" strike="noStrike" cap="none" dirty="0">
                <a:solidFill>
                  <a:srgbClr val="EBFDFF"/>
                </a:solidFill>
                <a:latin typeface="Roboto"/>
                <a:ea typeface="Roboto"/>
                <a:cs typeface="Roboto"/>
                <a:sym typeface="Roboto"/>
              </a:rPr>
              <a:t>Creating my own habit</a:t>
            </a:r>
            <a:endParaRPr sz="4600" b="1" i="0" u="none" strike="noStrike" cap="none" dirty="0">
              <a:solidFill>
                <a:srgbClr val="EBFDFF"/>
              </a:solidFill>
              <a:latin typeface="Roboto"/>
              <a:ea typeface="Roboto"/>
              <a:cs typeface="Roboto"/>
              <a:sym typeface="Roboto"/>
            </a:endParaRPr>
          </a:p>
        </p:txBody>
      </p:sp>
      <p:pic>
        <p:nvPicPr>
          <p:cNvPr id="231" name="Google Shape;231;p19"/>
          <p:cNvPicPr preferRelativeResize="0"/>
          <p:nvPr/>
        </p:nvPicPr>
        <p:blipFill rotWithShape="1">
          <a:blip r:embed="rId3">
            <a:alphaModFix/>
          </a:blip>
          <a:srcRect/>
          <a:stretch/>
        </p:blipFill>
        <p:spPr>
          <a:xfrm>
            <a:off x="8053375" y="240375"/>
            <a:ext cx="771376" cy="846626"/>
          </a:xfrm>
          <a:prstGeom prst="rect">
            <a:avLst/>
          </a:prstGeom>
          <a:noFill/>
          <a:ln>
            <a:noFill/>
          </a:ln>
        </p:spPr>
      </p:pic>
      <p:sp>
        <p:nvSpPr>
          <p:cNvPr id="232" name="Google Shape;232;p19"/>
          <p:cNvSpPr/>
          <p:nvPr/>
        </p:nvSpPr>
        <p:spPr>
          <a:xfrm>
            <a:off x="2837175" y="3829700"/>
            <a:ext cx="3530100" cy="541500"/>
          </a:xfrm>
          <a:prstGeom prst="rect">
            <a:avLst/>
          </a:prstGeom>
          <a:solidFill>
            <a:srgbClr val="147E93"/>
          </a:solidFill>
          <a:ln>
            <a:noFill/>
          </a:ln>
        </p:spPr>
        <p:txBody>
          <a:bodyPr spcFirstLastPara="1" wrap="square" lIns="91425" tIns="91425" rIns="91425" bIns="91425" anchor="ctr" anchorCtr="0">
            <a:noAutofit/>
          </a:bodyPr>
          <a:lstStyle/>
          <a:p>
            <a:pPr marL="0" marR="0" lvl="0" indent="0" algn="ctr" rtl="0">
              <a:lnSpc>
                <a:spcPct val="115000"/>
              </a:lnSpc>
              <a:spcBef>
                <a:spcPts val="0"/>
              </a:spcBef>
              <a:spcAft>
                <a:spcPts val="0"/>
              </a:spcAft>
              <a:buClr>
                <a:srgbClr val="000000"/>
              </a:buClr>
              <a:buSzPts val="2400"/>
              <a:buFont typeface="Arial"/>
              <a:buNone/>
            </a:pPr>
            <a:endParaRPr sz="2400" b="0" i="1" u="none" strike="noStrike" cap="none">
              <a:solidFill>
                <a:srgbClr val="EBFDFF"/>
              </a:solidFill>
              <a:latin typeface="Arial"/>
              <a:ea typeface="Arial"/>
              <a:cs typeface="Arial"/>
              <a:sym typeface="Arial"/>
            </a:endParaRPr>
          </a:p>
          <a:p>
            <a:pPr marL="0" marR="0" lvl="0" indent="0" algn="l" rtl="0">
              <a:lnSpc>
                <a:spcPct val="100000"/>
              </a:lnSpc>
              <a:spcBef>
                <a:spcPts val="120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3" name="Google Shape;233;p19"/>
          <p:cNvSpPr txBox="1"/>
          <p:nvPr/>
        </p:nvSpPr>
        <p:spPr>
          <a:xfrm>
            <a:off x="2837175" y="3829700"/>
            <a:ext cx="3530100" cy="978900"/>
          </a:xfrm>
          <a:prstGeom prst="rect">
            <a:avLst/>
          </a:prstGeom>
          <a:noFill/>
          <a:ln>
            <a:noFill/>
          </a:ln>
        </p:spPr>
        <p:txBody>
          <a:bodyPr spcFirstLastPara="1" wrap="square" lIns="91425" tIns="91425" rIns="91425" bIns="91425" anchor="t" anchorCtr="0">
            <a:spAutoFit/>
          </a:bodyPr>
          <a:lstStyle/>
          <a:p>
            <a:pPr marL="0" marR="0" lvl="0" indent="0" algn="ctr" rtl="0">
              <a:lnSpc>
                <a:spcPct val="115000"/>
              </a:lnSpc>
              <a:spcBef>
                <a:spcPts val="0"/>
              </a:spcBef>
              <a:spcAft>
                <a:spcPts val="0"/>
              </a:spcAft>
              <a:buClr>
                <a:srgbClr val="000000"/>
              </a:buClr>
              <a:buSzPts val="2400"/>
              <a:buFont typeface="Arial"/>
              <a:buNone/>
            </a:pPr>
            <a:r>
              <a:rPr lang="en-GB" sz="2400" b="0" i="1" u="none" strike="noStrike" cap="none">
                <a:solidFill>
                  <a:srgbClr val="EBFDFF"/>
                </a:solidFill>
                <a:latin typeface="Arial"/>
                <a:ea typeface="Arial"/>
                <a:cs typeface="Arial"/>
                <a:sym typeface="Arial"/>
              </a:rPr>
              <a:t>Complete worksheet 2</a:t>
            </a:r>
            <a:endParaRPr sz="2400" b="0" i="1" u="none" strike="noStrike" cap="none">
              <a:solidFill>
                <a:srgbClr val="EBFDFF"/>
              </a:solidFill>
              <a:latin typeface="Arial"/>
              <a:ea typeface="Arial"/>
              <a:cs typeface="Arial"/>
              <a:sym typeface="Arial"/>
            </a:endParaRPr>
          </a:p>
          <a:p>
            <a:pPr marL="0" marR="0" lvl="0" indent="0" algn="l" rtl="0">
              <a:lnSpc>
                <a:spcPct val="100000"/>
              </a:lnSpc>
              <a:spcBef>
                <a:spcPts val="120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2"/>
          <p:cNvSpPr txBox="1">
            <a:spLocks noGrp="1"/>
          </p:cNvSpPr>
          <p:nvPr>
            <p:ph type="body" idx="1"/>
          </p:nvPr>
        </p:nvSpPr>
        <p:spPr>
          <a:xfrm>
            <a:off x="675725" y="1727100"/>
            <a:ext cx="8064000" cy="3416400"/>
          </a:xfrm>
          <a:prstGeom prst="rect">
            <a:avLst/>
          </a:prstGeom>
          <a:noFill/>
          <a:ln>
            <a:noFill/>
          </a:ln>
        </p:spPr>
        <p:txBody>
          <a:bodyPr spcFirstLastPara="1" wrap="square" lIns="91425" tIns="91425" rIns="91425" bIns="91425" anchor="t" anchorCtr="0">
            <a:normAutofit/>
          </a:bodyPr>
          <a:lstStyle/>
          <a:p>
            <a:pPr marL="0" lvl="0" indent="0" algn="ctr" rtl="0">
              <a:lnSpc>
                <a:spcPct val="115000"/>
              </a:lnSpc>
              <a:spcBef>
                <a:spcPts val="0"/>
              </a:spcBef>
              <a:spcAft>
                <a:spcPts val="0"/>
              </a:spcAft>
              <a:buSzPts val="1800"/>
              <a:buNone/>
            </a:pPr>
            <a:r>
              <a:rPr lang="en-GB" sz="2800" b="1">
                <a:solidFill>
                  <a:srgbClr val="147E93"/>
                </a:solidFill>
              </a:rPr>
              <a:t>Think of a habit that you do daily?</a:t>
            </a:r>
            <a:endParaRPr sz="2800" b="1">
              <a:solidFill>
                <a:srgbClr val="147E93"/>
              </a:solidFill>
            </a:endParaRPr>
          </a:p>
          <a:p>
            <a:pPr marL="0" lvl="0" indent="0" algn="ctr" rtl="0">
              <a:lnSpc>
                <a:spcPct val="115000"/>
              </a:lnSpc>
              <a:spcBef>
                <a:spcPts val="1200"/>
              </a:spcBef>
              <a:spcAft>
                <a:spcPts val="0"/>
              </a:spcAft>
              <a:buSzPts val="1800"/>
              <a:buNone/>
            </a:pPr>
            <a:r>
              <a:rPr lang="en-GB" sz="2800" b="1">
                <a:solidFill>
                  <a:srgbClr val="147E93"/>
                </a:solidFill>
              </a:rPr>
              <a:t>Answer the following:</a:t>
            </a:r>
            <a:endParaRPr sz="2800" b="1">
              <a:solidFill>
                <a:srgbClr val="147E93"/>
              </a:solidFill>
            </a:endParaRPr>
          </a:p>
          <a:p>
            <a:pPr marL="457200" lvl="0" indent="-393185" algn="l" rtl="0">
              <a:lnSpc>
                <a:spcPct val="115000"/>
              </a:lnSpc>
              <a:spcBef>
                <a:spcPts val="1200"/>
              </a:spcBef>
              <a:spcAft>
                <a:spcPts val="0"/>
              </a:spcAft>
              <a:buClr>
                <a:srgbClr val="147E93"/>
              </a:buClr>
              <a:buSzPts val="2592"/>
              <a:buChar char="-"/>
            </a:pPr>
            <a:r>
              <a:rPr lang="en-GB" sz="2591">
                <a:solidFill>
                  <a:srgbClr val="147E93"/>
                </a:solidFill>
              </a:rPr>
              <a:t>What is your habit</a:t>
            </a:r>
            <a:endParaRPr sz="2591">
              <a:solidFill>
                <a:srgbClr val="147E93"/>
              </a:solidFill>
            </a:endParaRPr>
          </a:p>
          <a:p>
            <a:pPr marL="457200" lvl="0" indent="-393185" algn="l" rtl="0">
              <a:lnSpc>
                <a:spcPct val="115000"/>
              </a:lnSpc>
              <a:spcBef>
                <a:spcPts val="0"/>
              </a:spcBef>
              <a:spcAft>
                <a:spcPts val="0"/>
              </a:spcAft>
              <a:buClr>
                <a:srgbClr val="147E93"/>
              </a:buClr>
              <a:buSzPts val="2592"/>
              <a:buChar char="-"/>
            </a:pPr>
            <a:r>
              <a:rPr lang="en-GB" sz="2591">
                <a:solidFill>
                  <a:srgbClr val="147E93"/>
                </a:solidFill>
              </a:rPr>
              <a:t>When have you had this habit since</a:t>
            </a:r>
            <a:endParaRPr sz="2591">
              <a:solidFill>
                <a:srgbClr val="147E93"/>
              </a:solidFill>
            </a:endParaRPr>
          </a:p>
          <a:p>
            <a:pPr marL="457200" lvl="0" indent="-393185" algn="l" rtl="0">
              <a:lnSpc>
                <a:spcPct val="115000"/>
              </a:lnSpc>
              <a:spcBef>
                <a:spcPts val="0"/>
              </a:spcBef>
              <a:spcAft>
                <a:spcPts val="0"/>
              </a:spcAft>
              <a:buClr>
                <a:srgbClr val="147E93"/>
              </a:buClr>
              <a:buSzPts val="2592"/>
              <a:buChar char="-"/>
            </a:pPr>
            <a:r>
              <a:rPr lang="en-GB" sz="2591">
                <a:solidFill>
                  <a:srgbClr val="147E93"/>
                </a:solidFill>
              </a:rPr>
              <a:t>What makes it easy for you to complete this habit everyday</a:t>
            </a:r>
            <a:endParaRPr sz="2591">
              <a:solidFill>
                <a:srgbClr val="147E93"/>
              </a:solidFill>
            </a:endParaRPr>
          </a:p>
          <a:p>
            <a:pPr marL="0" lvl="0" indent="0" algn="ctr" rtl="0">
              <a:lnSpc>
                <a:spcPct val="115000"/>
              </a:lnSpc>
              <a:spcBef>
                <a:spcPts val="1200"/>
              </a:spcBef>
              <a:spcAft>
                <a:spcPts val="1200"/>
              </a:spcAft>
              <a:buSzPts val="1800"/>
              <a:buNone/>
            </a:pPr>
            <a:endParaRPr sz="2800" b="1">
              <a:solidFill>
                <a:srgbClr val="147E93"/>
              </a:solidFill>
            </a:endParaRPr>
          </a:p>
        </p:txBody>
      </p:sp>
      <p:sp>
        <p:nvSpPr>
          <p:cNvPr id="69" name="Google Shape;69;p2"/>
          <p:cNvSpPr/>
          <p:nvPr/>
        </p:nvSpPr>
        <p:spPr>
          <a:xfrm>
            <a:off x="0" y="-97525"/>
            <a:ext cx="9144000" cy="1443000"/>
          </a:xfrm>
          <a:prstGeom prst="rect">
            <a:avLst/>
          </a:prstGeom>
          <a:solidFill>
            <a:srgbClr val="147E9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 name="Google Shape;70;p2"/>
          <p:cNvSpPr txBox="1">
            <a:spLocks noGrp="1"/>
          </p:cNvSpPr>
          <p:nvPr>
            <p:ph type="ctrTitle" idx="4294967295"/>
          </p:nvPr>
        </p:nvSpPr>
        <p:spPr>
          <a:xfrm>
            <a:off x="0" y="-43075"/>
            <a:ext cx="9144000" cy="1334100"/>
          </a:xfrm>
          <a:prstGeom prst="rect">
            <a:avLst/>
          </a:prstGeom>
          <a:noFill/>
          <a:ln>
            <a:noFill/>
          </a:ln>
        </p:spPr>
        <p:txBody>
          <a:bodyPr spcFirstLastPara="1" wrap="square" lIns="91425" tIns="91425" rIns="91425" bIns="91425" anchor="t" anchorCtr="0">
            <a:normAutofit fontScale="90000"/>
          </a:bodyPr>
          <a:lstStyle/>
          <a:p>
            <a:pPr marL="0" marR="0" lvl="0" indent="0" algn="ctr" rtl="0">
              <a:lnSpc>
                <a:spcPct val="150000"/>
              </a:lnSpc>
              <a:spcBef>
                <a:spcPts val="0"/>
              </a:spcBef>
              <a:spcAft>
                <a:spcPts val="0"/>
              </a:spcAft>
              <a:buClr>
                <a:schemeClr val="dk1"/>
              </a:buClr>
              <a:buSzPts val="2800"/>
              <a:buFont typeface="Arial"/>
              <a:buNone/>
            </a:pPr>
            <a:r>
              <a:rPr lang="en-GB" sz="1566" b="0" i="0" u="none" strike="noStrike" cap="none" dirty="0">
                <a:solidFill>
                  <a:srgbClr val="EBFDFF"/>
                </a:solidFill>
                <a:latin typeface="Roboto Light"/>
                <a:ea typeface="Roboto Light"/>
                <a:cs typeface="Roboto Light"/>
                <a:sym typeface="Roboto Light"/>
              </a:rPr>
              <a:t>THE  VIRTUES  OF  RAMADAN</a:t>
            </a:r>
            <a:endParaRPr sz="1566" b="0" i="0" u="none" strike="noStrike" cap="none" dirty="0">
              <a:solidFill>
                <a:srgbClr val="EBFDFF"/>
              </a:solidFill>
              <a:latin typeface="Roboto Light"/>
              <a:ea typeface="Roboto Light"/>
              <a:cs typeface="Roboto Light"/>
              <a:sym typeface="Roboto Light"/>
            </a:endParaRPr>
          </a:p>
          <a:p>
            <a:pPr marL="0" marR="0" lvl="0" indent="0" algn="ctr" rtl="0">
              <a:lnSpc>
                <a:spcPct val="150000"/>
              </a:lnSpc>
              <a:spcBef>
                <a:spcPts val="0"/>
              </a:spcBef>
              <a:spcAft>
                <a:spcPts val="0"/>
              </a:spcAft>
              <a:buClr>
                <a:schemeClr val="dk1"/>
              </a:buClr>
              <a:buSzPts val="2800"/>
              <a:buFont typeface="Arial"/>
              <a:buNone/>
            </a:pPr>
            <a:r>
              <a:rPr lang="en-GB" sz="4600" b="1" i="0" u="none" strike="noStrike" cap="none" dirty="0">
                <a:solidFill>
                  <a:srgbClr val="EBFDFF"/>
                </a:solidFill>
                <a:latin typeface="Roboto"/>
                <a:ea typeface="Roboto"/>
                <a:cs typeface="Roboto"/>
                <a:sym typeface="Roboto"/>
              </a:rPr>
              <a:t>Habits</a:t>
            </a:r>
            <a:endParaRPr sz="4600" b="1" i="0" u="none" strike="noStrike" cap="none" dirty="0">
              <a:solidFill>
                <a:srgbClr val="EBFDFF"/>
              </a:solidFill>
              <a:latin typeface="Roboto"/>
              <a:ea typeface="Roboto"/>
              <a:cs typeface="Roboto"/>
              <a:sym typeface="Roboto"/>
            </a:endParaRPr>
          </a:p>
        </p:txBody>
      </p:sp>
      <p:pic>
        <p:nvPicPr>
          <p:cNvPr id="71" name="Google Shape;71;p2"/>
          <p:cNvPicPr preferRelativeResize="0"/>
          <p:nvPr/>
        </p:nvPicPr>
        <p:blipFill rotWithShape="1">
          <a:blip r:embed="rId3">
            <a:alphaModFix/>
          </a:blip>
          <a:srcRect/>
          <a:stretch/>
        </p:blipFill>
        <p:spPr>
          <a:xfrm>
            <a:off x="8053375" y="240375"/>
            <a:ext cx="771376" cy="846626"/>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20"/>
          <p:cNvSpPr/>
          <p:nvPr/>
        </p:nvSpPr>
        <p:spPr>
          <a:xfrm>
            <a:off x="427950" y="513125"/>
            <a:ext cx="8288100" cy="680700"/>
          </a:xfrm>
          <a:prstGeom prst="rect">
            <a:avLst/>
          </a:prstGeom>
          <a:solidFill>
            <a:srgbClr val="147E9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9" name="Google Shape;239;p20"/>
          <p:cNvSpPr txBox="1">
            <a:spLocks noGrp="1"/>
          </p:cNvSpPr>
          <p:nvPr>
            <p:ph type="body" idx="1"/>
          </p:nvPr>
        </p:nvSpPr>
        <p:spPr>
          <a:xfrm>
            <a:off x="427950" y="570875"/>
            <a:ext cx="7707600" cy="565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ct val="69498"/>
              <a:buNone/>
            </a:pPr>
            <a:r>
              <a:rPr lang="en-GB" sz="2400" b="1" dirty="0">
                <a:solidFill>
                  <a:srgbClr val="EBFDFF"/>
                </a:solidFill>
              </a:rPr>
              <a:t>Exertion vs habit </a:t>
            </a:r>
            <a:endParaRPr sz="2400" b="1" dirty="0">
              <a:solidFill>
                <a:srgbClr val="EBFDFF"/>
              </a:solidFill>
            </a:endParaRPr>
          </a:p>
        </p:txBody>
      </p:sp>
      <p:sp>
        <p:nvSpPr>
          <p:cNvPr id="240" name="Google Shape;240;p20"/>
          <p:cNvSpPr txBox="1">
            <a:spLocks noGrp="1"/>
          </p:cNvSpPr>
          <p:nvPr>
            <p:ph type="ctrTitle" idx="4294967295"/>
          </p:nvPr>
        </p:nvSpPr>
        <p:spPr>
          <a:xfrm>
            <a:off x="427950" y="142625"/>
            <a:ext cx="6156000" cy="471900"/>
          </a:xfrm>
          <a:prstGeom prst="rect">
            <a:avLst/>
          </a:prstGeom>
          <a:noFill/>
          <a:ln>
            <a:noFill/>
          </a:ln>
        </p:spPr>
        <p:txBody>
          <a:bodyPr spcFirstLastPara="1" wrap="square" lIns="91425" tIns="91425" rIns="91425" bIns="91425" anchor="t" anchorCtr="0">
            <a:noAutofit/>
          </a:bodyPr>
          <a:lstStyle/>
          <a:p>
            <a:pPr marL="0" marR="0" lvl="0" indent="0" algn="l" rtl="0">
              <a:lnSpc>
                <a:spcPct val="150000"/>
              </a:lnSpc>
              <a:spcBef>
                <a:spcPts val="0"/>
              </a:spcBef>
              <a:spcAft>
                <a:spcPts val="0"/>
              </a:spcAft>
              <a:buClr>
                <a:schemeClr val="dk1"/>
              </a:buClr>
              <a:buSzPts val="2800"/>
              <a:buFont typeface="Arial"/>
              <a:buNone/>
            </a:pPr>
            <a:r>
              <a:rPr lang="en-GB" sz="1400" b="0" i="0" u="none" strike="noStrike" cap="none" dirty="0">
                <a:solidFill>
                  <a:srgbClr val="147E93"/>
                </a:solidFill>
                <a:latin typeface="Roboto Light"/>
                <a:ea typeface="Roboto Light"/>
                <a:cs typeface="Roboto Light"/>
                <a:sym typeface="Roboto Light"/>
              </a:rPr>
              <a:t>Building habits in Ramadan and beyond - </a:t>
            </a:r>
            <a:r>
              <a:rPr lang="en-GB" sz="1400" b="1" i="0" u="none" strike="noStrike" cap="none" dirty="0">
                <a:solidFill>
                  <a:srgbClr val="147E93"/>
                </a:solidFill>
                <a:latin typeface="Roboto"/>
                <a:ea typeface="Roboto"/>
                <a:cs typeface="Roboto"/>
                <a:sym typeface="Roboto"/>
              </a:rPr>
              <a:t>Exerting yourself in Ramadan</a:t>
            </a:r>
            <a:endParaRPr sz="1400" b="1" i="0" u="none" strike="noStrike" cap="none" dirty="0">
              <a:solidFill>
                <a:srgbClr val="147E93"/>
              </a:solidFill>
              <a:latin typeface="Roboto"/>
              <a:ea typeface="Roboto"/>
              <a:cs typeface="Roboto"/>
              <a:sym typeface="Roboto"/>
            </a:endParaRPr>
          </a:p>
          <a:p>
            <a:pPr marL="0" marR="0" lvl="0" indent="0" algn="l" rtl="0">
              <a:lnSpc>
                <a:spcPct val="150000"/>
              </a:lnSpc>
              <a:spcBef>
                <a:spcPts val="0"/>
              </a:spcBef>
              <a:spcAft>
                <a:spcPts val="0"/>
              </a:spcAft>
              <a:buClr>
                <a:schemeClr val="dk1"/>
              </a:buClr>
              <a:buSzPts val="2800"/>
              <a:buFont typeface="Arial"/>
              <a:buNone/>
            </a:pPr>
            <a:endParaRPr sz="1400" b="0" i="0" u="none" strike="noStrike" cap="none" dirty="0">
              <a:solidFill>
                <a:srgbClr val="147E93"/>
              </a:solidFill>
              <a:latin typeface="Roboto Light"/>
              <a:ea typeface="Roboto Light"/>
              <a:cs typeface="Roboto Light"/>
              <a:sym typeface="Roboto Light"/>
            </a:endParaRPr>
          </a:p>
        </p:txBody>
      </p:sp>
      <p:sp>
        <p:nvSpPr>
          <p:cNvPr id="241" name="Google Shape;241;p20"/>
          <p:cNvSpPr txBox="1"/>
          <p:nvPr/>
        </p:nvSpPr>
        <p:spPr>
          <a:xfrm>
            <a:off x="427950" y="1274550"/>
            <a:ext cx="8288100" cy="3574800"/>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Clr>
                <a:srgbClr val="000000"/>
              </a:buClr>
              <a:buSzPts val="1700"/>
              <a:buFont typeface="Arial"/>
              <a:buNone/>
            </a:pPr>
            <a:r>
              <a:rPr lang="en-GB" sz="1700" b="0" i="0" u="none" strike="noStrike" cap="none">
                <a:solidFill>
                  <a:srgbClr val="147E93"/>
                </a:solidFill>
                <a:latin typeface="Arial"/>
                <a:ea typeface="Arial"/>
                <a:cs typeface="Arial"/>
                <a:sym typeface="Arial"/>
              </a:rPr>
              <a:t>Although Ramadan is a perfect time for us to start building habits, remember in Ramadan we should be exerting ourselves. This means putting more effort into doing worship and good deeds than we would at other times of the year. </a:t>
            </a:r>
            <a:endParaRPr sz="1700" b="0" i="0" u="none" strike="noStrike" cap="none">
              <a:solidFill>
                <a:srgbClr val="147E93"/>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700"/>
              <a:buFont typeface="Arial"/>
              <a:buNone/>
            </a:pPr>
            <a:endParaRPr sz="1700" b="0" i="0" u="none" strike="noStrike" cap="none">
              <a:solidFill>
                <a:srgbClr val="147E93"/>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700"/>
              <a:buFont typeface="Arial"/>
              <a:buNone/>
            </a:pPr>
            <a:r>
              <a:rPr lang="en-GB" sz="1700" b="0" i="0" u="none" strike="noStrike" cap="none">
                <a:solidFill>
                  <a:srgbClr val="147E93"/>
                </a:solidFill>
                <a:latin typeface="Arial"/>
                <a:ea typeface="Arial"/>
                <a:cs typeface="Arial"/>
                <a:sym typeface="Arial"/>
              </a:rPr>
              <a:t>For example there are acts in this month that we don’t do outside of Ramadan:</a:t>
            </a:r>
            <a:endParaRPr sz="1700" b="0" i="0" u="none" strike="noStrike" cap="none">
              <a:solidFill>
                <a:srgbClr val="147E93"/>
              </a:solidFill>
              <a:latin typeface="Arial"/>
              <a:ea typeface="Arial"/>
              <a:cs typeface="Arial"/>
              <a:sym typeface="Arial"/>
            </a:endParaRPr>
          </a:p>
          <a:p>
            <a:pPr marL="457200" marR="0" lvl="0" indent="-336550" algn="l" rtl="0">
              <a:lnSpc>
                <a:spcPct val="115000"/>
              </a:lnSpc>
              <a:spcBef>
                <a:spcPts val="0"/>
              </a:spcBef>
              <a:spcAft>
                <a:spcPts val="0"/>
              </a:spcAft>
              <a:buClr>
                <a:srgbClr val="147E93"/>
              </a:buClr>
              <a:buSzPts val="1700"/>
              <a:buFont typeface="Arial"/>
              <a:buChar char="-"/>
            </a:pPr>
            <a:r>
              <a:rPr lang="en-GB" sz="1700" b="0" i="0" u="none" strike="noStrike" cap="none">
                <a:solidFill>
                  <a:srgbClr val="147E93"/>
                </a:solidFill>
                <a:latin typeface="Arial"/>
                <a:ea typeface="Arial"/>
                <a:cs typeface="Arial"/>
                <a:sym typeface="Arial"/>
              </a:rPr>
              <a:t>Fasting everyday of the month</a:t>
            </a:r>
            <a:endParaRPr sz="1700" b="0" i="0" u="none" strike="noStrike" cap="none">
              <a:solidFill>
                <a:srgbClr val="147E93"/>
              </a:solidFill>
              <a:latin typeface="Arial"/>
              <a:ea typeface="Arial"/>
              <a:cs typeface="Arial"/>
              <a:sym typeface="Arial"/>
            </a:endParaRPr>
          </a:p>
          <a:p>
            <a:pPr marL="457200" marR="0" lvl="0" indent="-336550" algn="l" rtl="0">
              <a:lnSpc>
                <a:spcPct val="115000"/>
              </a:lnSpc>
              <a:spcBef>
                <a:spcPts val="0"/>
              </a:spcBef>
              <a:spcAft>
                <a:spcPts val="0"/>
              </a:spcAft>
              <a:buClr>
                <a:srgbClr val="147E93"/>
              </a:buClr>
              <a:buSzPts val="1700"/>
              <a:buFont typeface="Arial"/>
              <a:buChar char="-"/>
            </a:pPr>
            <a:r>
              <a:rPr lang="en-GB" sz="1700" b="0" i="0" u="none" strike="noStrike" cap="none">
                <a:solidFill>
                  <a:srgbClr val="147E93"/>
                </a:solidFill>
                <a:latin typeface="Arial"/>
                <a:ea typeface="Arial"/>
                <a:cs typeface="Arial"/>
                <a:sym typeface="Arial"/>
              </a:rPr>
              <a:t>Taraweeh salah</a:t>
            </a:r>
            <a:endParaRPr sz="1700" b="0" i="0" u="none" strike="noStrike" cap="none">
              <a:solidFill>
                <a:srgbClr val="147E93"/>
              </a:solidFill>
              <a:latin typeface="Arial"/>
              <a:ea typeface="Arial"/>
              <a:cs typeface="Arial"/>
              <a:sym typeface="Arial"/>
            </a:endParaRPr>
          </a:p>
          <a:p>
            <a:pPr marL="457200" marR="0" lvl="0" indent="-336550" algn="l" rtl="0">
              <a:lnSpc>
                <a:spcPct val="115000"/>
              </a:lnSpc>
              <a:spcBef>
                <a:spcPts val="0"/>
              </a:spcBef>
              <a:spcAft>
                <a:spcPts val="0"/>
              </a:spcAft>
              <a:buClr>
                <a:srgbClr val="147E93"/>
              </a:buClr>
              <a:buSzPts val="1700"/>
              <a:buFont typeface="Arial"/>
              <a:buChar char="-"/>
            </a:pPr>
            <a:r>
              <a:rPr lang="en-GB" sz="1700" b="0" i="0" u="none" strike="noStrike" cap="none">
                <a:solidFill>
                  <a:srgbClr val="147E93"/>
                </a:solidFill>
                <a:latin typeface="Arial"/>
                <a:ea typeface="Arial"/>
                <a:cs typeface="Arial"/>
                <a:sym typeface="Arial"/>
              </a:rPr>
              <a:t>Itikaaf in the last 10 days</a:t>
            </a:r>
            <a:endParaRPr sz="1700" b="0" i="0" u="none" strike="noStrike" cap="none">
              <a:solidFill>
                <a:srgbClr val="147E93"/>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300"/>
              <a:buFont typeface="Arial"/>
              <a:buNone/>
            </a:pPr>
            <a:endParaRPr sz="1300" b="0" i="0" u="none" strike="noStrike" cap="none">
              <a:solidFill>
                <a:srgbClr val="147E93"/>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300"/>
              <a:buFont typeface="Arial"/>
              <a:buNone/>
            </a:pPr>
            <a:endParaRPr sz="1300" b="0" i="0" u="none" strike="noStrike" cap="none">
              <a:solidFill>
                <a:srgbClr val="147E93"/>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300"/>
              <a:buFont typeface="Arial"/>
              <a:buNone/>
            </a:pPr>
            <a:endParaRPr sz="1300" b="0" i="0" u="none" strike="noStrike" cap="none">
              <a:solidFill>
                <a:srgbClr val="1155CC"/>
              </a:solidFill>
              <a:latin typeface="Arial"/>
              <a:ea typeface="Arial"/>
              <a:cs typeface="Arial"/>
              <a:sym typeface="Arial"/>
            </a:endParaRPr>
          </a:p>
          <a:p>
            <a:pPr marL="0" marR="0" lvl="0" indent="0" algn="ctr" rtl="0">
              <a:lnSpc>
                <a:spcPct val="115000"/>
              </a:lnSpc>
              <a:spcBef>
                <a:spcPts val="0"/>
              </a:spcBef>
              <a:spcAft>
                <a:spcPts val="0"/>
              </a:spcAft>
              <a:buClr>
                <a:srgbClr val="000000"/>
              </a:buClr>
              <a:buSzPts val="1900"/>
              <a:buFont typeface="Arial"/>
              <a:buNone/>
            </a:pPr>
            <a:endParaRPr sz="1900" b="0" i="0" u="none" strike="noStrike" cap="none">
              <a:solidFill>
                <a:srgbClr val="147E93"/>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21"/>
          <p:cNvSpPr/>
          <p:nvPr/>
        </p:nvSpPr>
        <p:spPr>
          <a:xfrm>
            <a:off x="427950" y="513125"/>
            <a:ext cx="8288100" cy="680700"/>
          </a:xfrm>
          <a:prstGeom prst="rect">
            <a:avLst/>
          </a:prstGeom>
          <a:solidFill>
            <a:srgbClr val="147E9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7" name="Google Shape;247;p21"/>
          <p:cNvSpPr txBox="1">
            <a:spLocks noGrp="1"/>
          </p:cNvSpPr>
          <p:nvPr>
            <p:ph type="body" idx="1"/>
          </p:nvPr>
        </p:nvSpPr>
        <p:spPr>
          <a:xfrm>
            <a:off x="427950" y="570875"/>
            <a:ext cx="7707600" cy="565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ct val="75630"/>
              <a:buNone/>
            </a:pPr>
            <a:r>
              <a:rPr lang="en-GB" sz="2400" b="1" dirty="0">
                <a:solidFill>
                  <a:srgbClr val="EBFDFF"/>
                </a:solidFill>
              </a:rPr>
              <a:t>The Prophet became more generous in Ramadan</a:t>
            </a:r>
            <a:endParaRPr sz="2400" b="1" dirty="0">
              <a:solidFill>
                <a:srgbClr val="EBFDFF"/>
              </a:solidFill>
            </a:endParaRPr>
          </a:p>
        </p:txBody>
      </p:sp>
      <p:sp>
        <p:nvSpPr>
          <p:cNvPr id="248" name="Google Shape;248;p21"/>
          <p:cNvSpPr txBox="1">
            <a:spLocks noGrp="1"/>
          </p:cNvSpPr>
          <p:nvPr>
            <p:ph type="ctrTitle" idx="4294967295"/>
          </p:nvPr>
        </p:nvSpPr>
        <p:spPr>
          <a:xfrm>
            <a:off x="427950" y="142625"/>
            <a:ext cx="6156000" cy="471900"/>
          </a:xfrm>
          <a:prstGeom prst="rect">
            <a:avLst/>
          </a:prstGeom>
          <a:noFill/>
          <a:ln>
            <a:noFill/>
          </a:ln>
        </p:spPr>
        <p:txBody>
          <a:bodyPr spcFirstLastPara="1" wrap="square" lIns="91425" tIns="91425" rIns="91425" bIns="91425" anchor="t" anchorCtr="0">
            <a:noAutofit/>
          </a:bodyPr>
          <a:lstStyle/>
          <a:p>
            <a:pPr marL="0" marR="0" lvl="0" indent="0" algn="l" rtl="0">
              <a:lnSpc>
                <a:spcPct val="150000"/>
              </a:lnSpc>
              <a:spcBef>
                <a:spcPts val="0"/>
              </a:spcBef>
              <a:spcAft>
                <a:spcPts val="0"/>
              </a:spcAft>
              <a:buClr>
                <a:schemeClr val="dk1"/>
              </a:buClr>
              <a:buSzPts val="2800"/>
              <a:buFont typeface="Arial"/>
              <a:buNone/>
            </a:pPr>
            <a:r>
              <a:rPr lang="en-GB" sz="1400" b="0" i="0" u="none" strike="noStrike" cap="none" dirty="0">
                <a:solidFill>
                  <a:srgbClr val="147E93"/>
                </a:solidFill>
                <a:latin typeface="Roboto Light"/>
                <a:ea typeface="Roboto Light"/>
                <a:cs typeface="Roboto Light"/>
                <a:sym typeface="Roboto Light"/>
              </a:rPr>
              <a:t>Building habits in Ramadan and beyond - </a:t>
            </a:r>
            <a:r>
              <a:rPr lang="en-GB" sz="1400" b="1" i="0" u="none" strike="noStrike" cap="none" dirty="0">
                <a:solidFill>
                  <a:srgbClr val="147E93"/>
                </a:solidFill>
                <a:latin typeface="Roboto"/>
                <a:ea typeface="Roboto"/>
                <a:cs typeface="Roboto"/>
                <a:sym typeface="Roboto"/>
              </a:rPr>
              <a:t>Exerting yourself in Ramadan</a:t>
            </a:r>
            <a:endParaRPr sz="1400" b="1" i="0" u="none" strike="noStrike" cap="none" dirty="0">
              <a:solidFill>
                <a:srgbClr val="147E93"/>
              </a:solidFill>
              <a:latin typeface="Roboto"/>
              <a:ea typeface="Roboto"/>
              <a:cs typeface="Roboto"/>
              <a:sym typeface="Roboto"/>
            </a:endParaRPr>
          </a:p>
          <a:p>
            <a:pPr marL="0" marR="0" lvl="0" indent="0" algn="l" rtl="0">
              <a:lnSpc>
                <a:spcPct val="150000"/>
              </a:lnSpc>
              <a:spcBef>
                <a:spcPts val="0"/>
              </a:spcBef>
              <a:spcAft>
                <a:spcPts val="0"/>
              </a:spcAft>
              <a:buClr>
                <a:schemeClr val="dk1"/>
              </a:buClr>
              <a:buSzPts val="2800"/>
              <a:buFont typeface="Arial"/>
              <a:buNone/>
            </a:pPr>
            <a:endParaRPr sz="1400" b="0" i="0" u="none" strike="noStrike" cap="none" dirty="0">
              <a:solidFill>
                <a:srgbClr val="147E93"/>
              </a:solidFill>
              <a:latin typeface="Roboto Light"/>
              <a:ea typeface="Roboto Light"/>
              <a:cs typeface="Roboto Light"/>
              <a:sym typeface="Roboto Light"/>
            </a:endParaRPr>
          </a:p>
        </p:txBody>
      </p:sp>
      <p:sp>
        <p:nvSpPr>
          <p:cNvPr id="249" name="Google Shape;249;p21"/>
          <p:cNvSpPr txBox="1"/>
          <p:nvPr/>
        </p:nvSpPr>
        <p:spPr>
          <a:xfrm>
            <a:off x="427950" y="1274550"/>
            <a:ext cx="8288100" cy="4495200"/>
          </a:xfrm>
          <a:prstGeom prst="rect">
            <a:avLst/>
          </a:prstGeom>
          <a:noFill/>
          <a:ln>
            <a:noFill/>
          </a:ln>
        </p:spPr>
        <p:txBody>
          <a:bodyPr spcFirstLastPara="1" wrap="square" lIns="91425" tIns="91425" rIns="91425" bIns="91425" anchor="t" anchorCtr="0">
            <a:spAutoFit/>
          </a:bodyPr>
          <a:lstStyle/>
          <a:p>
            <a:pPr marL="0" marR="0" lvl="0" indent="0" algn="ctr" rtl="0">
              <a:lnSpc>
                <a:spcPct val="115000"/>
              </a:lnSpc>
              <a:spcBef>
                <a:spcPts val="0"/>
              </a:spcBef>
              <a:spcAft>
                <a:spcPts val="0"/>
              </a:spcAft>
              <a:buClr>
                <a:srgbClr val="000000"/>
              </a:buClr>
              <a:buSzPts val="1900"/>
              <a:buFont typeface="Arial"/>
              <a:buNone/>
            </a:pPr>
            <a:r>
              <a:rPr lang="en-GB" sz="1900" b="0" i="0" u="none" strike="noStrike" cap="none">
                <a:solidFill>
                  <a:srgbClr val="147E93"/>
                </a:solidFill>
                <a:latin typeface="Arial"/>
                <a:ea typeface="Arial"/>
                <a:cs typeface="Arial"/>
                <a:sym typeface="Arial"/>
              </a:rPr>
              <a:t>ابْنَ عَبَّاسٍ قَالَ‏: ‏ كَانَ رَسُولُ اللهِ صلى الله عليه وسلم أَجْوَدَ النَّاسِ بِالْخَيْرِ، وَكَانَ أَجْوَدَ مَا يَكُونُ فِي رَمَضَانَ، حِينَ يَلْقَاهُ جِبْرِيلُ صلى الله عليه وسلم، وَكَانَ جِبْرِيلُ يَلْقَاهُ فِي كُلِّ لَيْلَةٍ مِنْ رَمَضَانَ، يَعْرِضُ عَلَيْهِ رَسُولُ اللهِ صلى الله عليه وسلم الْقُرْآنَ، فَإِذَا لَقِيَهُ جِبْرِيلُ كَانَ رَسُولُ اللهِ صلى الله عليه وسلم أَجْوَدَ بِالْخَيْرِ مِنَ الرِّيحِ الْمُرْسَلَةِ‏.‏</a:t>
            </a:r>
            <a:endParaRPr sz="1900" b="0" i="0" u="none" strike="noStrike" cap="none">
              <a:solidFill>
                <a:srgbClr val="147E93"/>
              </a:solidFill>
              <a:latin typeface="Arial"/>
              <a:ea typeface="Arial"/>
              <a:cs typeface="Arial"/>
              <a:sym typeface="Arial"/>
            </a:endParaRPr>
          </a:p>
          <a:p>
            <a:pPr marL="0" marR="0" lvl="0" indent="0" algn="ctr" rtl="0">
              <a:lnSpc>
                <a:spcPct val="115000"/>
              </a:lnSpc>
              <a:spcBef>
                <a:spcPts val="0"/>
              </a:spcBef>
              <a:spcAft>
                <a:spcPts val="0"/>
              </a:spcAft>
              <a:buClr>
                <a:srgbClr val="000000"/>
              </a:buClr>
              <a:buSzPts val="1500"/>
              <a:buFont typeface="Arial"/>
              <a:buNone/>
            </a:pPr>
            <a:endParaRPr sz="1500" b="0" i="0" u="none" strike="noStrike" cap="none">
              <a:solidFill>
                <a:srgbClr val="147E93"/>
              </a:solidFill>
              <a:latin typeface="Arial"/>
              <a:ea typeface="Arial"/>
              <a:cs typeface="Arial"/>
              <a:sym typeface="Arial"/>
            </a:endParaRPr>
          </a:p>
          <a:p>
            <a:pPr marL="0" marR="0" lvl="0" indent="0" algn="ctr" rtl="0">
              <a:lnSpc>
                <a:spcPct val="115000"/>
              </a:lnSpc>
              <a:spcBef>
                <a:spcPts val="0"/>
              </a:spcBef>
              <a:spcAft>
                <a:spcPts val="0"/>
              </a:spcAft>
              <a:buClr>
                <a:srgbClr val="000000"/>
              </a:buClr>
              <a:buSzPts val="1300"/>
              <a:buFont typeface="Arial"/>
              <a:buNone/>
            </a:pPr>
            <a:r>
              <a:rPr lang="en-GB" sz="1300" b="0" i="0" u="none" strike="noStrike" cap="none">
                <a:solidFill>
                  <a:srgbClr val="147E93"/>
                </a:solidFill>
                <a:latin typeface="Arial"/>
                <a:ea typeface="Arial"/>
                <a:cs typeface="Arial"/>
                <a:sym typeface="Arial"/>
              </a:rPr>
              <a:t>Ibn 'Abbas said, "The Messenger of Allah, may Allah bless him and grant him peace, was the most generous of people in giving charity. He was even more generous in Ramadan when Jibril, may Allah bless him and grant him peace, used to meet him. Every night of Ramadan, Jibril used to come to him and the Messenger of Allah, may Allah bless him and grant him peace, would read the Qur'an to him. When Jibril came to him, the Messenger of Allah, may Allah bless him and grant him peace, was more generous in giving charity than the blowing wind."</a:t>
            </a:r>
            <a:endParaRPr sz="1300" b="0" i="0" u="none" strike="noStrike" cap="none">
              <a:solidFill>
                <a:srgbClr val="147E93"/>
              </a:solidFill>
              <a:latin typeface="Arial"/>
              <a:ea typeface="Arial"/>
              <a:cs typeface="Arial"/>
              <a:sym typeface="Arial"/>
            </a:endParaRPr>
          </a:p>
          <a:p>
            <a:pPr marL="0" marR="0" lvl="0" indent="0" algn="ctr" rtl="0">
              <a:lnSpc>
                <a:spcPct val="115000"/>
              </a:lnSpc>
              <a:spcBef>
                <a:spcPts val="0"/>
              </a:spcBef>
              <a:spcAft>
                <a:spcPts val="0"/>
              </a:spcAft>
              <a:buClr>
                <a:srgbClr val="000000"/>
              </a:buClr>
              <a:buSzPts val="1300"/>
              <a:buFont typeface="Arial"/>
              <a:buNone/>
            </a:pPr>
            <a:endParaRPr sz="1300" b="0" i="0" u="none" strike="noStrike" cap="none">
              <a:solidFill>
                <a:srgbClr val="147E93"/>
              </a:solidFill>
              <a:latin typeface="Arial"/>
              <a:ea typeface="Arial"/>
              <a:cs typeface="Arial"/>
              <a:sym typeface="Arial"/>
            </a:endParaRPr>
          </a:p>
          <a:p>
            <a:pPr marL="0" marR="0" lvl="0" indent="0" algn="ctr" rtl="0">
              <a:lnSpc>
                <a:spcPct val="115000"/>
              </a:lnSpc>
              <a:spcBef>
                <a:spcPts val="0"/>
              </a:spcBef>
              <a:spcAft>
                <a:spcPts val="0"/>
              </a:spcAft>
              <a:buClr>
                <a:srgbClr val="000000"/>
              </a:buClr>
              <a:buSzPts val="1300"/>
              <a:buFont typeface="Arial"/>
              <a:buNone/>
            </a:pPr>
            <a:r>
              <a:rPr lang="en-GB" sz="1300" b="0" i="0" u="none" strike="noStrike" cap="none">
                <a:solidFill>
                  <a:srgbClr val="147E93"/>
                </a:solidFill>
                <a:latin typeface="Arial"/>
                <a:ea typeface="Arial"/>
                <a:cs typeface="Arial"/>
                <a:sym typeface="Arial"/>
              </a:rPr>
              <a:t>Al-Adab Al-Mufrad</a:t>
            </a:r>
            <a:endParaRPr sz="1300" b="0" i="0" u="none" strike="noStrike" cap="none">
              <a:solidFill>
                <a:srgbClr val="147E93"/>
              </a:solidFill>
              <a:latin typeface="Arial"/>
              <a:ea typeface="Arial"/>
              <a:cs typeface="Arial"/>
              <a:sym typeface="Arial"/>
            </a:endParaRPr>
          </a:p>
          <a:p>
            <a:pPr marL="0" marR="0" lvl="0" indent="0" algn="ctr" rtl="0">
              <a:lnSpc>
                <a:spcPct val="115000"/>
              </a:lnSpc>
              <a:spcBef>
                <a:spcPts val="0"/>
              </a:spcBef>
              <a:spcAft>
                <a:spcPts val="0"/>
              </a:spcAft>
              <a:buClr>
                <a:srgbClr val="000000"/>
              </a:buClr>
              <a:buSzPts val="1300"/>
              <a:buFont typeface="Arial"/>
              <a:buNone/>
            </a:pPr>
            <a:r>
              <a:rPr lang="en-GB" sz="1300" b="0" i="0" u="none" strike="noStrike" cap="none">
                <a:solidFill>
                  <a:srgbClr val="147E93"/>
                </a:solidFill>
                <a:latin typeface="Arial"/>
                <a:ea typeface="Arial"/>
                <a:cs typeface="Arial"/>
                <a:sym typeface="Arial"/>
              </a:rPr>
              <a:t>Grade: Sahih (Al-Albani)</a:t>
            </a:r>
            <a:endParaRPr sz="1300" b="0" i="0" u="none" strike="noStrike" cap="none">
              <a:solidFill>
                <a:srgbClr val="147E93"/>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900"/>
              <a:buFont typeface="Arial"/>
              <a:buNone/>
            </a:pPr>
            <a:endParaRPr sz="1900" b="0" i="0" u="none" strike="noStrike" cap="none">
              <a:solidFill>
                <a:srgbClr val="147E93"/>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900"/>
              <a:buFont typeface="Arial"/>
              <a:buNone/>
            </a:pPr>
            <a:endParaRPr sz="1900" b="0" i="0" u="none" strike="noStrike" cap="none">
              <a:solidFill>
                <a:srgbClr val="147E93"/>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22"/>
          <p:cNvSpPr/>
          <p:nvPr/>
        </p:nvSpPr>
        <p:spPr>
          <a:xfrm>
            <a:off x="427950" y="513125"/>
            <a:ext cx="8288100" cy="680700"/>
          </a:xfrm>
          <a:prstGeom prst="rect">
            <a:avLst/>
          </a:prstGeom>
          <a:solidFill>
            <a:srgbClr val="147E9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5" name="Google Shape;255;p22"/>
          <p:cNvSpPr txBox="1">
            <a:spLocks noGrp="1"/>
          </p:cNvSpPr>
          <p:nvPr>
            <p:ph type="body" idx="1"/>
          </p:nvPr>
        </p:nvSpPr>
        <p:spPr>
          <a:xfrm>
            <a:off x="427950" y="570875"/>
            <a:ext cx="8115000" cy="565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ct val="79296"/>
              <a:buNone/>
            </a:pPr>
            <a:r>
              <a:rPr lang="en-GB" sz="2400" b="1" dirty="0">
                <a:solidFill>
                  <a:srgbClr val="EBFDFF"/>
                </a:solidFill>
              </a:rPr>
              <a:t>The Prophet (S.A.W) would strive in the last 10 nights</a:t>
            </a:r>
            <a:endParaRPr sz="2400" b="1" dirty="0">
              <a:solidFill>
                <a:srgbClr val="EBFDFF"/>
              </a:solidFill>
            </a:endParaRPr>
          </a:p>
        </p:txBody>
      </p:sp>
      <p:sp>
        <p:nvSpPr>
          <p:cNvPr id="256" name="Google Shape;256;p22"/>
          <p:cNvSpPr txBox="1">
            <a:spLocks noGrp="1"/>
          </p:cNvSpPr>
          <p:nvPr>
            <p:ph type="ctrTitle" idx="4294967295"/>
          </p:nvPr>
        </p:nvSpPr>
        <p:spPr>
          <a:xfrm>
            <a:off x="427950" y="142625"/>
            <a:ext cx="6156000" cy="471900"/>
          </a:xfrm>
          <a:prstGeom prst="rect">
            <a:avLst/>
          </a:prstGeom>
          <a:noFill/>
          <a:ln>
            <a:noFill/>
          </a:ln>
        </p:spPr>
        <p:txBody>
          <a:bodyPr spcFirstLastPara="1" wrap="square" lIns="91425" tIns="91425" rIns="91425" bIns="91425" anchor="t" anchorCtr="0">
            <a:noAutofit/>
          </a:bodyPr>
          <a:lstStyle/>
          <a:p>
            <a:pPr marL="0" marR="0" lvl="0" indent="0" algn="l" rtl="0">
              <a:lnSpc>
                <a:spcPct val="150000"/>
              </a:lnSpc>
              <a:spcBef>
                <a:spcPts val="0"/>
              </a:spcBef>
              <a:spcAft>
                <a:spcPts val="0"/>
              </a:spcAft>
              <a:buClr>
                <a:schemeClr val="dk1"/>
              </a:buClr>
              <a:buSzPts val="2800"/>
              <a:buFont typeface="Arial"/>
              <a:buNone/>
            </a:pPr>
            <a:r>
              <a:rPr lang="en-GB" sz="1400" b="0" i="0" u="none" strike="noStrike" cap="none" dirty="0">
                <a:solidFill>
                  <a:srgbClr val="147E93"/>
                </a:solidFill>
                <a:latin typeface="Roboto Light"/>
                <a:ea typeface="Roboto Light"/>
                <a:cs typeface="Roboto Light"/>
                <a:sym typeface="Roboto Light"/>
              </a:rPr>
              <a:t>Building habits in Ramadan and beyond - </a:t>
            </a:r>
            <a:r>
              <a:rPr lang="en-GB" sz="1400" b="1" i="0" u="none" strike="noStrike" cap="none" dirty="0">
                <a:solidFill>
                  <a:srgbClr val="147E93"/>
                </a:solidFill>
                <a:latin typeface="Roboto"/>
                <a:ea typeface="Roboto"/>
                <a:cs typeface="Roboto"/>
                <a:sym typeface="Roboto"/>
              </a:rPr>
              <a:t>Exerting yourself in Ramadan</a:t>
            </a:r>
            <a:endParaRPr sz="1400" b="1" i="0" u="none" strike="noStrike" cap="none" dirty="0">
              <a:solidFill>
                <a:srgbClr val="147E93"/>
              </a:solidFill>
              <a:latin typeface="Roboto"/>
              <a:ea typeface="Roboto"/>
              <a:cs typeface="Roboto"/>
              <a:sym typeface="Roboto"/>
            </a:endParaRPr>
          </a:p>
          <a:p>
            <a:pPr marL="0" marR="0" lvl="0" indent="0" algn="l" rtl="0">
              <a:lnSpc>
                <a:spcPct val="150000"/>
              </a:lnSpc>
              <a:spcBef>
                <a:spcPts val="0"/>
              </a:spcBef>
              <a:spcAft>
                <a:spcPts val="0"/>
              </a:spcAft>
              <a:buClr>
                <a:schemeClr val="dk1"/>
              </a:buClr>
              <a:buSzPts val="2800"/>
              <a:buFont typeface="Arial"/>
              <a:buNone/>
            </a:pPr>
            <a:endParaRPr sz="1400" b="0" i="0" u="none" strike="noStrike" cap="none" dirty="0">
              <a:solidFill>
                <a:srgbClr val="147E93"/>
              </a:solidFill>
              <a:latin typeface="Roboto Light"/>
              <a:ea typeface="Roboto Light"/>
              <a:cs typeface="Roboto Light"/>
              <a:sym typeface="Roboto Light"/>
            </a:endParaRPr>
          </a:p>
        </p:txBody>
      </p:sp>
      <p:sp>
        <p:nvSpPr>
          <p:cNvPr id="257" name="Google Shape;257;p22"/>
          <p:cNvSpPr txBox="1"/>
          <p:nvPr/>
        </p:nvSpPr>
        <p:spPr>
          <a:xfrm>
            <a:off x="427950" y="1655550"/>
            <a:ext cx="8288100" cy="2831400"/>
          </a:xfrm>
          <a:prstGeom prst="rect">
            <a:avLst/>
          </a:prstGeom>
          <a:noFill/>
          <a:ln>
            <a:noFill/>
          </a:ln>
        </p:spPr>
        <p:txBody>
          <a:bodyPr spcFirstLastPara="1" wrap="square" lIns="91425" tIns="91425" rIns="91425" bIns="91425" anchor="t" anchorCtr="0">
            <a:spAutoFit/>
          </a:bodyPr>
          <a:lstStyle/>
          <a:p>
            <a:pPr marL="0" marR="0" lvl="0" indent="0" algn="ctr" rtl="0">
              <a:lnSpc>
                <a:spcPct val="115000"/>
              </a:lnSpc>
              <a:spcBef>
                <a:spcPts val="0"/>
              </a:spcBef>
              <a:spcAft>
                <a:spcPts val="0"/>
              </a:spcAft>
              <a:buClr>
                <a:schemeClr val="dk1"/>
              </a:buClr>
              <a:buSzPts val="1100"/>
              <a:buFont typeface="Arial"/>
              <a:buNone/>
            </a:pPr>
            <a:r>
              <a:rPr lang="en-GB" sz="1900" b="0" i="0" u="none" strike="noStrike" cap="none">
                <a:solidFill>
                  <a:srgbClr val="147E93"/>
                </a:solidFill>
                <a:latin typeface="Arial"/>
                <a:ea typeface="Arial"/>
                <a:cs typeface="Arial"/>
                <a:sym typeface="Arial"/>
              </a:rPr>
              <a:t>عَنْ عَائِشَةَ، قَالَتْ كَانَ النَّبِيُّ ـ صلى الله عليه وسلم ـ يَجْتَهِدُ فِي الْعَشْرِ الأَوَاخِرِ مَا لاَ يَجْتَهِدُ فِي غَيْرِهِ ‏.‏</a:t>
            </a:r>
            <a:endParaRPr sz="1900" b="0" i="0" u="none" strike="noStrike" cap="none">
              <a:solidFill>
                <a:srgbClr val="147E93"/>
              </a:solidFill>
              <a:latin typeface="Arial"/>
              <a:ea typeface="Arial"/>
              <a:cs typeface="Arial"/>
              <a:sym typeface="Arial"/>
            </a:endParaRPr>
          </a:p>
          <a:p>
            <a:pPr marL="0" marR="0" lvl="0" indent="0" algn="ctr" rtl="0">
              <a:lnSpc>
                <a:spcPct val="115000"/>
              </a:lnSpc>
              <a:spcBef>
                <a:spcPts val="0"/>
              </a:spcBef>
              <a:spcAft>
                <a:spcPts val="0"/>
              </a:spcAft>
              <a:buClr>
                <a:schemeClr val="dk1"/>
              </a:buClr>
              <a:buSzPts val="1100"/>
              <a:buFont typeface="Arial"/>
              <a:buNone/>
            </a:pPr>
            <a:endParaRPr sz="1900" b="0" i="0" u="none" strike="noStrike" cap="none">
              <a:solidFill>
                <a:srgbClr val="147E93"/>
              </a:solidFill>
              <a:latin typeface="Arial"/>
              <a:ea typeface="Arial"/>
              <a:cs typeface="Arial"/>
              <a:sym typeface="Arial"/>
            </a:endParaRPr>
          </a:p>
          <a:p>
            <a:pPr marL="0" marR="0" lvl="0" indent="0" algn="ctr" rtl="0">
              <a:lnSpc>
                <a:spcPct val="115000"/>
              </a:lnSpc>
              <a:spcBef>
                <a:spcPts val="0"/>
              </a:spcBef>
              <a:spcAft>
                <a:spcPts val="0"/>
              </a:spcAft>
              <a:buClr>
                <a:schemeClr val="dk1"/>
              </a:buClr>
              <a:buSzPts val="1100"/>
              <a:buFont typeface="Arial"/>
              <a:buNone/>
            </a:pPr>
            <a:r>
              <a:rPr lang="en-GB" sz="1900" b="0" i="0" u="none" strike="noStrike" cap="none">
                <a:solidFill>
                  <a:srgbClr val="147E93"/>
                </a:solidFill>
                <a:latin typeface="Arial"/>
                <a:ea typeface="Arial"/>
                <a:cs typeface="Arial"/>
                <a:sym typeface="Arial"/>
              </a:rPr>
              <a:t>It was narrated that ‘Aishah said: “The Prophet (ﷺ) used to strive hard (in worship) in the last ten nights of Ramadan as he never did at any other time.”</a:t>
            </a:r>
            <a:endParaRPr sz="1900" b="0" i="0" u="none" strike="noStrike" cap="none">
              <a:solidFill>
                <a:srgbClr val="147E93"/>
              </a:solidFill>
              <a:latin typeface="Arial"/>
              <a:ea typeface="Arial"/>
              <a:cs typeface="Arial"/>
              <a:sym typeface="Arial"/>
            </a:endParaRPr>
          </a:p>
          <a:p>
            <a:pPr marL="0" marR="0" lvl="0" indent="0" algn="ctr" rtl="0">
              <a:lnSpc>
                <a:spcPct val="115000"/>
              </a:lnSpc>
              <a:spcBef>
                <a:spcPts val="0"/>
              </a:spcBef>
              <a:spcAft>
                <a:spcPts val="0"/>
              </a:spcAft>
              <a:buClr>
                <a:schemeClr val="dk1"/>
              </a:buClr>
              <a:buSzPts val="1100"/>
              <a:buFont typeface="Arial"/>
              <a:buNone/>
            </a:pPr>
            <a:endParaRPr sz="1900" b="0" i="0" u="none" strike="noStrike" cap="none">
              <a:solidFill>
                <a:srgbClr val="147E93"/>
              </a:solidFill>
              <a:latin typeface="Arial"/>
              <a:ea typeface="Arial"/>
              <a:cs typeface="Arial"/>
              <a:sym typeface="Arial"/>
            </a:endParaRPr>
          </a:p>
          <a:p>
            <a:pPr marL="0" marR="0" lvl="0" indent="0" algn="ctr" rtl="0">
              <a:lnSpc>
                <a:spcPct val="115000"/>
              </a:lnSpc>
              <a:spcBef>
                <a:spcPts val="0"/>
              </a:spcBef>
              <a:spcAft>
                <a:spcPts val="0"/>
              </a:spcAft>
              <a:buClr>
                <a:schemeClr val="dk1"/>
              </a:buClr>
              <a:buSzPts val="1100"/>
              <a:buFont typeface="Arial"/>
              <a:buNone/>
            </a:pPr>
            <a:r>
              <a:rPr lang="en-GB" sz="1900" b="0" i="0" u="none" strike="noStrike" cap="none">
                <a:solidFill>
                  <a:srgbClr val="147E93"/>
                </a:solidFill>
                <a:latin typeface="Arial"/>
                <a:ea typeface="Arial"/>
                <a:cs typeface="Arial"/>
                <a:sym typeface="Arial"/>
              </a:rPr>
              <a:t>Sunan Ibn Majah 1767</a:t>
            </a:r>
            <a:endParaRPr sz="1900" b="0" i="0" u="none" strike="noStrike" cap="none">
              <a:solidFill>
                <a:srgbClr val="147E93"/>
              </a:solidFill>
              <a:latin typeface="Arial"/>
              <a:ea typeface="Arial"/>
              <a:cs typeface="Arial"/>
              <a:sym typeface="Arial"/>
            </a:endParaRPr>
          </a:p>
          <a:p>
            <a:pPr marL="0" marR="0" lvl="0" indent="0" algn="ctr" rtl="0">
              <a:lnSpc>
                <a:spcPct val="115000"/>
              </a:lnSpc>
              <a:spcBef>
                <a:spcPts val="0"/>
              </a:spcBef>
              <a:spcAft>
                <a:spcPts val="0"/>
              </a:spcAft>
              <a:buClr>
                <a:srgbClr val="000000"/>
              </a:buClr>
              <a:buSzPts val="1900"/>
              <a:buFont typeface="Arial"/>
              <a:buNone/>
            </a:pPr>
            <a:r>
              <a:rPr lang="en-GB" sz="1900" b="0" i="0" u="none" strike="noStrike" cap="none">
                <a:solidFill>
                  <a:srgbClr val="147E93"/>
                </a:solidFill>
                <a:latin typeface="Arial"/>
                <a:ea typeface="Arial"/>
                <a:cs typeface="Arial"/>
                <a:sym typeface="Arial"/>
              </a:rPr>
              <a:t>Grade: Sahih (Darussalam)</a:t>
            </a:r>
            <a:endParaRPr sz="1900" b="0" i="0" u="none" strike="noStrike" cap="none">
              <a:solidFill>
                <a:srgbClr val="147E93"/>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23"/>
          <p:cNvSpPr/>
          <p:nvPr/>
        </p:nvSpPr>
        <p:spPr>
          <a:xfrm>
            <a:off x="427950" y="513125"/>
            <a:ext cx="8288100" cy="680700"/>
          </a:xfrm>
          <a:prstGeom prst="rect">
            <a:avLst/>
          </a:prstGeom>
          <a:solidFill>
            <a:srgbClr val="147E9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3" name="Google Shape;263;p23"/>
          <p:cNvSpPr txBox="1">
            <a:spLocks noGrp="1"/>
          </p:cNvSpPr>
          <p:nvPr>
            <p:ph type="body" idx="1"/>
          </p:nvPr>
        </p:nvSpPr>
        <p:spPr>
          <a:xfrm>
            <a:off x="427950" y="570875"/>
            <a:ext cx="8115000" cy="565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ct val="72299"/>
              <a:buNone/>
            </a:pPr>
            <a:r>
              <a:rPr lang="en-GB" sz="2400" b="1" dirty="0">
                <a:solidFill>
                  <a:srgbClr val="EBFDFF"/>
                </a:solidFill>
              </a:rPr>
              <a:t>How to approach Ramadan</a:t>
            </a:r>
            <a:endParaRPr sz="2400" b="1" dirty="0">
              <a:solidFill>
                <a:srgbClr val="EBFDFF"/>
              </a:solidFill>
            </a:endParaRPr>
          </a:p>
        </p:txBody>
      </p:sp>
      <p:sp>
        <p:nvSpPr>
          <p:cNvPr id="264" name="Google Shape;264;p23"/>
          <p:cNvSpPr txBox="1">
            <a:spLocks noGrp="1"/>
          </p:cNvSpPr>
          <p:nvPr>
            <p:ph type="ctrTitle" idx="4294967295"/>
          </p:nvPr>
        </p:nvSpPr>
        <p:spPr>
          <a:xfrm>
            <a:off x="427950" y="142625"/>
            <a:ext cx="6156000" cy="471900"/>
          </a:xfrm>
          <a:prstGeom prst="rect">
            <a:avLst/>
          </a:prstGeom>
          <a:noFill/>
          <a:ln>
            <a:noFill/>
          </a:ln>
        </p:spPr>
        <p:txBody>
          <a:bodyPr spcFirstLastPara="1" wrap="square" lIns="91425" tIns="91425" rIns="91425" bIns="91425" anchor="t" anchorCtr="0">
            <a:noAutofit/>
          </a:bodyPr>
          <a:lstStyle/>
          <a:p>
            <a:pPr marL="0" marR="0" lvl="0" indent="0" algn="l" rtl="0">
              <a:lnSpc>
                <a:spcPct val="150000"/>
              </a:lnSpc>
              <a:spcBef>
                <a:spcPts val="0"/>
              </a:spcBef>
              <a:spcAft>
                <a:spcPts val="0"/>
              </a:spcAft>
              <a:buClr>
                <a:schemeClr val="dk1"/>
              </a:buClr>
              <a:buSzPts val="2800"/>
              <a:buFont typeface="Arial"/>
              <a:buNone/>
            </a:pPr>
            <a:r>
              <a:rPr lang="en-GB" sz="1400" b="0" i="0" u="none" strike="noStrike" cap="none" dirty="0">
                <a:solidFill>
                  <a:srgbClr val="147E93"/>
                </a:solidFill>
                <a:latin typeface="Roboto Light"/>
                <a:ea typeface="Roboto Light"/>
                <a:cs typeface="Roboto Light"/>
                <a:sym typeface="Roboto Light"/>
              </a:rPr>
              <a:t>Building habits in Ramadan and beyond - </a:t>
            </a:r>
            <a:r>
              <a:rPr lang="en-GB" sz="1400" b="1" i="0" u="none" strike="noStrike" cap="none" dirty="0">
                <a:solidFill>
                  <a:srgbClr val="147E93"/>
                </a:solidFill>
                <a:latin typeface="Roboto"/>
                <a:ea typeface="Roboto"/>
                <a:cs typeface="Roboto"/>
                <a:sym typeface="Roboto"/>
              </a:rPr>
              <a:t>Summary</a:t>
            </a:r>
            <a:endParaRPr sz="1400" b="1" i="0" u="none" strike="noStrike" cap="none" dirty="0">
              <a:solidFill>
                <a:srgbClr val="147E93"/>
              </a:solidFill>
              <a:latin typeface="Roboto"/>
              <a:ea typeface="Roboto"/>
              <a:cs typeface="Roboto"/>
              <a:sym typeface="Roboto"/>
            </a:endParaRPr>
          </a:p>
          <a:p>
            <a:pPr marL="0" marR="0" lvl="0" indent="0" algn="l" rtl="0">
              <a:lnSpc>
                <a:spcPct val="150000"/>
              </a:lnSpc>
              <a:spcBef>
                <a:spcPts val="0"/>
              </a:spcBef>
              <a:spcAft>
                <a:spcPts val="0"/>
              </a:spcAft>
              <a:buClr>
                <a:schemeClr val="dk1"/>
              </a:buClr>
              <a:buSzPts val="2800"/>
              <a:buFont typeface="Arial"/>
              <a:buNone/>
            </a:pPr>
            <a:endParaRPr sz="1400" b="0" i="0" u="none" strike="noStrike" cap="none" dirty="0">
              <a:solidFill>
                <a:srgbClr val="147E93"/>
              </a:solidFill>
              <a:latin typeface="Roboto Light"/>
              <a:ea typeface="Roboto Light"/>
              <a:cs typeface="Roboto Light"/>
              <a:sym typeface="Roboto Light"/>
            </a:endParaRPr>
          </a:p>
        </p:txBody>
      </p:sp>
      <p:sp>
        <p:nvSpPr>
          <p:cNvPr id="265" name="Google Shape;265;p23"/>
          <p:cNvSpPr txBox="1"/>
          <p:nvPr/>
        </p:nvSpPr>
        <p:spPr>
          <a:xfrm>
            <a:off x="427950" y="1655550"/>
            <a:ext cx="8288100" cy="2538357"/>
          </a:xfrm>
          <a:prstGeom prst="rect">
            <a:avLst/>
          </a:prstGeom>
          <a:noFill/>
          <a:ln>
            <a:noFill/>
          </a:ln>
        </p:spPr>
        <p:txBody>
          <a:bodyPr spcFirstLastPara="1" wrap="square" lIns="91425" tIns="91425" rIns="91425" bIns="91425" anchor="t" anchorCtr="0">
            <a:spAutoFit/>
          </a:bodyPr>
          <a:lstStyle/>
          <a:p>
            <a:pPr marL="457200" marR="0" lvl="0" indent="-349250" algn="l" rtl="0">
              <a:lnSpc>
                <a:spcPct val="115000"/>
              </a:lnSpc>
              <a:spcBef>
                <a:spcPts val="0"/>
              </a:spcBef>
              <a:spcAft>
                <a:spcPts val="0"/>
              </a:spcAft>
              <a:buClr>
                <a:srgbClr val="147E93"/>
              </a:buClr>
              <a:buSzPts val="1900"/>
              <a:buFont typeface="Arial"/>
              <a:buChar char="-"/>
            </a:pPr>
            <a:r>
              <a:rPr lang="en-US" sz="1900" b="0" i="0" u="none" strike="noStrike" cap="none" dirty="0">
                <a:solidFill>
                  <a:srgbClr val="147E93"/>
                </a:solidFill>
                <a:latin typeface="Arial"/>
                <a:ea typeface="Arial"/>
                <a:cs typeface="Arial"/>
                <a:sym typeface="Arial"/>
              </a:rPr>
              <a:t>Remember motivation will only get you so far. Create a </a:t>
            </a:r>
            <a:r>
              <a:rPr lang="en-US" sz="1900" b="0" i="0" u="none" strike="noStrike" cap="none" dirty="0" err="1">
                <a:solidFill>
                  <a:srgbClr val="147E93"/>
                </a:solidFill>
                <a:latin typeface="Arial"/>
                <a:ea typeface="Arial"/>
                <a:cs typeface="Arial"/>
                <a:sym typeface="Arial"/>
              </a:rPr>
              <a:t>mangable</a:t>
            </a:r>
            <a:r>
              <a:rPr lang="en-US" sz="1900" b="0" i="0" u="none" strike="noStrike" cap="none" dirty="0">
                <a:solidFill>
                  <a:srgbClr val="147E93"/>
                </a:solidFill>
                <a:latin typeface="Arial"/>
                <a:ea typeface="Arial"/>
                <a:cs typeface="Arial"/>
                <a:sym typeface="Arial"/>
              </a:rPr>
              <a:t> system and stick to it. </a:t>
            </a:r>
            <a:endParaRPr lang="en-GB" sz="1900" b="0" i="0" u="none" strike="noStrike" cap="none" dirty="0">
              <a:solidFill>
                <a:srgbClr val="147E93"/>
              </a:solidFill>
              <a:latin typeface="Arial"/>
              <a:ea typeface="Arial"/>
              <a:cs typeface="Arial"/>
              <a:sym typeface="Arial"/>
            </a:endParaRPr>
          </a:p>
          <a:p>
            <a:pPr marL="457200" marR="0" lvl="0" indent="-349250" algn="l" rtl="0">
              <a:lnSpc>
                <a:spcPct val="115000"/>
              </a:lnSpc>
              <a:spcBef>
                <a:spcPts val="0"/>
              </a:spcBef>
              <a:spcAft>
                <a:spcPts val="0"/>
              </a:spcAft>
              <a:buClr>
                <a:srgbClr val="147E93"/>
              </a:buClr>
              <a:buSzPts val="1900"/>
              <a:buFont typeface="Arial"/>
              <a:buChar char="-"/>
            </a:pPr>
            <a:r>
              <a:rPr lang="en-GB" sz="1900" b="0" i="0" u="none" strike="noStrike" cap="none" dirty="0">
                <a:solidFill>
                  <a:srgbClr val="147E93"/>
                </a:solidFill>
                <a:latin typeface="Arial"/>
                <a:ea typeface="Arial"/>
                <a:cs typeface="Arial"/>
                <a:sym typeface="Arial"/>
              </a:rPr>
              <a:t>Aim to instil a few manageable habits with the intention of continuing them after Ramadan</a:t>
            </a:r>
            <a:endParaRPr sz="1900" b="0" i="0" u="none" strike="noStrike" cap="none" dirty="0">
              <a:solidFill>
                <a:srgbClr val="147E93"/>
              </a:solidFill>
              <a:latin typeface="Arial"/>
              <a:ea typeface="Arial"/>
              <a:cs typeface="Arial"/>
              <a:sym typeface="Arial"/>
            </a:endParaRPr>
          </a:p>
          <a:p>
            <a:pPr marL="457200" marR="0" lvl="0" indent="-349250" algn="l" rtl="0">
              <a:lnSpc>
                <a:spcPct val="115000"/>
              </a:lnSpc>
              <a:spcBef>
                <a:spcPts val="0"/>
              </a:spcBef>
              <a:spcAft>
                <a:spcPts val="0"/>
              </a:spcAft>
              <a:buClr>
                <a:srgbClr val="147E93"/>
              </a:buClr>
              <a:buSzPts val="1900"/>
              <a:buFont typeface="Arial"/>
              <a:buChar char="-"/>
            </a:pPr>
            <a:r>
              <a:rPr lang="en-GB" sz="1900" b="0" i="0" u="none" strike="noStrike" cap="none" dirty="0">
                <a:solidFill>
                  <a:srgbClr val="147E93"/>
                </a:solidFill>
                <a:latin typeface="Arial"/>
                <a:ea typeface="Arial"/>
                <a:cs typeface="Arial"/>
                <a:sym typeface="Arial"/>
              </a:rPr>
              <a:t>Create a specific routine in Ramadan in which you exert yourself</a:t>
            </a:r>
            <a:endParaRPr sz="1900" b="0" i="0" u="none" strike="noStrike" cap="none" dirty="0">
              <a:solidFill>
                <a:srgbClr val="147E93"/>
              </a:solidFill>
              <a:latin typeface="Arial"/>
              <a:ea typeface="Arial"/>
              <a:cs typeface="Arial"/>
              <a:sym typeface="Arial"/>
            </a:endParaRPr>
          </a:p>
          <a:p>
            <a:pPr marL="457200" marR="0" lvl="0" indent="-349250" algn="l" rtl="0">
              <a:lnSpc>
                <a:spcPct val="115000"/>
              </a:lnSpc>
              <a:spcBef>
                <a:spcPts val="0"/>
              </a:spcBef>
              <a:spcAft>
                <a:spcPts val="0"/>
              </a:spcAft>
              <a:buClr>
                <a:srgbClr val="147E93"/>
              </a:buClr>
              <a:buSzPts val="1900"/>
              <a:buFont typeface="Arial"/>
              <a:buChar char="-"/>
            </a:pPr>
            <a:r>
              <a:rPr lang="en-GB" sz="1900" b="0" i="0" u="none" strike="noStrike" cap="none" dirty="0">
                <a:solidFill>
                  <a:srgbClr val="147E93"/>
                </a:solidFill>
                <a:latin typeface="Arial"/>
                <a:ea typeface="Arial"/>
                <a:cs typeface="Arial"/>
                <a:sym typeface="Arial"/>
              </a:rPr>
              <a:t>Try to make the last 10 nights of Ramadan the best 10 nights of your life in term of worship and good deeds</a:t>
            </a:r>
            <a:endParaRPr sz="1900" b="0" i="0" u="none" strike="noStrike" cap="none" dirty="0">
              <a:solidFill>
                <a:srgbClr val="147E93"/>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3"/>
          <p:cNvSpPr/>
          <p:nvPr/>
        </p:nvSpPr>
        <p:spPr>
          <a:xfrm>
            <a:off x="427950" y="513125"/>
            <a:ext cx="8288100" cy="680700"/>
          </a:xfrm>
          <a:prstGeom prst="rect">
            <a:avLst/>
          </a:prstGeom>
          <a:solidFill>
            <a:srgbClr val="147E9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 name="Google Shape;77;p3"/>
          <p:cNvSpPr txBox="1">
            <a:spLocks noGrp="1"/>
          </p:cNvSpPr>
          <p:nvPr>
            <p:ph type="body" idx="1"/>
          </p:nvPr>
        </p:nvSpPr>
        <p:spPr>
          <a:xfrm>
            <a:off x="427950" y="570875"/>
            <a:ext cx="7707600" cy="565200"/>
          </a:xfrm>
          <a:prstGeom prst="rect">
            <a:avLst/>
          </a:prstGeom>
          <a:noFill/>
          <a:ln>
            <a:noFill/>
          </a:ln>
        </p:spPr>
        <p:txBody>
          <a:bodyPr spcFirstLastPara="1" wrap="square" lIns="91425" tIns="91425" rIns="91425" bIns="91425" anchor="t" anchorCtr="0">
            <a:normAutofit fontScale="55000" lnSpcReduction="20000"/>
          </a:bodyPr>
          <a:lstStyle/>
          <a:p>
            <a:pPr marL="0" lvl="0" indent="0" algn="l" rtl="0">
              <a:lnSpc>
                <a:spcPct val="115000"/>
              </a:lnSpc>
              <a:spcBef>
                <a:spcPts val="0"/>
              </a:spcBef>
              <a:spcAft>
                <a:spcPts val="1200"/>
              </a:spcAft>
              <a:buSzPct val="69498"/>
              <a:buNone/>
            </a:pPr>
            <a:r>
              <a:rPr lang="en-GB" sz="2800" b="1">
                <a:solidFill>
                  <a:srgbClr val="EBFDFF"/>
                </a:solidFill>
              </a:rPr>
              <a:t>What is a habit?</a:t>
            </a:r>
            <a:endParaRPr sz="2800" b="1">
              <a:solidFill>
                <a:srgbClr val="EBFDFF"/>
              </a:solidFill>
            </a:endParaRPr>
          </a:p>
        </p:txBody>
      </p:sp>
      <p:sp>
        <p:nvSpPr>
          <p:cNvPr id="78" name="Google Shape;78;p3"/>
          <p:cNvSpPr txBox="1">
            <a:spLocks noGrp="1"/>
          </p:cNvSpPr>
          <p:nvPr>
            <p:ph type="ctrTitle" idx="4294967295"/>
          </p:nvPr>
        </p:nvSpPr>
        <p:spPr>
          <a:xfrm>
            <a:off x="352150" y="133928"/>
            <a:ext cx="5500200" cy="303000"/>
          </a:xfrm>
          <a:prstGeom prst="rect">
            <a:avLst/>
          </a:prstGeom>
          <a:noFill/>
          <a:ln>
            <a:noFill/>
          </a:ln>
        </p:spPr>
        <p:txBody>
          <a:bodyPr spcFirstLastPara="1" wrap="square" lIns="91425" tIns="91425" rIns="91425" bIns="91425" anchor="t" anchorCtr="0">
            <a:noAutofit/>
          </a:bodyPr>
          <a:lstStyle/>
          <a:p>
            <a:pPr marL="0" marR="0" lvl="0" indent="0" algn="l" rtl="0">
              <a:lnSpc>
                <a:spcPct val="150000"/>
              </a:lnSpc>
              <a:spcBef>
                <a:spcPts val="0"/>
              </a:spcBef>
              <a:spcAft>
                <a:spcPts val="0"/>
              </a:spcAft>
              <a:buClr>
                <a:schemeClr val="dk1"/>
              </a:buClr>
              <a:buSzPts val="1100"/>
              <a:buFont typeface="Arial"/>
              <a:buNone/>
            </a:pPr>
            <a:r>
              <a:rPr lang="en-GB" sz="1400" b="0" i="0" u="none" strike="noStrike" cap="none" dirty="0">
                <a:solidFill>
                  <a:srgbClr val="147E93"/>
                </a:solidFill>
                <a:latin typeface="Roboto Light"/>
                <a:ea typeface="Roboto Light"/>
                <a:cs typeface="Roboto Light"/>
                <a:sym typeface="Roboto Light"/>
              </a:rPr>
              <a:t>Building habits in Ramadan and beyond - </a:t>
            </a:r>
            <a:r>
              <a:rPr lang="en-GB" sz="1400" b="1" i="0" u="none" strike="noStrike" cap="none" dirty="0">
                <a:solidFill>
                  <a:srgbClr val="147E93"/>
                </a:solidFill>
                <a:latin typeface="Roboto"/>
                <a:ea typeface="Roboto"/>
                <a:cs typeface="Roboto"/>
                <a:sym typeface="Roboto"/>
              </a:rPr>
              <a:t>What is a habit?</a:t>
            </a:r>
            <a:endParaRPr sz="1400" b="1" i="0" u="none" strike="noStrike" cap="none" dirty="0">
              <a:solidFill>
                <a:srgbClr val="147E93"/>
              </a:solidFill>
              <a:latin typeface="Roboto"/>
              <a:ea typeface="Roboto"/>
              <a:cs typeface="Roboto"/>
              <a:sym typeface="Roboto"/>
            </a:endParaRPr>
          </a:p>
          <a:p>
            <a:pPr marL="0" marR="0" lvl="0" indent="0" algn="l" rtl="0">
              <a:lnSpc>
                <a:spcPct val="150000"/>
              </a:lnSpc>
              <a:spcBef>
                <a:spcPts val="0"/>
              </a:spcBef>
              <a:spcAft>
                <a:spcPts val="0"/>
              </a:spcAft>
              <a:buClr>
                <a:schemeClr val="dk1"/>
              </a:buClr>
              <a:buSzPts val="1100"/>
              <a:buFont typeface="Arial"/>
              <a:buNone/>
            </a:pPr>
            <a:endParaRPr sz="1400" b="0" i="0" u="none" strike="noStrike" cap="none" dirty="0">
              <a:solidFill>
                <a:srgbClr val="147E93"/>
              </a:solidFill>
              <a:latin typeface="Roboto Light"/>
              <a:ea typeface="Roboto Light"/>
              <a:cs typeface="Roboto Light"/>
              <a:sym typeface="Roboto Light"/>
            </a:endParaRPr>
          </a:p>
          <a:p>
            <a:pPr marL="0" marR="0" lvl="0" indent="0" algn="l" rtl="0">
              <a:lnSpc>
                <a:spcPct val="150000"/>
              </a:lnSpc>
              <a:spcBef>
                <a:spcPts val="0"/>
              </a:spcBef>
              <a:spcAft>
                <a:spcPts val="0"/>
              </a:spcAft>
              <a:buClr>
                <a:schemeClr val="dk1"/>
              </a:buClr>
              <a:buSzPts val="2800"/>
              <a:buFont typeface="Arial"/>
              <a:buNone/>
            </a:pPr>
            <a:r>
              <a:rPr lang="en-GB" sz="1400" b="0" i="0" u="none" strike="noStrike" cap="none" dirty="0">
                <a:solidFill>
                  <a:srgbClr val="147E93"/>
                </a:solidFill>
                <a:latin typeface="Roboto Light"/>
                <a:ea typeface="Roboto Light"/>
                <a:cs typeface="Roboto Light"/>
                <a:sym typeface="Roboto Light"/>
              </a:rPr>
              <a:t> - </a:t>
            </a:r>
            <a:r>
              <a:rPr lang="en-GB" sz="1400" b="0" i="0" u="none" strike="noStrike" cap="none" dirty="0">
                <a:solidFill>
                  <a:srgbClr val="147E93"/>
                </a:solidFill>
                <a:latin typeface="Roboto"/>
                <a:ea typeface="Roboto"/>
                <a:cs typeface="Roboto"/>
                <a:sym typeface="Roboto"/>
              </a:rPr>
              <a:t>WHY WE FAST</a:t>
            </a:r>
            <a:endParaRPr sz="1400" b="0" i="0" u="none" strike="noStrike" cap="none" dirty="0">
              <a:solidFill>
                <a:srgbClr val="147E93"/>
              </a:solidFill>
              <a:latin typeface="Roboto"/>
              <a:ea typeface="Roboto"/>
              <a:cs typeface="Roboto"/>
              <a:sym typeface="Roboto"/>
            </a:endParaRPr>
          </a:p>
        </p:txBody>
      </p:sp>
      <p:sp>
        <p:nvSpPr>
          <p:cNvPr id="79" name="Google Shape;79;p3"/>
          <p:cNvSpPr txBox="1"/>
          <p:nvPr/>
        </p:nvSpPr>
        <p:spPr>
          <a:xfrm>
            <a:off x="830400" y="1943875"/>
            <a:ext cx="7483200" cy="1785600"/>
          </a:xfrm>
          <a:prstGeom prst="rect">
            <a:avLst/>
          </a:prstGeom>
          <a:noFill/>
          <a:ln>
            <a:noFill/>
          </a:ln>
        </p:spPr>
        <p:txBody>
          <a:bodyPr spcFirstLastPara="1" wrap="square" lIns="91425" tIns="91425" rIns="91425" bIns="91425" anchor="t" anchorCtr="0">
            <a:spAutoFit/>
          </a:bodyPr>
          <a:lstStyle/>
          <a:p>
            <a:pPr marL="0" marR="0" lvl="0" indent="0" algn="ctr" rtl="0">
              <a:lnSpc>
                <a:spcPct val="150000"/>
              </a:lnSpc>
              <a:spcBef>
                <a:spcPts val="0"/>
              </a:spcBef>
              <a:spcAft>
                <a:spcPts val="0"/>
              </a:spcAft>
              <a:buClr>
                <a:srgbClr val="000000"/>
              </a:buClr>
              <a:buSzPts val="2600"/>
              <a:buFont typeface="Arial"/>
              <a:buNone/>
            </a:pPr>
            <a:r>
              <a:rPr lang="en-GB" sz="2600" b="1" i="0" u="none" strike="noStrike" cap="none">
                <a:solidFill>
                  <a:srgbClr val="147E93"/>
                </a:solidFill>
                <a:latin typeface="Arial"/>
                <a:ea typeface="Arial"/>
                <a:cs typeface="Arial"/>
                <a:sym typeface="Arial"/>
              </a:rPr>
              <a:t>A habit is a </a:t>
            </a:r>
            <a:r>
              <a:rPr lang="en-GB" sz="2600" b="1" i="0" u="none" strike="noStrike" cap="none">
                <a:solidFill>
                  <a:schemeClr val="accent4"/>
                </a:solidFill>
                <a:latin typeface="Arial"/>
                <a:ea typeface="Arial"/>
                <a:cs typeface="Arial"/>
                <a:sym typeface="Arial"/>
              </a:rPr>
              <a:t>routine of behavior</a:t>
            </a:r>
            <a:r>
              <a:rPr lang="en-GB" sz="2600" b="1" i="0" u="none" strike="noStrike" cap="none">
                <a:solidFill>
                  <a:srgbClr val="147E93"/>
                </a:solidFill>
                <a:latin typeface="Arial"/>
                <a:ea typeface="Arial"/>
                <a:cs typeface="Arial"/>
                <a:sym typeface="Arial"/>
              </a:rPr>
              <a:t> that is </a:t>
            </a:r>
            <a:r>
              <a:rPr lang="en-GB" sz="2600" b="1" i="0" u="none" strike="noStrike" cap="none">
                <a:solidFill>
                  <a:schemeClr val="accent4"/>
                </a:solidFill>
                <a:latin typeface="Arial"/>
                <a:ea typeface="Arial"/>
                <a:cs typeface="Arial"/>
                <a:sym typeface="Arial"/>
              </a:rPr>
              <a:t>repeated regularly</a:t>
            </a:r>
            <a:r>
              <a:rPr lang="en-GB" sz="2600" b="1" i="0" u="none" strike="noStrike" cap="none">
                <a:solidFill>
                  <a:srgbClr val="147E93"/>
                </a:solidFill>
                <a:latin typeface="Arial"/>
                <a:ea typeface="Arial"/>
                <a:cs typeface="Arial"/>
                <a:sym typeface="Arial"/>
              </a:rPr>
              <a:t> and tends to </a:t>
            </a:r>
            <a:r>
              <a:rPr lang="en-GB" sz="2600" b="1" i="0" u="none" strike="noStrike" cap="none">
                <a:solidFill>
                  <a:schemeClr val="accent4"/>
                </a:solidFill>
                <a:latin typeface="Arial"/>
                <a:ea typeface="Arial"/>
                <a:cs typeface="Arial"/>
                <a:sym typeface="Arial"/>
              </a:rPr>
              <a:t>occur subconsciously</a:t>
            </a:r>
            <a:endParaRPr sz="2600" b="1" i="0" u="none" strike="noStrike" cap="none">
              <a:solidFill>
                <a:schemeClr val="accent4"/>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4"/>
          <p:cNvSpPr/>
          <p:nvPr/>
        </p:nvSpPr>
        <p:spPr>
          <a:xfrm>
            <a:off x="427950" y="513125"/>
            <a:ext cx="8288100" cy="680700"/>
          </a:xfrm>
          <a:prstGeom prst="rect">
            <a:avLst/>
          </a:prstGeom>
          <a:solidFill>
            <a:srgbClr val="147E9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 name="Google Shape;85;p4"/>
          <p:cNvSpPr txBox="1">
            <a:spLocks noGrp="1"/>
          </p:cNvSpPr>
          <p:nvPr>
            <p:ph type="body" idx="1"/>
          </p:nvPr>
        </p:nvSpPr>
        <p:spPr>
          <a:xfrm>
            <a:off x="427950" y="570875"/>
            <a:ext cx="7707600" cy="565200"/>
          </a:xfrm>
          <a:prstGeom prst="rect">
            <a:avLst/>
          </a:prstGeom>
          <a:noFill/>
          <a:ln>
            <a:noFill/>
          </a:ln>
        </p:spPr>
        <p:txBody>
          <a:bodyPr spcFirstLastPara="1" wrap="square" lIns="91425" tIns="91425" rIns="91425" bIns="91425" anchor="t" anchorCtr="0">
            <a:noAutofit/>
          </a:bodyPr>
          <a:lstStyle/>
          <a:p>
            <a:pPr marL="0" lvl="0" indent="0">
              <a:spcAft>
                <a:spcPts val="1200"/>
              </a:spcAft>
              <a:buSzPct val="69498"/>
              <a:buNone/>
            </a:pPr>
            <a:r>
              <a:rPr lang="en-GB" sz="2400" dirty="0">
                <a:solidFill>
                  <a:schemeClr val="bg1"/>
                </a:solidFill>
                <a:latin typeface="Roboto Light"/>
                <a:ea typeface="Roboto Light"/>
                <a:cs typeface="Roboto Light"/>
                <a:sym typeface="Roboto Light"/>
              </a:rPr>
              <a:t> </a:t>
            </a:r>
            <a:r>
              <a:rPr lang="en-GB" sz="2400" b="1" dirty="0">
                <a:solidFill>
                  <a:schemeClr val="bg1"/>
                </a:solidFill>
                <a:latin typeface="Roboto"/>
                <a:ea typeface="Roboto"/>
                <a:cs typeface="Roboto"/>
                <a:sym typeface="Roboto"/>
              </a:rPr>
              <a:t>Why do we fail to stick to new habits</a:t>
            </a:r>
            <a:r>
              <a:rPr lang="en-GB" sz="2400" b="1" dirty="0">
                <a:solidFill>
                  <a:schemeClr val="bg1"/>
                </a:solidFill>
              </a:rPr>
              <a:t>?</a:t>
            </a:r>
            <a:endParaRPr sz="2400" b="1" dirty="0">
              <a:solidFill>
                <a:schemeClr val="bg1"/>
              </a:solidFill>
            </a:endParaRPr>
          </a:p>
        </p:txBody>
      </p:sp>
      <p:sp>
        <p:nvSpPr>
          <p:cNvPr id="86" name="Google Shape;86;p4"/>
          <p:cNvSpPr txBox="1">
            <a:spLocks noGrp="1"/>
          </p:cNvSpPr>
          <p:nvPr>
            <p:ph type="ctrTitle" idx="4294967295"/>
          </p:nvPr>
        </p:nvSpPr>
        <p:spPr>
          <a:xfrm>
            <a:off x="427949" y="121844"/>
            <a:ext cx="6436977" cy="471900"/>
          </a:xfrm>
          <a:prstGeom prst="rect">
            <a:avLst/>
          </a:prstGeom>
          <a:noFill/>
          <a:ln>
            <a:noFill/>
          </a:ln>
        </p:spPr>
        <p:txBody>
          <a:bodyPr spcFirstLastPara="1" wrap="square" lIns="91425" tIns="91425" rIns="91425" bIns="91425" anchor="t" anchorCtr="0">
            <a:noAutofit/>
          </a:bodyPr>
          <a:lstStyle/>
          <a:p>
            <a:pPr marL="0" marR="0" lvl="0" indent="0" algn="l" rtl="0">
              <a:lnSpc>
                <a:spcPct val="150000"/>
              </a:lnSpc>
              <a:spcBef>
                <a:spcPts val="0"/>
              </a:spcBef>
              <a:spcAft>
                <a:spcPts val="0"/>
              </a:spcAft>
              <a:buClr>
                <a:schemeClr val="dk1"/>
              </a:buClr>
              <a:buSzPts val="1100"/>
              <a:buFont typeface="Arial"/>
              <a:buNone/>
            </a:pPr>
            <a:r>
              <a:rPr lang="en-GB" sz="1200" b="0" i="0" u="none" strike="noStrike" cap="none" dirty="0">
                <a:solidFill>
                  <a:srgbClr val="147E93"/>
                </a:solidFill>
                <a:latin typeface="Roboto Light"/>
                <a:ea typeface="Roboto Light"/>
                <a:cs typeface="Roboto Light"/>
                <a:sym typeface="Roboto Light"/>
              </a:rPr>
              <a:t>Building habits in Ramadan and beyond - </a:t>
            </a:r>
            <a:r>
              <a:rPr lang="en-GB" sz="1200" b="1" i="0" u="none" strike="noStrike" cap="none" dirty="0">
                <a:solidFill>
                  <a:srgbClr val="147E93"/>
                </a:solidFill>
                <a:latin typeface="Roboto"/>
                <a:ea typeface="Roboto"/>
                <a:cs typeface="Roboto"/>
                <a:sym typeface="Roboto"/>
              </a:rPr>
              <a:t>Why do we fail to stick to new habits?</a:t>
            </a:r>
            <a:endParaRPr sz="1200" b="1" i="0" u="none" strike="noStrike" cap="none" dirty="0">
              <a:solidFill>
                <a:srgbClr val="147E93"/>
              </a:solidFill>
              <a:latin typeface="Roboto"/>
              <a:ea typeface="Roboto"/>
              <a:cs typeface="Roboto"/>
              <a:sym typeface="Roboto"/>
            </a:endParaRPr>
          </a:p>
          <a:p>
            <a:pPr marL="0" marR="0" lvl="0" indent="0" algn="l" rtl="0">
              <a:lnSpc>
                <a:spcPct val="150000"/>
              </a:lnSpc>
              <a:spcBef>
                <a:spcPts val="0"/>
              </a:spcBef>
              <a:spcAft>
                <a:spcPts val="0"/>
              </a:spcAft>
              <a:buClr>
                <a:schemeClr val="dk1"/>
              </a:buClr>
              <a:buSzPts val="2800"/>
              <a:buFont typeface="Arial"/>
              <a:buNone/>
            </a:pPr>
            <a:endParaRPr sz="1400" b="0" i="0" u="none" strike="noStrike" cap="none" dirty="0">
              <a:solidFill>
                <a:srgbClr val="147E93"/>
              </a:solidFill>
              <a:latin typeface="Roboto Light"/>
              <a:ea typeface="Roboto Light"/>
              <a:cs typeface="Roboto Light"/>
              <a:sym typeface="Roboto Light"/>
            </a:endParaRPr>
          </a:p>
        </p:txBody>
      </p:sp>
      <p:sp>
        <p:nvSpPr>
          <p:cNvPr id="87" name="Google Shape;87;p4"/>
          <p:cNvSpPr txBox="1"/>
          <p:nvPr/>
        </p:nvSpPr>
        <p:spPr>
          <a:xfrm>
            <a:off x="267750" y="1782700"/>
            <a:ext cx="8608500" cy="585000"/>
          </a:xfrm>
          <a:prstGeom prst="rect">
            <a:avLst/>
          </a:prstGeom>
          <a:noFill/>
          <a:ln>
            <a:noFill/>
          </a:ln>
        </p:spPr>
        <p:txBody>
          <a:bodyPr spcFirstLastPara="1" wrap="square" lIns="91425" tIns="91425" rIns="91425" bIns="91425" anchor="t" anchorCtr="0">
            <a:spAutoFit/>
          </a:bodyPr>
          <a:lstStyle/>
          <a:p>
            <a:pPr marL="0" marR="0" lvl="0" indent="0" algn="ctr" rtl="0">
              <a:lnSpc>
                <a:spcPct val="150000"/>
              </a:lnSpc>
              <a:spcBef>
                <a:spcPts val="0"/>
              </a:spcBef>
              <a:spcAft>
                <a:spcPts val="0"/>
              </a:spcAft>
              <a:buClr>
                <a:srgbClr val="000000"/>
              </a:buClr>
              <a:buSzPts val="2600"/>
              <a:buFont typeface="Arial"/>
              <a:buNone/>
            </a:pPr>
            <a:endParaRPr sz="2600" b="0" i="0" u="none" strike="noStrike" cap="none">
              <a:solidFill>
                <a:srgbClr val="147E93"/>
              </a:solidFill>
              <a:latin typeface="Arial"/>
              <a:ea typeface="Arial"/>
              <a:cs typeface="Arial"/>
              <a:sym typeface="Arial"/>
            </a:endParaRPr>
          </a:p>
        </p:txBody>
      </p:sp>
      <p:sp>
        <p:nvSpPr>
          <p:cNvPr id="88" name="Google Shape;88;p4"/>
          <p:cNvSpPr/>
          <p:nvPr/>
        </p:nvSpPr>
        <p:spPr>
          <a:xfrm>
            <a:off x="1426375" y="1943698"/>
            <a:ext cx="6529500" cy="1954800"/>
          </a:xfrm>
          <a:prstGeom prst="roundRect">
            <a:avLst>
              <a:gd name="adj" fmla="val 16667"/>
            </a:avLst>
          </a:prstGeom>
          <a:solidFill>
            <a:srgbClr val="EBFDFF"/>
          </a:solidFill>
          <a:ln w="9525" cap="flat" cmpd="sng">
            <a:solidFill>
              <a:srgbClr val="147E9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 name="Google Shape;89;p4"/>
          <p:cNvSpPr/>
          <p:nvPr/>
        </p:nvSpPr>
        <p:spPr>
          <a:xfrm>
            <a:off x="4312075" y="1478038"/>
            <a:ext cx="758100" cy="758100"/>
          </a:xfrm>
          <a:prstGeom prst="ellipse">
            <a:avLst/>
          </a:prstGeom>
          <a:solidFill>
            <a:srgbClr val="147E9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 name="Google Shape;90;p4"/>
          <p:cNvSpPr txBox="1">
            <a:spLocks noGrp="1"/>
          </p:cNvSpPr>
          <p:nvPr>
            <p:ph type="body" idx="1"/>
          </p:nvPr>
        </p:nvSpPr>
        <p:spPr>
          <a:xfrm>
            <a:off x="4396500" y="1498288"/>
            <a:ext cx="617100" cy="680700"/>
          </a:xfrm>
          <a:prstGeom prst="rect">
            <a:avLst/>
          </a:prstGeom>
          <a:noFill/>
          <a:ln>
            <a:noFill/>
          </a:ln>
        </p:spPr>
        <p:txBody>
          <a:bodyPr spcFirstLastPara="1" wrap="square" lIns="91425" tIns="91425" rIns="91425" bIns="91425" anchor="t" anchorCtr="0">
            <a:noAutofit/>
          </a:bodyPr>
          <a:lstStyle/>
          <a:p>
            <a:pPr marL="0" lvl="0" indent="0" algn="l" rtl="0">
              <a:lnSpc>
                <a:spcPct val="95000"/>
              </a:lnSpc>
              <a:spcBef>
                <a:spcPts val="0"/>
              </a:spcBef>
              <a:spcAft>
                <a:spcPts val="1200"/>
              </a:spcAft>
              <a:buSzPts val="1018"/>
              <a:buNone/>
            </a:pPr>
            <a:r>
              <a:rPr lang="en-GB" sz="3790" b="1">
                <a:solidFill>
                  <a:srgbClr val="EBFDFF"/>
                </a:solidFill>
              </a:rPr>
              <a:t>Q</a:t>
            </a:r>
            <a:endParaRPr sz="3790" b="1">
              <a:solidFill>
                <a:srgbClr val="EBFDFF"/>
              </a:solidFill>
            </a:endParaRPr>
          </a:p>
        </p:txBody>
      </p:sp>
      <p:sp>
        <p:nvSpPr>
          <p:cNvPr id="91" name="Google Shape;91;p4"/>
          <p:cNvSpPr txBox="1">
            <a:spLocks noGrp="1"/>
          </p:cNvSpPr>
          <p:nvPr>
            <p:ph type="ctrTitle" idx="4294967295"/>
          </p:nvPr>
        </p:nvSpPr>
        <p:spPr>
          <a:xfrm>
            <a:off x="1645225" y="2488188"/>
            <a:ext cx="6091800" cy="471900"/>
          </a:xfrm>
          <a:prstGeom prst="rect">
            <a:avLst/>
          </a:prstGeom>
          <a:noFill/>
          <a:ln>
            <a:noFill/>
          </a:ln>
        </p:spPr>
        <p:txBody>
          <a:bodyPr spcFirstLastPara="1" wrap="square" lIns="91425" tIns="91425" rIns="91425" bIns="91425" anchor="t" anchorCtr="0">
            <a:noAutofit/>
          </a:bodyPr>
          <a:lstStyle/>
          <a:p>
            <a:pPr marL="0" marR="0" lvl="0" indent="0" algn="ctr" rtl="0">
              <a:lnSpc>
                <a:spcPct val="150000"/>
              </a:lnSpc>
              <a:spcBef>
                <a:spcPts val="0"/>
              </a:spcBef>
              <a:spcAft>
                <a:spcPts val="0"/>
              </a:spcAft>
              <a:buClr>
                <a:schemeClr val="dk1"/>
              </a:buClr>
              <a:buSzPts val="2800"/>
              <a:buFont typeface="Arial"/>
              <a:buNone/>
            </a:pPr>
            <a:r>
              <a:rPr lang="en-GB" sz="2100" b="0" i="0" u="none" strike="noStrike" cap="none">
                <a:solidFill>
                  <a:srgbClr val="147E93"/>
                </a:solidFill>
                <a:latin typeface="Roboto"/>
                <a:ea typeface="Roboto"/>
                <a:cs typeface="Roboto"/>
                <a:sym typeface="Roboto"/>
              </a:rPr>
              <a:t>Have you ever tried to create a new habits but failed to stick to it after a period of time?</a:t>
            </a:r>
            <a:endParaRPr sz="2100" b="0" i="0" u="none" strike="noStrike" cap="none">
              <a:solidFill>
                <a:srgbClr val="147E93"/>
              </a:solidFill>
              <a:latin typeface="Roboto"/>
              <a:ea typeface="Roboto"/>
              <a:cs typeface="Roboto"/>
              <a:sym typeface="Roboto"/>
            </a:endParaRPr>
          </a:p>
          <a:p>
            <a:pPr marL="0" marR="0" lvl="0" indent="0" algn="ctr" rtl="0">
              <a:lnSpc>
                <a:spcPct val="150000"/>
              </a:lnSpc>
              <a:spcBef>
                <a:spcPts val="0"/>
              </a:spcBef>
              <a:spcAft>
                <a:spcPts val="0"/>
              </a:spcAft>
              <a:buClr>
                <a:schemeClr val="dk1"/>
              </a:buClr>
              <a:buSzPts val="2800"/>
              <a:buFont typeface="Arial"/>
              <a:buNone/>
            </a:pPr>
            <a:endParaRPr sz="1800" b="0" i="0" u="none" strike="noStrike" cap="none">
              <a:solidFill>
                <a:srgbClr val="147E93"/>
              </a:solidFill>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5"/>
          <p:cNvSpPr/>
          <p:nvPr/>
        </p:nvSpPr>
        <p:spPr>
          <a:xfrm>
            <a:off x="427950" y="513125"/>
            <a:ext cx="8288100" cy="680700"/>
          </a:xfrm>
          <a:prstGeom prst="rect">
            <a:avLst/>
          </a:prstGeom>
          <a:solidFill>
            <a:srgbClr val="147E9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97" name="Google Shape;97;p5"/>
          <p:cNvSpPr txBox="1">
            <a:spLocks noGrp="1"/>
          </p:cNvSpPr>
          <p:nvPr>
            <p:ph type="body" idx="1"/>
          </p:nvPr>
        </p:nvSpPr>
        <p:spPr>
          <a:xfrm>
            <a:off x="427950" y="570875"/>
            <a:ext cx="8288100" cy="5652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200"/>
              </a:spcAft>
              <a:buSzPct val="69498"/>
              <a:buNone/>
            </a:pPr>
            <a:r>
              <a:rPr lang="en-GB" sz="2400" b="1" dirty="0">
                <a:solidFill>
                  <a:srgbClr val="EBFDFF"/>
                </a:solidFill>
              </a:rPr>
              <a:t>Prophetic advice - dislike for breaking habits</a:t>
            </a:r>
            <a:endParaRPr sz="2400" b="1" dirty="0">
              <a:solidFill>
                <a:srgbClr val="EBFDFF"/>
              </a:solidFill>
            </a:endParaRPr>
          </a:p>
        </p:txBody>
      </p:sp>
      <p:sp>
        <p:nvSpPr>
          <p:cNvPr id="98" name="Google Shape;98;p5"/>
          <p:cNvSpPr txBox="1">
            <a:spLocks noGrp="1"/>
          </p:cNvSpPr>
          <p:nvPr>
            <p:ph type="ctrTitle" idx="4294967295"/>
          </p:nvPr>
        </p:nvSpPr>
        <p:spPr>
          <a:xfrm>
            <a:off x="1429050" y="131744"/>
            <a:ext cx="6182100" cy="471900"/>
          </a:xfrm>
          <a:prstGeom prst="rect">
            <a:avLst/>
          </a:prstGeom>
          <a:noFill/>
          <a:ln>
            <a:noFill/>
          </a:ln>
        </p:spPr>
        <p:txBody>
          <a:bodyPr spcFirstLastPara="1" wrap="square" lIns="91425" tIns="91425" rIns="91425" bIns="91425" anchor="t" anchorCtr="0">
            <a:noAutofit/>
          </a:bodyPr>
          <a:lstStyle/>
          <a:p>
            <a:pPr marL="0" marR="0" lvl="0" indent="0" algn="ctr" rtl="0">
              <a:lnSpc>
                <a:spcPct val="150000"/>
              </a:lnSpc>
              <a:spcBef>
                <a:spcPts val="0"/>
              </a:spcBef>
              <a:spcAft>
                <a:spcPts val="0"/>
              </a:spcAft>
              <a:buClr>
                <a:schemeClr val="dk1"/>
              </a:buClr>
              <a:buSzPts val="2800"/>
              <a:buFont typeface="Arial"/>
              <a:buNone/>
            </a:pPr>
            <a:r>
              <a:rPr lang="en-GB" sz="1200" b="0" i="0" u="none" strike="noStrike" cap="none" dirty="0">
                <a:solidFill>
                  <a:srgbClr val="147E93"/>
                </a:solidFill>
                <a:latin typeface="Roboto Light"/>
                <a:ea typeface="Roboto Light"/>
                <a:cs typeface="Roboto Light"/>
                <a:sym typeface="Roboto Light"/>
              </a:rPr>
              <a:t>Building habits in Ramadan and beyond - </a:t>
            </a:r>
            <a:r>
              <a:rPr lang="en-GB" sz="1200" b="1" i="0" u="none" strike="noStrike" cap="none" dirty="0">
                <a:solidFill>
                  <a:srgbClr val="147E93"/>
                </a:solidFill>
                <a:latin typeface="Roboto"/>
                <a:ea typeface="Roboto"/>
                <a:cs typeface="Roboto"/>
                <a:sym typeface="Roboto"/>
              </a:rPr>
              <a:t>Why do we fail to stick to new habits?</a:t>
            </a:r>
            <a:endParaRPr sz="1200" b="1" i="0" u="none" strike="noStrike" cap="none" dirty="0">
              <a:solidFill>
                <a:srgbClr val="147E93"/>
              </a:solidFill>
              <a:latin typeface="Roboto"/>
              <a:ea typeface="Roboto"/>
              <a:cs typeface="Roboto"/>
              <a:sym typeface="Roboto"/>
            </a:endParaRPr>
          </a:p>
          <a:p>
            <a:pPr marL="0" marR="0" lvl="0" indent="0" algn="l" rtl="0">
              <a:lnSpc>
                <a:spcPct val="150000"/>
              </a:lnSpc>
              <a:spcBef>
                <a:spcPts val="0"/>
              </a:spcBef>
              <a:spcAft>
                <a:spcPts val="0"/>
              </a:spcAft>
              <a:buClr>
                <a:schemeClr val="dk1"/>
              </a:buClr>
              <a:buSzPts val="2800"/>
              <a:buFont typeface="Arial"/>
              <a:buNone/>
            </a:pPr>
            <a:endParaRPr sz="1400" b="0" i="0" u="none" strike="noStrike" cap="none" dirty="0">
              <a:solidFill>
                <a:srgbClr val="147E93"/>
              </a:solidFill>
              <a:latin typeface="Roboto Light"/>
              <a:ea typeface="Roboto Light"/>
              <a:cs typeface="Roboto Light"/>
              <a:sym typeface="Roboto Light"/>
            </a:endParaRPr>
          </a:p>
        </p:txBody>
      </p:sp>
      <p:sp>
        <p:nvSpPr>
          <p:cNvPr id="99" name="Google Shape;99;p5"/>
          <p:cNvSpPr txBox="1"/>
          <p:nvPr/>
        </p:nvSpPr>
        <p:spPr>
          <a:xfrm>
            <a:off x="427950" y="1544288"/>
            <a:ext cx="8288100" cy="3978000"/>
          </a:xfrm>
          <a:prstGeom prst="rect">
            <a:avLst/>
          </a:prstGeom>
          <a:noFill/>
          <a:ln>
            <a:noFill/>
          </a:ln>
        </p:spPr>
        <p:txBody>
          <a:bodyPr spcFirstLastPara="1" wrap="square" lIns="91425" tIns="91425" rIns="91425" bIns="91425" anchor="t" anchorCtr="0">
            <a:spAutoFit/>
          </a:bodyPr>
          <a:lstStyle/>
          <a:p>
            <a:pPr marL="0" marR="0" lvl="0" indent="0" algn="ctr" rtl="0">
              <a:lnSpc>
                <a:spcPct val="115000"/>
              </a:lnSpc>
              <a:spcBef>
                <a:spcPts val="1200"/>
              </a:spcBef>
              <a:spcAft>
                <a:spcPts val="0"/>
              </a:spcAft>
              <a:buClr>
                <a:schemeClr val="dk1"/>
              </a:buClr>
              <a:buSzPts val="1100"/>
              <a:buFont typeface="Arial"/>
              <a:buNone/>
            </a:pPr>
            <a:r>
              <a:rPr lang="en-GB" sz="2200" b="1" i="0" u="none" strike="noStrike" cap="none">
                <a:solidFill>
                  <a:srgbClr val="147E93"/>
                </a:solidFill>
                <a:latin typeface="Arial"/>
                <a:ea typeface="Arial"/>
                <a:cs typeface="Arial"/>
                <a:sym typeface="Arial"/>
              </a:rPr>
              <a:t>عَمْرِو بْنِ الْعَاصِ ـ رضى الله عنهما ـ قَالَ قَالَ لِي رَسُولُ اللَّهِ صلى الله عليه وسلم </a:t>
            </a:r>
            <a:endParaRPr sz="2200" b="1" i="0" u="none" strike="noStrike" cap="none">
              <a:solidFill>
                <a:srgbClr val="147E93"/>
              </a:solidFill>
              <a:latin typeface="Arial"/>
              <a:ea typeface="Arial"/>
              <a:cs typeface="Arial"/>
              <a:sym typeface="Arial"/>
            </a:endParaRPr>
          </a:p>
          <a:p>
            <a:pPr marL="0" marR="0" lvl="0" indent="0" algn="ctr" rtl="0">
              <a:lnSpc>
                <a:spcPct val="115000"/>
              </a:lnSpc>
              <a:spcBef>
                <a:spcPts val="1200"/>
              </a:spcBef>
              <a:spcAft>
                <a:spcPts val="0"/>
              </a:spcAft>
              <a:buClr>
                <a:schemeClr val="dk1"/>
              </a:buClr>
              <a:buSzPts val="1100"/>
              <a:buFont typeface="Arial"/>
              <a:buNone/>
            </a:pPr>
            <a:r>
              <a:rPr lang="en-GB" sz="2200" b="1" i="0" u="none" strike="noStrike" cap="none">
                <a:solidFill>
                  <a:srgbClr val="147E93"/>
                </a:solidFill>
                <a:latin typeface="Arial"/>
                <a:ea typeface="Arial"/>
                <a:cs typeface="Arial"/>
                <a:sym typeface="Arial"/>
              </a:rPr>
              <a:t>‏ "‏</a:t>
            </a:r>
            <a:r>
              <a:rPr lang="en-GB" sz="2200" b="1" i="0" u="none" strike="noStrike" cap="none">
                <a:solidFill>
                  <a:schemeClr val="accent4"/>
                </a:solidFill>
                <a:latin typeface="Arial"/>
                <a:ea typeface="Arial"/>
                <a:cs typeface="Arial"/>
                <a:sym typeface="Arial"/>
              </a:rPr>
              <a:t> يَا عَبْدَ اللَّهِ، لاَ تَكُنْ مِثْلَ فُلاَنٍ، كَانَ يَقُومُ اللَّيْلَ فَتَرَكَ قِيَامَ اللَّيْلِ</a:t>
            </a:r>
            <a:r>
              <a:rPr lang="en-GB" sz="2200" b="1" i="0" u="none" strike="noStrike" cap="none">
                <a:solidFill>
                  <a:srgbClr val="147E93"/>
                </a:solidFill>
                <a:latin typeface="Arial"/>
                <a:ea typeface="Arial"/>
                <a:cs typeface="Arial"/>
                <a:sym typeface="Arial"/>
              </a:rPr>
              <a:t> ‏"‏‏.‏ </a:t>
            </a:r>
            <a:endParaRPr sz="2200" b="1" i="0" u="none" strike="noStrike" cap="none">
              <a:solidFill>
                <a:srgbClr val="147E93"/>
              </a:solidFill>
              <a:latin typeface="Arial"/>
              <a:ea typeface="Arial"/>
              <a:cs typeface="Arial"/>
              <a:sym typeface="Arial"/>
            </a:endParaRPr>
          </a:p>
          <a:p>
            <a:pPr marL="0" marR="0" lvl="0" indent="0" algn="ctr" rtl="0">
              <a:lnSpc>
                <a:spcPct val="115000"/>
              </a:lnSpc>
              <a:spcBef>
                <a:spcPts val="1200"/>
              </a:spcBef>
              <a:spcAft>
                <a:spcPts val="0"/>
              </a:spcAft>
              <a:buClr>
                <a:schemeClr val="dk1"/>
              </a:buClr>
              <a:buSzPts val="1100"/>
              <a:buFont typeface="Arial"/>
              <a:buNone/>
            </a:pPr>
            <a:endParaRPr sz="1000" b="1" i="0" u="none" strike="noStrike" cap="none">
              <a:solidFill>
                <a:srgbClr val="147E93"/>
              </a:solidFill>
              <a:latin typeface="Arial"/>
              <a:ea typeface="Arial"/>
              <a:cs typeface="Arial"/>
              <a:sym typeface="Arial"/>
            </a:endParaRPr>
          </a:p>
          <a:p>
            <a:pPr marL="0" marR="0" lvl="0" indent="0" algn="ctr" rtl="0">
              <a:lnSpc>
                <a:spcPct val="150000"/>
              </a:lnSpc>
              <a:spcBef>
                <a:spcPts val="1200"/>
              </a:spcBef>
              <a:spcAft>
                <a:spcPts val="0"/>
              </a:spcAft>
              <a:buClr>
                <a:schemeClr val="dk1"/>
              </a:buClr>
              <a:buSzPts val="1100"/>
              <a:buFont typeface="Arial"/>
              <a:buNone/>
            </a:pPr>
            <a:r>
              <a:rPr lang="en-GB" sz="1600" b="1" i="0" u="none" strike="noStrike" cap="none">
                <a:solidFill>
                  <a:srgbClr val="147E93"/>
                </a:solidFill>
                <a:latin typeface="Arial"/>
                <a:ea typeface="Arial"/>
                <a:cs typeface="Arial"/>
                <a:sym typeface="Arial"/>
              </a:rPr>
              <a:t>Narrated Abdullah bin Amr bin Al-As: Allah's Messenger (ﷺ) said to me,                 "</a:t>
            </a:r>
            <a:r>
              <a:rPr lang="en-GB" sz="1600" b="1" i="0" u="none" strike="noStrike" cap="none">
                <a:solidFill>
                  <a:srgbClr val="FF9900"/>
                </a:solidFill>
                <a:latin typeface="Arial"/>
                <a:ea typeface="Arial"/>
                <a:cs typeface="Arial"/>
                <a:sym typeface="Arial"/>
              </a:rPr>
              <a:t>O Abdullah! Do not be like so and so who used to pray at night and then stopped the night prayer.</a:t>
            </a:r>
            <a:r>
              <a:rPr lang="en-GB" sz="1600" b="1" i="0" u="none" strike="noStrike" cap="none">
                <a:solidFill>
                  <a:srgbClr val="147E93"/>
                </a:solidFill>
                <a:latin typeface="Arial"/>
                <a:ea typeface="Arial"/>
                <a:cs typeface="Arial"/>
                <a:sym typeface="Arial"/>
              </a:rPr>
              <a:t>"</a:t>
            </a:r>
            <a:endParaRPr sz="1600" b="1" i="0" u="none" strike="noStrike" cap="none">
              <a:solidFill>
                <a:srgbClr val="147E93"/>
              </a:solidFill>
              <a:latin typeface="Arial"/>
              <a:ea typeface="Arial"/>
              <a:cs typeface="Arial"/>
              <a:sym typeface="Arial"/>
            </a:endParaRPr>
          </a:p>
          <a:p>
            <a:pPr marL="457200" marR="0" lvl="0" indent="0" algn="ctr" rtl="0">
              <a:lnSpc>
                <a:spcPct val="115000"/>
              </a:lnSpc>
              <a:spcBef>
                <a:spcPts val="1200"/>
              </a:spcBef>
              <a:spcAft>
                <a:spcPts val="0"/>
              </a:spcAft>
              <a:buClr>
                <a:srgbClr val="000000"/>
              </a:buClr>
              <a:buSzPts val="1000"/>
              <a:buFont typeface="Arial"/>
              <a:buNone/>
            </a:pPr>
            <a:r>
              <a:rPr lang="en-GB" sz="1000" b="1" i="0" u="none" strike="noStrike" cap="none">
                <a:solidFill>
                  <a:srgbClr val="147E93"/>
                </a:solidFill>
                <a:latin typeface="Arial"/>
                <a:ea typeface="Arial"/>
                <a:cs typeface="Arial"/>
                <a:sym typeface="Arial"/>
              </a:rPr>
              <a:t>-Sahih al-Bukhari-</a:t>
            </a:r>
            <a:endParaRPr sz="1000" b="1" i="0" u="none" strike="noStrike" cap="none">
              <a:solidFill>
                <a:srgbClr val="147E93"/>
              </a:solidFill>
              <a:latin typeface="Arial"/>
              <a:ea typeface="Arial"/>
              <a:cs typeface="Arial"/>
              <a:sym typeface="Arial"/>
            </a:endParaRPr>
          </a:p>
          <a:p>
            <a:pPr marL="0" marR="0" lvl="0" indent="0" algn="ctr" rtl="0">
              <a:lnSpc>
                <a:spcPct val="115000"/>
              </a:lnSpc>
              <a:spcBef>
                <a:spcPts val="1200"/>
              </a:spcBef>
              <a:spcAft>
                <a:spcPts val="0"/>
              </a:spcAft>
              <a:buClr>
                <a:schemeClr val="dk1"/>
              </a:buClr>
              <a:buSzPts val="1100"/>
              <a:buFont typeface="Arial"/>
              <a:buNone/>
            </a:pPr>
            <a:endParaRPr sz="1900" b="1" i="0" u="none" strike="noStrike" cap="none">
              <a:solidFill>
                <a:srgbClr val="147E93"/>
              </a:solidFill>
              <a:latin typeface="Arial"/>
              <a:ea typeface="Arial"/>
              <a:cs typeface="Arial"/>
              <a:sym typeface="Arial"/>
            </a:endParaRPr>
          </a:p>
          <a:p>
            <a:pPr marL="0" marR="0" lvl="0" indent="0" algn="ctr" rtl="0">
              <a:lnSpc>
                <a:spcPct val="115000"/>
              </a:lnSpc>
              <a:spcBef>
                <a:spcPts val="1200"/>
              </a:spcBef>
              <a:spcAft>
                <a:spcPts val="0"/>
              </a:spcAft>
              <a:buClr>
                <a:srgbClr val="000000"/>
              </a:buClr>
              <a:buSzPts val="1900"/>
              <a:buFont typeface="Arial"/>
              <a:buNone/>
            </a:pPr>
            <a:endParaRPr sz="1900" b="1" i="0" u="none" strike="noStrike" cap="none">
              <a:solidFill>
                <a:srgbClr val="147E93"/>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6"/>
          <p:cNvSpPr/>
          <p:nvPr/>
        </p:nvSpPr>
        <p:spPr>
          <a:xfrm>
            <a:off x="427950" y="513125"/>
            <a:ext cx="8288100" cy="680700"/>
          </a:xfrm>
          <a:prstGeom prst="rect">
            <a:avLst/>
          </a:prstGeom>
          <a:solidFill>
            <a:srgbClr val="147E9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5" name="Google Shape;105;p6"/>
          <p:cNvSpPr txBox="1">
            <a:spLocks noGrp="1"/>
          </p:cNvSpPr>
          <p:nvPr>
            <p:ph type="body" idx="1"/>
          </p:nvPr>
        </p:nvSpPr>
        <p:spPr>
          <a:xfrm>
            <a:off x="427950" y="570875"/>
            <a:ext cx="7707600" cy="5652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200"/>
              </a:spcAft>
              <a:buSzPct val="69498"/>
              <a:buNone/>
            </a:pPr>
            <a:r>
              <a:rPr lang="en-GB" sz="2400" b="1" dirty="0">
                <a:solidFill>
                  <a:srgbClr val="EBFDFF"/>
                </a:solidFill>
              </a:rPr>
              <a:t>The motivation myth</a:t>
            </a:r>
            <a:endParaRPr sz="2400" b="1" dirty="0">
              <a:solidFill>
                <a:srgbClr val="EBFDFF"/>
              </a:solidFill>
            </a:endParaRPr>
          </a:p>
        </p:txBody>
      </p:sp>
      <p:sp>
        <p:nvSpPr>
          <p:cNvPr id="106" name="Google Shape;106;p6"/>
          <p:cNvSpPr txBox="1">
            <a:spLocks noGrp="1"/>
          </p:cNvSpPr>
          <p:nvPr>
            <p:ph type="ctrTitle" idx="4294967295"/>
          </p:nvPr>
        </p:nvSpPr>
        <p:spPr>
          <a:xfrm>
            <a:off x="1369500" y="142700"/>
            <a:ext cx="6405000" cy="471900"/>
          </a:xfrm>
          <a:prstGeom prst="rect">
            <a:avLst/>
          </a:prstGeom>
          <a:noFill/>
          <a:ln>
            <a:noFill/>
          </a:ln>
        </p:spPr>
        <p:txBody>
          <a:bodyPr spcFirstLastPara="1" wrap="square" lIns="91425" tIns="91425" rIns="91425" bIns="91425" anchor="t" anchorCtr="0">
            <a:noAutofit/>
          </a:bodyPr>
          <a:lstStyle/>
          <a:p>
            <a:pPr marL="0" marR="0" lvl="0" indent="0" algn="ctr" rtl="0">
              <a:lnSpc>
                <a:spcPct val="150000"/>
              </a:lnSpc>
              <a:spcBef>
                <a:spcPts val="0"/>
              </a:spcBef>
              <a:spcAft>
                <a:spcPts val="0"/>
              </a:spcAft>
              <a:buClr>
                <a:schemeClr val="dk1"/>
              </a:buClr>
              <a:buSzPts val="1100"/>
              <a:buFont typeface="Arial"/>
              <a:buNone/>
            </a:pPr>
            <a:r>
              <a:rPr lang="en-GB" sz="1200" b="0" i="0" u="none" strike="noStrike" cap="none" dirty="0">
                <a:solidFill>
                  <a:srgbClr val="147E93"/>
                </a:solidFill>
                <a:latin typeface="Roboto Light"/>
                <a:ea typeface="Roboto Light"/>
                <a:cs typeface="Roboto Light"/>
                <a:sym typeface="Roboto Light"/>
              </a:rPr>
              <a:t>Building habits in Ramadan and beyond - </a:t>
            </a:r>
            <a:r>
              <a:rPr lang="en-GB" sz="1200" b="1" i="0" u="none" strike="noStrike" cap="none" dirty="0">
                <a:solidFill>
                  <a:srgbClr val="147E93"/>
                </a:solidFill>
                <a:latin typeface="Roboto"/>
                <a:ea typeface="Roboto"/>
                <a:cs typeface="Roboto"/>
                <a:sym typeface="Roboto"/>
              </a:rPr>
              <a:t>Why do we fail to stick to new habits?</a:t>
            </a:r>
            <a:endParaRPr sz="1200" b="1" i="0" u="none" strike="noStrike" cap="none" dirty="0">
              <a:solidFill>
                <a:srgbClr val="147E93"/>
              </a:solidFill>
              <a:latin typeface="Roboto"/>
              <a:ea typeface="Roboto"/>
              <a:cs typeface="Roboto"/>
              <a:sym typeface="Roboto"/>
            </a:endParaRPr>
          </a:p>
          <a:p>
            <a:pPr marL="0" marR="0" lvl="0" indent="0" algn="l" rtl="0">
              <a:lnSpc>
                <a:spcPct val="150000"/>
              </a:lnSpc>
              <a:spcBef>
                <a:spcPts val="0"/>
              </a:spcBef>
              <a:spcAft>
                <a:spcPts val="0"/>
              </a:spcAft>
              <a:buClr>
                <a:schemeClr val="dk1"/>
              </a:buClr>
              <a:buSzPts val="2800"/>
              <a:buFont typeface="Arial"/>
              <a:buNone/>
            </a:pPr>
            <a:endParaRPr sz="1400" b="0" i="0" u="none" strike="noStrike" cap="none" dirty="0">
              <a:solidFill>
                <a:srgbClr val="147E93"/>
              </a:solidFill>
              <a:latin typeface="Roboto Light"/>
              <a:ea typeface="Roboto Light"/>
              <a:cs typeface="Roboto Light"/>
              <a:sym typeface="Roboto Light"/>
            </a:endParaRPr>
          </a:p>
        </p:txBody>
      </p:sp>
      <p:sp>
        <p:nvSpPr>
          <p:cNvPr id="107" name="Google Shape;107;p6"/>
          <p:cNvSpPr txBox="1"/>
          <p:nvPr/>
        </p:nvSpPr>
        <p:spPr>
          <a:xfrm>
            <a:off x="427950" y="1437375"/>
            <a:ext cx="8288100" cy="2432174"/>
          </a:xfrm>
          <a:prstGeom prst="rect">
            <a:avLst/>
          </a:prstGeom>
          <a:noFill/>
          <a:ln>
            <a:noFill/>
          </a:ln>
        </p:spPr>
        <p:txBody>
          <a:bodyPr spcFirstLastPara="1" wrap="square" lIns="91425" tIns="91425" rIns="91425" bIns="91425" anchor="t" anchorCtr="0">
            <a:spAutoFit/>
          </a:bodyPr>
          <a:lstStyle/>
          <a:p>
            <a:pPr marL="0" marR="0" lvl="0" indent="0" algn="ctr" rtl="0">
              <a:lnSpc>
                <a:spcPct val="115000"/>
              </a:lnSpc>
              <a:spcBef>
                <a:spcPts val="0"/>
              </a:spcBef>
              <a:spcAft>
                <a:spcPts val="0"/>
              </a:spcAft>
              <a:buClr>
                <a:srgbClr val="000000"/>
              </a:buClr>
              <a:buSzPts val="1900"/>
              <a:buFont typeface="Arial"/>
              <a:buNone/>
            </a:pPr>
            <a:r>
              <a:rPr lang="en-GB" sz="1900" b="1" i="0" u="none" strike="noStrike" cap="none" dirty="0">
                <a:solidFill>
                  <a:srgbClr val="147E93"/>
                </a:solidFill>
                <a:latin typeface="Arial"/>
                <a:ea typeface="Arial"/>
                <a:cs typeface="Arial"/>
                <a:sym typeface="Arial"/>
              </a:rPr>
              <a:t>When we first start to implement a new habit we are extremely motivated and think we can more than we can. Motivation is a temporary feeling and will go away.</a:t>
            </a:r>
            <a:endParaRPr sz="1900" b="1" i="0" u="none" strike="noStrike" cap="none" dirty="0">
              <a:solidFill>
                <a:srgbClr val="147E93"/>
              </a:solidFill>
              <a:latin typeface="Arial"/>
              <a:ea typeface="Arial"/>
              <a:cs typeface="Arial"/>
              <a:sym typeface="Arial"/>
            </a:endParaRPr>
          </a:p>
          <a:p>
            <a:pPr marL="0" marR="0" lvl="0" indent="0" algn="ctr" rtl="0">
              <a:lnSpc>
                <a:spcPct val="115000"/>
              </a:lnSpc>
              <a:spcBef>
                <a:spcPts val="0"/>
              </a:spcBef>
              <a:spcAft>
                <a:spcPts val="0"/>
              </a:spcAft>
              <a:buClr>
                <a:srgbClr val="000000"/>
              </a:buClr>
              <a:buSzPts val="1900"/>
              <a:buFont typeface="Arial"/>
              <a:buNone/>
            </a:pPr>
            <a:endParaRPr sz="1900" b="1" i="0" u="none" strike="noStrike" cap="none" dirty="0">
              <a:solidFill>
                <a:srgbClr val="147E93"/>
              </a:solidFill>
              <a:latin typeface="Arial"/>
              <a:ea typeface="Arial"/>
              <a:cs typeface="Arial"/>
              <a:sym typeface="Arial"/>
            </a:endParaRPr>
          </a:p>
          <a:p>
            <a:pPr marL="0" marR="0" lvl="0" indent="0" algn="ctr" rtl="0">
              <a:lnSpc>
                <a:spcPct val="115000"/>
              </a:lnSpc>
              <a:spcBef>
                <a:spcPts val="0"/>
              </a:spcBef>
              <a:spcAft>
                <a:spcPts val="0"/>
              </a:spcAft>
              <a:buClr>
                <a:srgbClr val="000000"/>
              </a:buClr>
              <a:buSzPts val="1700"/>
              <a:buFont typeface="Arial"/>
              <a:buNone/>
            </a:pPr>
            <a:r>
              <a:rPr lang="en-GB" sz="1700" b="0" i="1" u="none" strike="noStrike" cap="none" dirty="0">
                <a:solidFill>
                  <a:srgbClr val="678990"/>
                </a:solidFill>
                <a:latin typeface="Arial"/>
                <a:ea typeface="Arial"/>
                <a:cs typeface="Arial"/>
                <a:sym typeface="Arial"/>
              </a:rPr>
              <a:t>For example, Ahmed does no exercise but decides he wants to get fit. He makes a plan to exercise half an hour everyday, play sports three times a week and go to the gym on the weekends</a:t>
            </a:r>
            <a:endParaRPr sz="1700" b="0" i="1" u="none" strike="noStrike" cap="none" dirty="0">
              <a:solidFill>
                <a:srgbClr val="678990"/>
              </a:solidFill>
              <a:latin typeface="Arial"/>
              <a:ea typeface="Arial"/>
              <a:cs typeface="Arial"/>
              <a:sym typeface="Arial"/>
            </a:endParaRPr>
          </a:p>
        </p:txBody>
      </p:sp>
      <p:sp>
        <p:nvSpPr>
          <p:cNvPr id="108" name="Google Shape;108;p6"/>
          <p:cNvSpPr/>
          <p:nvPr/>
        </p:nvSpPr>
        <p:spPr>
          <a:xfrm>
            <a:off x="2601150" y="4089050"/>
            <a:ext cx="3941700" cy="801300"/>
          </a:xfrm>
          <a:prstGeom prst="roundRect">
            <a:avLst>
              <a:gd name="adj" fmla="val 16667"/>
            </a:avLst>
          </a:prstGeom>
          <a:solidFill>
            <a:srgbClr val="EBFDFF"/>
          </a:solidFill>
          <a:ln w="9525" cap="flat" cmpd="sng">
            <a:solidFill>
              <a:srgbClr val="147E9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9" name="Google Shape;109;p6"/>
          <p:cNvSpPr/>
          <p:nvPr/>
        </p:nvSpPr>
        <p:spPr>
          <a:xfrm>
            <a:off x="4289400" y="3795772"/>
            <a:ext cx="565200" cy="565200"/>
          </a:xfrm>
          <a:prstGeom prst="ellipse">
            <a:avLst/>
          </a:prstGeom>
          <a:solidFill>
            <a:srgbClr val="147E9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0" name="Google Shape;110;p6"/>
          <p:cNvSpPr txBox="1">
            <a:spLocks noGrp="1"/>
          </p:cNvSpPr>
          <p:nvPr>
            <p:ph type="body" idx="1"/>
          </p:nvPr>
        </p:nvSpPr>
        <p:spPr>
          <a:xfrm>
            <a:off x="4341893" y="3824569"/>
            <a:ext cx="460200" cy="507600"/>
          </a:xfrm>
          <a:prstGeom prst="rect">
            <a:avLst/>
          </a:prstGeom>
          <a:noFill/>
          <a:ln>
            <a:noFill/>
          </a:ln>
        </p:spPr>
        <p:txBody>
          <a:bodyPr spcFirstLastPara="1" wrap="square" lIns="91425" tIns="91425" rIns="91425" bIns="91425" anchor="t" anchorCtr="0">
            <a:noAutofit/>
          </a:bodyPr>
          <a:lstStyle/>
          <a:p>
            <a:pPr marL="0" lvl="0" indent="0" algn="l" rtl="0">
              <a:lnSpc>
                <a:spcPct val="95000"/>
              </a:lnSpc>
              <a:spcBef>
                <a:spcPts val="0"/>
              </a:spcBef>
              <a:spcAft>
                <a:spcPts val="1200"/>
              </a:spcAft>
              <a:buSzPts val="1018"/>
              <a:buNone/>
            </a:pPr>
            <a:r>
              <a:rPr lang="en-GB" sz="2490" b="1">
                <a:solidFill>
                  <a:srgbClr val="EBFDFF"/>
                </a:solidFill>
              </a:rPr>
              <a:t>Q</a:t>
            </a:r>
            <a:endParaRPr sz="2490" b="1">
              <a:solidFill>
                <a:srgbClr val="EBFDFF"/>
              </a:solidFill>
            </a:endParaRPr>
          </a:p>
        </p:txBody>
      </p:sp>
      <p:sp>
        <p:nvSpPr>
          <p:cNvPr id="111" name="Google Shape;111;p6"/>
          <p:cNvSpPr txBox="1">
            <a:spLocks noGrp="1"/>
          </p:cNvSpPr>
          <p:nvPr>
            <p:ph type="ctrTitle" idx="4294967295"/>
          </p:nvPr>
        </p:nvSpPr>
        <p:spPr>
          <a:xfrm>
            <a:off x="1526100" y="4317238"/>
            <a:ext cx="6091800" cy="4719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2800"/>
              <a:buFont typeface="Arial"/>
              <a:buNone/>
            </a:pPr>
            <a:r>
              <a:rPr lang="en-GB" sz="1400" b="0" i="0" u="none" strike="noStrike" cap="none">
                <a:solidFill>
                  <a:srgbClr val="147E93"/>
                </a:solidFill>
                <a:latin typeface="Roboto"/>
                <a:ea typeface="Roboto"/>
                <a:cs typeface="Roboto"/>
                <a:sym typeface="Roboto"/>
              </a:rPr>
              <a:t>Do you think Ahmed’s habit is sustainable? </a:t>
            </a:r>
            <a:endParaRPr sz="1100" b="0" i="0" u="none" strike="noStrike" cap="none">
              <a:solidFill>
                <a:srgbClr val="147E93"/>
              </a:solidFill>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7"/>
          <p:cNvSpPr/>
          <p:nvPr/>
        </p:nvSpPr>
        <p:spPr>
          <a:xfrm>
            <a:off x="427950" y="513125"/>
            <a:ext cx="8288100" cy="680700"/>
          </a:xfrm>
          <a:prstGeom prst="rect">
            <a:avLst/>
          </a:prstGeom>
          <a:solidFill>
            <a:srgbClr val="147E9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7" name="Google Shape;117;p7"/>
          <p:cNvSpPr txBox="1">
            <a:spLocks noGrp="1"/>
          </p:cNvSpPr>
          <p:nvPr>
            <p:ph type="body" idx="1"/>
          </p:nvPr>
        </p:nvSpPr>
        <p:spPr>
          <a:xfrm>
            <a:off x="427950" y="570875"/>
            <a:ext cx="8233800" cy="5652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200"/>
              </a:spcAft>
              <a:buSzPct val="69498"/>
              <a:buNone/>
            </a:pPr>
            <a:r>
              <a:rPr lang="en-GB" sz="2400" b="1" dirty="0">
                <a:solidFill>
                  <a:srgbClr val="EBFDFF"/>
                </a:solidFill>
              </a:rPr>
              <a:t>We rarely see instant results</a:t>
            </a:r>
            <a:endParaRPr sz="2400" b="1" dirty="0">
              <a:solidFill>
                <a:srgbClr val="EBFDFF"/>
              </a:solidFill>
            </a:endParaRPr>
          </a:p>
        </p:txBody>
      </p:sp>
      <p:sp>
        <p:nvSpPr>
          <p:cNvPr id="118" name="Google Shape;118;p7"/>
          <p:cNvSpPr txBox="1">
            <a:spLocks noGrp="1"/>
          </p:cNvSpPr>
          <p:nvPr>
            <p:ph type="ctrTitle" idx="4294967295"/>
          </p:nvPr>
        </p:nvSpPr>
        <p:spPr>
          <a:xfrm>
            <a:off x="1429050" y="158450"/>
            <a:ext cx="6285900" cy="471900"/>
          </a:xfrm>
          <a:prstGeom prst="rect">
            <a:avLst/>
          </a:prstGeom>
          <a:noFill/>
          <a:ln>
            <a:noFill/>
          </a:ln>
        </p:spPr>
        <p:txBody>
          <a:bodyPr spcFirstLastPara="1" wrap="square" lIns="91425" tIns="91425" rIns="91425" bIns="91425" anchor="t" anchorCtr="0">
            <a:noAutofit/>
          </a:bodyPr>
          <a:lstStyle/>
          <a:p>
            <a:pPr marL="0" marR="0" lvl="0" indent="0" algn="ctr" rtl="0">
              <a:lnSpc>
                <a:spcPct val="150000"/>
              </a:lnSpc>
              <a:spcBef>
                <a:spcPts val="0"/>
              </a:spcBef>
              <a:spcAft>
                <a:spcPts val="0"/>
              </a:spcAft>
              <a:buClr>
                <a:schemeClr val="dk1"/>
              </a:buClr>
              <a:buSzPts val="1100"/>
              <a:buFont typeface="Arial"/>
              <a:buNone/>
            </a:pPr>
            <a:r>
              <a:rPr lang="en-GB" sz="1200" b="0" i="0" u="none" strike="noStrike" cap="none" dirty="0">
                <a:solidFill>
                  <a:srgbClr val="147E93"/>
                </a:solidFill>
                <a:latin typeface="Roboto Light"/>
                <a:ea typeface="Roboto Light"/>
                <a:cs typeface="Roboto Light"/>
                <a:sym typeface="Roboto Light"/>
              </a:rPr>
              <a:t>Building habits in Ramadan and beyond - </a:t>
            </a:r>
            <a:r>
              <a:rPr lang="en-GB" sz="1200" b="1" i="0" u="none" strike="noStrike" cap="none" dirty="0">
                <a:solidFill>
                  <a:srgbClr val="147E93"/>
                </a:solidFill>
                <a:latin typeface="Roboto"/>
                <a:ea typeface="Roboto"/>
                <a:cs typeface="Roboto"/>
                <a:sym typeface="Roboto"/>
              </a:rPr>
              <a:t>Why do we fail to stick to new habits?</a:t>
            </a:r>
            <a:endParaRPr sz="1200" b="1" i="0" u="none" strike="noStrike" cap="none" dirty="0">
              <a:solidFill>
                <a:srgbClr val="147E93"/>
              </a:solidFill>
              <a:latin typeface="Roboto"/>
              <a:ea typeface="Roboto"/>
              <a:cs typeface="Roboto"/>
              <a:sym typeface="Roboto"/>
            </a:endParaRPr>
          </a:p>
          <a:p>
            <a:pPr marL="0" marR="0" lvl="0" indent="0" algn="l" rtl="0">
              <a:lnSpc>
                <a:spcPct val="150000"/>
              </a:lnSpc>
              <a:spcBef>
                <a:spcPts val="0"/>
              </a:spcBef>
              <a:spcAft>
                <a:spcPts val="0"/>
              </a:spcAft>
              <a:buClr>
                <a:schemeClr val="dk1"/>
              </a:buClr>
              <a:buSzPts val="2800"/>
              <a:buFont typeface="Arial"/>
              <a:buNone/>
            </a:pPr>
            <a:endParaRPr sz="1400" b="0" i="0" u="none" strike="noStrike" cap="none" dirty="0">
              <a:solidFill>
                <a:srgbClr val="147E93"/>
              </a:solidFill>
              <a:latin typeface="Roboto Light"/>
              <a:ea typeface="Roboto Light"/>
              <a:cs typeface="Roboto Light"/>
              <a:sym typeface="Roboto Light"/>
            </a:endParaRPr>
          </a:p>
        </p:txBody>
      </p:sp>
      <p:sp>
        <p:nvSpPr>
          <p:cNvPr id="119" name="Google Shape;119;p7"/>
          <p:cNvSpPr txBox="1"/>
          <p:nvPr/>
        </p:nvSpPr>
        <p:spPr>
          <a:xfrm>
            <a:off x="427950" y="1600650"/>
            <a:ext cx="8288100" cy="2597400"/>
          </a:xfrm>
          <a:prstGeom prst="rect">
            <a:avLst/>
          </a:prstGeom>
          <a:noFill/>
          <a:ln>
            <a:noFill/>
          </a:ln>
        </p:spPr>
        <p:txBody>
          <a:bodyPr spcFirstLastPara="1" wrap="square" lIns="91425" tIns="91425" rIns="91425" bIns="91425" anchor="t" anchorCtr="0">
            <a:spAutoFit/>
          </a:bodyPr>
          <a:lstStyle/>
          <a:p>
            <a:pPr marL="0" marR="0" lvl="0" indent="0" algn="ctr" rtl="0">
              <a:lnSpc>
                <a:spcPct val="115000"/>
              </a:lnSpc>
              <a:spcBef>
                <a:spcPts val="0"/>
              </a:spcBef>
              <a:spcAft>
                <a:spcPts val="0"/>
              </a:spcAft>
              <a:buClr>
                <a:srgbClr val="000000"/>
              </a:buClr>
              <a:buSzPts val="1900"/>
              <a:buFont typeface="Arial"/>
              <a:buNone/>
            </a:pPr>
            <a:r>
              <a:rPr lang="en-GB" sz="1900" b="1" i="0" u="none" strike="noStrike" cap="none">
                <a:solidFill>
                  <a:srgbClr val="147E93"/>
                </a:solidFill>
                <a:latin typeface="Arial"/>
                <a:ea typeface="Arial"/>
                <a:cs typeface="Arial"/>
                <a:sym typeface="Arial"/>
              </a:rPr>
              <a:t>When we begin a new habit we rarely see results instantly. In fact we may initially feel worse. This de-motivates us and results in us dropping the habit</a:t>
            </a:r>
            <a:endParaRPr sz="1900" b="1" i="0" u="none" strike="noStrike" cap="none">
              <a:solidFill>
                <a:srgbClr val="147E93"/>
              </a:solidFill>
              <a:latin typeface="Arial"/>
              <a:ea typeface="Arial"/>
              <a:cs typeface="Arial"/>
              <a:sym typeface="Arial"/>
            </a:endParaRPr>
          </a:p>
          <a:p>
            <a:pPr marL="0" marR="0" lvl="0" indent="0" algn="ctr" rtl="0">
              <a:lnSpc>
                <a:spcPct val="150000"/>
              </a:lnSpc>
              <a:spcBef>
                <a:spcPts val="0"/>
              </a:spcBef>
              <a:spcAft>
                <a:spcPts val="0"/>
              </a:spcAft>
              <a:buClr>
                <a:srgbClr val="000000"/>
              </a:buClr>
              <a:buSzPts val="1900"/>
              <a:buFont typeface="Arial"/>
              <a:buNone/>
            </a:pPr>
            <a:endParaRPr sz="1900" b="1" i="0" u="none" strike="noStrike" cap="none">
              <a:solidFill>
                <a:srgbClr val="147E93"/>
              </a:solidFill>
              <a:latin typeface="Arial"/>
              <a:ea typeface="Arial"/>
              <a:cs typeface="Arial"/>
              <a:sym typeface="Arial"/>
            </a:endParaRPr>
          </a:p>
          <a:p>
            <a:pPr marL="0" marR="0" lvl="0" indent="0" algn="ctr" rtl="0">
              <a:lnSpc>
                <a:spcPct val="115000"/>
              </a:lnSpc>
              <a:spcBef>
                <a:spcPts val="0"/>
              </a:spcBef>
              <a:spcAft>
                <a:spcPts val="0"/>
              </a:spcAft>
              <a:buClr>
                <a:srgbClr val="000000"/>
              </a:buClr>
              <a:buSzPts val="1900"/>
              <a:buFont typeface="Arial"/>
              <a:buNone/>
            </a:pPr>
            <a:r>
              <a:rPr lang="en-GB" sz="1900" b="0" i="1" u="none" strike="noStrike" cap="none">
                <a:solidFill>
                  <a:srgbClr val="678990"/>
                </a:solidFill>
                <a:latin typeface="Arial"/>
                <a:ea typeface="Arial"/>
                <a:cs typeface="Arial"/>
                <a:sym typeface="Arial"/>
              </a:rPr>
              <a:t>For example, Ahmed feels tired, lethargic and doesn’t feel he’s getting any fitter after completing his exercise routine for two weeks. Slowly he starts to lose motivation and he begins to exercise less and less</a:t>
            </a:r>
            <a:endParaRPr sz="1900" b="0" i="1" u="none" strike="noStrike" cap="none">
              <a:solidFill>
                <a:srgbClr val="67899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8"/>
          <p:cNvSpPr/>
          <p:nvPr/>
        </p:nvSpPr>
        <p:spPr>
          <a:xfrm>
            <a:off x="427950" y="513125"/>
            <a:ext cx="8288100" cy="680700"/>
          </a:xfrm>
          <a:prstGeom prst="rect">
            <a:avLst/>
          </a:prstGeom>
          <a:solidFill>
            <a:srgbClr val="147E9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5" name="Google Shape;125;p8"/>
          <p:cNvSpPr txBox="1">
            <a:spLocks noGrp="1"/>
          </p:cNvSpPr>
          <p:nvPr>
            <p:ph type="body" idx="1"/>
          </p:nvPr>
        </p:nvSpPr>
        <p:spPr>
          <a:xfrm>
            <a:off x="427950" y="570875"/>
            <a:ext cx="8288100" cy="5652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200"/>
              </a:spcAft>
              <a:buSzPct val="69498"/>
              <a:buNone/>
            </a:pPr>
            <a:r>
              <a:rPr lang="en-GB" sz="2400" b="1" dirty="0">
                <a:solidFill>
                  <a:srgbClr val="EBFDFF"/>
                </a:solidFill>
              </a:rPr>
              <a:t>We assume perfect circumstances</a:t>
            </a:r>
            <a:endParaRPr sz="2400" b="1" dirty="0">
              <a:solidFill>
                <a:srgbClr val="EBFDFF"/>
              </a:solidFill>
            </a:endParaRPr>
          </a:p>
        </p:txBody>
      </p:sp>
      <p:sp>
        <p:nvSpPr>
          <p:cNvPr id="126" name="Google Shape;126;p8"/>
          <p:cNvSpPr txBox="1">
            <a:spLocks noGrp="1"/>
          </p:cNvSpPr>
          <p:nvPr>
            <p:ph type="ctrTitle" idx="4294967295"/>
          </p:nvPr>
        </p:nvSpPr>
        <p:spPr>
          <a:xfrm>
            <a:off x="1490700" y="164442"/>
            <a:ext cx="6162600" cy="471900"/>
          </a:xfrm>
          <a:prstGeom prst="rect">
            <a:avLst/>
          </a:prstGeom>
          <a:noFill/>
          <a:ln>
            <a:noFill/>
          </a:ln>
        </p:spPr>
        <p:txBody>
          <a:bodyPr spcFirstLastPara="1" wrap="square" lIns="91425" tIns="91425" rIns="91425" bIns="91425" anchor="t" anchorCtr="0">
            <a:noAutofit/>
          </a:bodyPr>
          <a:lstStyle/>
          <a:p>
            <a:pPr marL="0" marR="0" lvl="0" indent="0" algn="ctr" rtl="0">
              <a:lnSpc>
                <a:spcPct val="150000"/>
              </a:lnSpc>
              <a:spcBef>
                <a:spcPts val="0"/>
              </a:spcBef>
              <a:spcAft>
                <a:spcPts val="0"/>
              </a:spcAft>
              <a:buClr>
                <a:schemeClr val="dk1"/>
              </a:buClr>
              <a:buSzPts val="2800"/>
              <a:buFont typeface="Arial"/>
              <a:buNone/>
            </a:pPr>
            <a:r>
              <a:rPr lang="en-GB" sz="1200" b="0" i="0" u="none" strike="noStrike" cap="none" dirty="0">
                <a:solidFill>
                  <a:srgbClr val="147E93"/>
                </a:solidFill>
                <a:latin typeface="Roboto Light"/>
                <a:ea typeface="Roboto Light"/>
                <a:cs typeface="Roboto Light"/>
                <a:sym typeface="Roboto Light"/>
              </a:rPr>
              <a:t>Building habits in Ramadan and beyond - </a:t>
            </a:r>
            <a:r>
              <a:rPr lang="en-GB" sz="1200" b="1" i="0" u="none" strike="noStrike" cap="none" dirty="0">
                <a:solidFill>
                  <a:srgbClr val="147E93"/>
                </a:solidFill>
                <a:latin typeface="Roboto"/>
                <a:ea typeface="Roboto"/>
                <a:cs typeface="Roboto"/>
                <a:sym typeface="Roboto"/>
              </a:rPr>
              <a:t>Why do we fail to stick to new habits?</a:t>
            </a:r>
            <a:endParaRPr sz="1200" b="1" i="0" u="none" strike="noStrike" cap="none" dirty="0">
              <a:solidFill>
                <a:srgbClr val="147E93"/>
              </a:solidFill>
              <a:latin typeface="Roboto"/>
              <a:ea typeface="Roboto"/>
              <a:cs typeface="Roboto"/>
              <a:sym typeface="Roboto"/>
            </a:endParaRPr>
          </a:p>
          <a:p>
            <a:pPr marL="0" marR="0" lvl="0" indent="0" algn="l" rtl="0">
              <a:lnSpc>
                <a:spcPct val="150000"/>
              </a:lnSpc>
              <a:spcBef>
                <a:spcPts val="0"/>
              </a:spcBef>
              <a:spcAft>
                <a:spcPts val="0"/>
              </a:spcAft>
              <a:buClr>
                <a:schemeClr val="dk1"/>
              </a:buClr>
              <a:buSzPts val="2800"/>
              <a:buFont typeface="Arial"/>
              <a:buNone/>
            </a:pPr>
            <a:r>
              <a:rPr lang="en-GB" sz="1400" b="1" i="0" u="none" strike="noStrike" cap="none" dirty="0">
                <a:solidFill>
                  <a:srgbClr val="147E93"/>
                </a:solidFill>
                <a:latin typeface="Roboto"/>
                <a:ea typeface="Roboto"/>
                <a:cs typeface="Roboto"/>
                <a:sym typeface="Roboto"/>
              </a:rPr>
              <a:t>?</a:t>
            </a:r>
            <a:endParaRPr sz="1400" b="1" i="0" u="none" strike="noStrike" cap="none" dirty="0">
              <a:solidFill>
                <a:srgbClr val="147E93"/>
              </a:solidFill>
              <a:latin typeface="Roboto"/>
              <a:ea typeface="Roboto"/>
              <a:cs typeface="Roboto"/>
              <a:sym typeface="Roboto"/>
            </a:endParaRPr>
          </a:p>
          <a:p>
            <a:pPr marL="0" marR="0" lvl="0" indent="0" algn="l" rtl="0">
              <a:lnSpc>
                <a:spcPct val="150000"/>
              </a:lnSpc>
              <a:spcBef>
                <a:spcPts val="0"/>
              </a:spcBef>
              <a:spcAft>
                <a:spcPts val="0"/>
              </a:spcAft>
              <a:buClr>
                <a:schemeClr val="dk1"/>
              </a:buClr>
              <a:buSzPts val="2800"/>
              <a:buFont typeface="Arial"/>
              <a:buNone/>
            </a:pPr>
            <a:endParaRPr sz="1400" b="0" i="0" u="none" strike="noStrike" cap="none" dirty="0">
              <a:solidFill>
                <a:srgbClr val="147E93"/>
              </a:solidFill>
              <a:latin typeface="Roboto Light"/>
              <a:ea typeface="Roboto Light"/>
              <a:cs typeface="Roboto Light"/>
              <a:sym typeface="Roboto Light"/>
            </a:endParaRPr>
          </a:p>
        </p:txBody>
      </p:sp>
      <p:sp>
        <p:nvSpPr>
          <p:cNvPr id="127" name="Google Shape;127;p8"/>
          <p:cNvSpPr txBox="1"/>
          <p:nvPr/>
        </p:nvSpPr>
        <p:spPr>
          <a:xfrm>
            <a:off x="427950" y="1666288"/>
            <a:ext cx="8288100" cy="2175600"/>
          </a:xfrm>
          <a:prstGeom prst="rect">
            <a:avLst/>
          </a:prstGeom>
          <a:noFill/>
          <a:ln>
            <a:noFill/>
          </a:ln>
        </p:spPr>
        <p:txBody>
          <a:bodyPr spcFirstLastPara="1" wrap="square" lIns="91425" tIns="91425" rIns="91425" bIns="91425" anchor="t" anchorCtr="0">
            <a:spAutoFit/>
          </a:bodyPr>
          <a:lstStyle/>
          <a:p>
            <a:pPr marL="0" marR="0" lvl="0" indent="0" algn="ctr" rtl="0">
              <a:lnSpc>
                <a:spcPct val="115000"/>
              </a:lnSpc>
              <a:spcBef>
                <a:spcPts val="1200"/>
              </a:spcBef>
              <a:spcAft>
                <a:spcPts val="0"/>
              </a:spcAft>
              <a:buClr>
                <a:schemeClr val="dk1"/>
              </a:buClr>
              <a:buSzPts val="1100"/>
              <a:buFont typeface="Arial"/>
              <a:buNone/>
            </a:pPr>
            <a:r>
              <a:rPr lang="en-GB" sz="1900" b="1" i="0" u="none" strike="noStrike" cap="none">
                <a:solidFill>
                  <a:srgbClr val="147E93"/>
                </a:solidFill>
                <a:latin typeface="Arial"/>
                <a:ea typeface="Arial"/>
                <a:cs typeface="Arial"/>
                <a:sym typeface="Arial"/>
              </a:rPr>
              <a:t>We plan a habit around a perfect day, we don’t anticipate changes in circumstances, environments or even how we’re feeling!</a:t>
            </a:r>
            <a:endParaRPr sz="1900" b="1" i="0" u="none" strike="noStrike" cap="none">
              <a:solidFill>
                <a:srgbClr val="147E93"/>
              </a:solidFill>
              <a:latin typeface="Arial"/>
              <a:ea typeface="Arial"/>
              <a:cs typeface="Arial"/>
              <a:sym typeface="Arial"/>
            </a:endParaRPr>
          </a:p>
          <a:p>
            <a:pPr marL="0" marR="0" lvl="0" indent="0" algn="ctr" rtl="0">
              <a:lnSpc>
                <a:spcPct val="115000"/>
              </a:lnSpc>
              <a:spcBef>
                <a:spcPts val="1200"/>
              </a:spcBef>
              <a:spcAft>
                <a:spcPts val="1200"/>
              </a:spcAft>
              <a:buClr>
                <a:schemeClr val="dk1"/>
              </a:buClr>
              <a:buSzPts val="1100"/>
              <a:buFont typeface="Arial"/>
              <a:buNone/>
            </a:pPr>
            <a:r>
              <a:rPr lang="en-GB" sz="1700" b="0" i="1" u="none" strike="noStrike" cap="none">
                <a:solidFill>
                  <a:srgbClr val="678990"/>
                </a:solidFill>
                <a:latin typeface="Arial"/>
                <a:ea typeface="Arial"/>
                <a:cs typeface="Arial"/>
                <a:sym typeface="Arial"/>
              </a:rPr>
              <a:t>Ahmed and his family are going to his Grandma’s house over the holidays. There’s no room in her house to complete his fitness routine so he decides to miss it for the holidays. When he gets back from his Grandma’s house he’s feeling tired and lazy. He promises himself that he will continue his habit for Monday.</a:t>
            </a:r>
            <a:endParaRPr sz="1900" b="1" i="0" u="none" strike="noStrike" cap="none">
              <a:solidFill>
                <a:srgbClr val="147E93"/>
              </a:solidFill>
              <a:latin typeface="Arial"/>
              <a:ea typeface="Arial"/>
              <a:cs typeface="Arial"/>
              <a:sym typeface="Arial"/>
            </a:endParaRPr>
          </a:p>
        </p:txBody>
      </p:sp>
      <p:sp>
        <p:nvSpPr>
          <p:cNvPr id="128" name="Google Shape;128;p8"/>
          <p:cNvSpPr/>
          <p:nvPr/>
        </p:nvSpPr>
        <p:spPr>
          <a:xfrm>
            <a:off x="2601150" y="4089050"/>
            <a:ext cx="3941700" cy="801300"/>
          </a:xfrm>
          <a:prstGeom prst="roundRect">
            <a:avLst>
              <a:gd name="adj" fmla="val 16667"/>
            </a:avLst>
          </a:prstGeom>
          <a:solidFill>
            <a:srgbClr val="EBFDFF"/>
          </a:solidFill>
          <a:ln w="9525" cap="flat" cmpd="sng">
            <a:solidFill>
              <a:srgbClr val="147E9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9" name="Google Shape;129;p8"/>
          <p:cNvSpPr/>
          <p:nvPr/>
        </p:nvSpPr>
        <p:spPr>
          <a:xfrm>
            <a:off x="4289400" y="3795772"/>
            <a:ext cx="565200" cy="565200"/>
          </a:xfrm>
          <a:prstGeom prst="ellipse">
            <a:avLst/>
          </a:prstGeom>
          <a:solidFill>
            <a:srgbClr val="147E9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0" name="Google Shape;130;p8"/>
          <p:cNvSpPr txBox="1">
            <a:spLocks noGrp="1"/>
          </p:cNvSpPr>
          <p:nvPr>
            <p:ph type="body" idx="1"/>
          </p:nvPr>
        </p:nvSpPr>
        <p:spPr>
          <a:xfrm>
            <a:off x="4341893" y="3824569"/>
            <a:ext cx="460200" cy="507600"/>
          </a:xfrm>
          <a:prstGeom prst="rect">
            <a:avLst/>
          </a:prstGeom>
          <a:noFill/>
          <a:ln>
            <a:noFill/>
          </a:ln>
        </p:spPr>
        <p:txBody>
          <a:bodyPr spcFirstLastPara="1" wrap="square" lIns="91425" tIns="91425" rIns="91425" bIns="91425" anchor="t" anchorCtr="0">
            <a:noAutofit/>
          </a:bodyPr>
          <a:lstStyle/>
          <a:p>
            <a:pPr marL="0" lvl="0" indent="0" algn="l" rtl="0">
              <a:lnSpc>
                <a:spcPct val="95000"/>
              </a:lnSpc>
              <a:spcBef>
                <a:spcPts val="0"/>
              </a:spcBef>
              <a:spcAft>
                <a:spcPts val="1200"/>
              </a:spcAft>
              <a:buSzPts val="1018"/>
              <a:buNone/>
            </a:pPr>
            <a:r>
              <a:rPr lang="en-GB" sz="2490" b="1">
                <a:solidFill>
                  <a:srgbClr val="EBFDFF"/>
                </a:solidFill>
              </a:rPr>
              <a:t>Q</a:t>
            </a:r>
            <a:endParaRPr sz="2490" b="1">
              <a:solidFill>
                <a:srgbClr val="EBFDFF"/>
              </a:solidFill>
            </a:endParaRPr>
          </a:p>
        </p:txBody>
      </p:sp>
      <p:sp>
        <p:nvSpPr>
          <p:cNvPr id="131" name="Google Shape;131;p8"/>
          <p:cNvSpPr txBox="1">
            <a:spLocks noGrp="1"/>
          </p:cNvSpPr>
          <p:nvPr>
            <p:ph type="ctrTitle" idx="4294967295"/>
          </p:nvPr>
        </p:nvSpPr>
        <p:spPr>
          <a:xfrm>
            <a:off x="1526100" y="4317238"/>
            <a:ext cx="6091800" cy="4719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2800"/>
              <a:buFont typeface="Arial"/>
              <a:buNone/>
            </a:pPr>
            <a:r>
              <a:rPr lang="en-GB" sz="1400" b="0" i="0" u="none" strike="noStrike" cap="none">
                <a:solidFill>
                  <a:srgbClr val="147E93"/>
                </a:solidFill>
                <a:latin typeface="Roboto"/>
                <a:ea typeface="Roboto"/>
                <a:cs typeface="Roboto"/>
                <a:sym typeface="Roboto"/>
              </a:rPr>
              <a:t>How likely is Ahmed to resume his habit? </a:t>
            </a:r>
            <a:endParaRPr sz="1100" b="0" i="0" u="none" strike="noStrike" cap="none">
              <a:solidFill>
                <a:srgbClr val="147E93"/>
              </a:solidFill>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9"/>
          <p:cNvSpPr/>
          <p:nvPr/>
        </p:nvSpPr>
        <p:spPr>
          <a:xfrm>
            <a:off x="427950" y="513125"/>
            <a:ext cx="8288100" cy="680700"/>
          </a:xfrm>
          <a:prstGeom prst="rect">
            <a:avLst/>
          </a:prstGeom>
          <a:solidFill>
            <a:srgbClr val="147E9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7" name="Google Shape;137;p9"/>
          <p:cNvSpPr txBox="1">
            <a:spLocks noGrp="1"/>
          </p:cNvSpPr>
          <p:nvPr>
            <p:ph type="body" idx="1"/>
          </p:nvPr>
        </p:nvSpPr>
        <p:spPr>
          <a:xfrm>
            <a:off x="427950" y="570875"/>
            <a:ext cx="8288100" cy="565200"/>
          </a:xfrm>
          <a:prstGeom prst="rect">
            <a:avLst/>
          </a:prstGeom>
          <a:noFill/>
          <a:ln>
            <a:noFill/>
          </a:ln>
        </p:spPr>
        <p:txBody>
          <a:bodyPr spcFirstLastPara="1" wrap="square" lIns="91425" tIns="91425" rIns="91425" bIns="91425" anchor="t" anchorCtr="0">
            <a:normAutofit fontScale="55000" lnSpcReduction="20000"/>
          </a:bodyPr>
          <a:lstStyle/>
          <a:p>
            <a:pPr marL="0" lvl="0" indent="0" algn="ctr" rtl="0">
              <a:lnSpc>
                <a:spcPct val="115000"/>
              </a:lnSpc>
              <a:spcBef>
                <a:spcPts val="0"/>
              </a:spcBef>
              <a:spcAft>
                <a:spcPts val="1200"/>
              </a:spcAft>
              <a:buSzPct val="69498"/>
              <a:buNone/>
            </a:pPr>
            <a:r>
              <a:rPr lang="en-GB" sz="2800" b="1">
                <a:solidFill>
                  <a:srgbClr val="EBFDFF"/>
                </a:solidFill>
              </a:rPr>
              <a:t>There’s no accountability/consequences</a:t>
            </a:r>
            <a:endParaRPr sz="2800" b="1">
              <a:solidFill>
                <a:srgbClr val="EBFDFF"/>
              </a:solidFill>
            </a:endParaRPr>
          </a:p>
        </p:txBody>
      </p:sp>
      <p:sp>
        <p:nvSpPr>
          <p:cNvPr id="138" name="Google Shape;138;p9"/>
          <p:cNvSpPr txBox="1">
            <a:spLocks noGrp="1"/>
          </p:cNvSpPr>
          <p:nvPr>
            <p:ph type="ctrTitle" idx="4294967295"/>
          </p:nvPr>
        </p:nvSpPr>
        <p:spPr>
          <a:xfrm>
            <a:off x="1429050" y="175275"/>
            <a:ext cx="6285900" cy="471900"/>
          </a:xfrm>
          <a:prstGeom prst="rect">
            <a:avLst/>
          </a:prstGeom>
          <a:noFill/>
          <a:ln>
            <a:noFill/>
          </a:ln>
        </p:spPr>
        <p:txBody>
          <a:bodyPr spcFirstLastPara="1" wrap="square" lIns="91425" tIns="91425" rIns="91425" bIns="91425" anchor="t" anchorCtr="0">
            <a:noAutofit/>
          </a:bodyPr>
          <a:lstStyle/>
          <a:p>
            <a:pPr marL="0" marR="0" lvl="0" indent="0" algn="ctr" rtl="0">
              <a:lnSpc>
                <a:spcPct val="150000"/>
              </a:lnSpc>
              <a:spcBef>
                <a:spcPts val="0"/>
              </a:spcBef>
              <a:spcAft>
                <a:spcPts val="0"/>
              </a:spcAft>
              <a:buClr>
                <a:schemeClr val="dk1"/>
              </a:buClr>
              <a:buSzPts val="2800"/>
              <a:buFont typeface="Arial"/>
              <a:buNone/>
            </a:pPr>
            <a:r>
              <a:rPr lang="en-GB" sz="1200" b="0" i="0" u="none" strike="noStrike" cap="none" dirty="0">
                <a:solidFill>
                  <a:srgbClr val="147E93"/>
                </a:solidFill>
                <a:latin typeface="Roboto Light"/>
                <a:ea typeface="Roboto Light"/>
                <a:cs typeface="Roboto Light"/>
                <a:sym typeface="Roboto Light"/>
              </a:rPr>
              <a:t>Building habits in Ramadan and beyond - </a:t>
            </a:r>
            <a:r>
              <a:rPr lang="en-GB" sz="1200" b="1" i="0" u="none" strike="noStrike" cap="none" dirty="0">
                <a:solidFill>
                  <a:srgbClr val="147E93"/>
                </a:solidFill>
                <a:latin typeface="Roboto"/>
                <a:ea typeface="Roboto"/>
                <a:cs typeface="Roboto"/>
                <a:sym typeface="Roboto"/>
              </a:rPr>
              <a:t>Why do we fail to stick to new habits?</a:t>
            </a:r>
            <a:endParaRPr sz="1200" b="1" i="0" u="none" strike="noStrike" cap="none" dirty="0">
              <a:solidFill>
                <a:srgbClr val="147E93"/>
              </a:solidFill>
              <a:latin typeface="Roboto"/>
              <a:ea typeface="Roboto"/>
              <a:cs typeface="Roboto"/>
              <a:sym typeface="Roboto"/>
            </a:endParaRPr>
          </a:p>
          <a:p>
            <a:pPr marL="0" marR="0" lvl="0" indent="0" algn="l" rtl="0">
              <a:lnSpc>
                <a:spcPct val="150000"/>
              </a:lnSpc>
              <a:spcBef>
                <a:spcPts val="0"/>
              </a:spcBef>
              <a:spcAft>
                <a:spcPts val="0"/>
              </a:spcAft>
              <a:buClr>
                <a:schemeClr val="dk1"/>
              </a:buClr>
              <a:buSzPts val="2800"/>
              <a:buFont typeface="Arial"/>
              <a:buNone/>
            </a:pPr>
            <a:endParaRPr sz="1400" b="0" i="0" u="none" strike="noStrike" cap="none" dirty="0">
              <a:solidFill>
                <a:srgbClr val="147E93"/>
              </a:solidFill>
              <a:latin typeface="Roboto Light"/>
              <a:ea typeface="Roboto Light"/>
              <a:cs typeface="Roboto Light"/>
              <a:sym typeface="Roboto Light"/>
            </a:endParaRPr>
          </a:p>
        </p:txBody>
      </p:sp>
      <p:sp>
        <p:nvSpPr>
          <p:cNvPr id="139" name="Google Shape;139;p9"/>
          <p:cNvSpPr txBox="1"/>
          <p:nvPr/>
        </p:nvSpPr>
        <p:spPr>
          <a:xfrm>
            <a:off x="427950" y="1435263"/>
            <a:ext cx="8288100" cy="2207100"/>
          </a:xfrm>
          <a:prstGeom prst="rect">
            <a:avLst/>
          </a:prstGeom>
          <a:noFill/>
          <a:ln>
            <a:noFill/>
          </a:ln>
        </p:spPr>
        <p:txBody>
          <a:bodyPr spcFirstLastPara="1" wrap="square" lIns="91425" tIns="91425" rIns="91425" bIns="91425" anchor="t" anchorCtr="0">
            <a:spAutoFit/>
          </a:bodyPr>
          <a:lstStyle/>
          <a:p>
            <a:pPr marL="0" marR="0" lvl="0" indent="0" algn="ctr" rtl="0">
              <a:lnSpc>
                <a:spcPct val="150000"/>
              </a:lnSpc>
              <a:spcBef>
                <a:spcPts val="0"/>
              </a:spcBef>
              <a:spcAft>
                <a:spcPts val="0"/>
              </a:spcAft>
              <a:buClr>
                <a:srgbClr val="000000"/>
              </a:buClr>
              <a:buSzPts val="1900"/>
              <a:buFont typeface="Arial"/>
              <a:buNone/>
            </a:pPr>
            <a:r>
              <a:rPr lang="en-GB" sz="1900" b="1" i="0" u="none" strike="noStrike" cap="none">
                <a:solidFill>
                  <a:srgbClr val="147E93"/>
                </a:solidFill>
                <a:latin typeface="Arial"/>
                <a:ea typeface="Arial"/>
                <a:cs typeface="Arial"/>
                <a:sym typeface="Arial"/>
              </a:rPr>
              <a:t>When there is no one to answer to or any consequences for missing our habit we’re more likely to give up. </a:t>
            </a:r>
            <a:endParaRPr sz="1900" b="1" i="0" u="none" strike="noStrike" cap="none">
              <a:solidFill>
                <a:srgbClr val="147E93"/>
              </a:solidFill>
              <a:latin typeface="Arial"/>
              <a:ea typeface="Arial"/>
              <a:cs typeface="Arial"/>
              <a:sym typeface="Arial"/>
            </a:endParaRPr>
          </a:p>
          <a:p>
            <a:pPr marL="0" marR="0" lvl="0" indent="0" algn="ctr" rtl="0">
              <a:lnSpc>
                <a:spcPct val="150000"/>
              </a:lnSpc>
              <a:spcBef>
                <a:spcPts val="0"/>
              </a:spcBef>
              <a:spcAft>
                <a:spcPts val="0"/>
              </a:spcAft>
              <a:buClr>
                <a:srgbClr val="000000"/>
              </a:buClr>
              <a:buSzPts val="1000"/>
              <a:buFont typeface="Arial"/>
              <a:buNone/>
            </a:pPr>
            <a:endParaRPr sz="1000" b="1" i="0" u="none" strike="noStrike" cap="none">
              <a:solidFill>
                <a:srgbClr val="147E93"/>
              </a:solidFill>
              <a:latin typeface="Arial"/>
              <a:ea typeface="Arial"/>
              <a:cs typeface="Arial"/>
              <a:sym typeface="Arial"/>
            </a:endParaRPr>
          </a:p>
          <a:p>
            <a:pPr marL="0" marR="0" lvl="0" indent="0" algn="ctr" rtl="0">
              <a:lnSpc>
                <a:spcPct val="115000"/>
              </a:lnSpc>
              <a:spcBef>
                <a:spcPts val="0"/>
              </a:spcBef>
              <a:spcAft>
                <a:spcPts val="0"/>
              </a:spcAft>
              <a:buClr>
                <a:srgbClr val="000000"/>
              </a:buClr>
              <a:buSzPts val="1800"/>
              <a:buFont typeface="Arial"/>
              <a:buNone/>
            </a:pPr>
            <a:r>
              <a:rPr lang="en-GB" sz="1800" b="0" i="1" u="none" strike="noStrike" cap="none">
                <a:solidFill>
                  <a:srgbClr val="678990"/>
                </a:solidFill>
                <a:latin typeface="Arial"/>
                <a:ea typeface="Arial"/>
                <a:cs typeface="Arial"/>
                <a:sym typeface="Arial"/>
              </a:rPr>
              <a:t>For example, Ahmed has had a long day at school and is feeling tired. He also has a lot of homework to complete and knows he will get a detention for not completing it. He is meant to exercise straight after school but decides to skip it. </a:t>
            </a:r>
            <a:endParaRPr sz="1800" b="0" i="1" u="none" strike="noStrike" cap="none">
              <a:solidFill>
                <a:srgbClr val="678990"/>
              </a:solidFill>
              <a:latin typeface="Arial"/>
              <a:ea typeface="Arial"/>
              <a:cs typeface="Arial"/>
              <a:sym typeface="Arial"/>
            </a:endParaRPr>
          </a:p>
        </p:txBody>
      </p:sp>
      <p:sp>
        <p:nvSpPr>
          <p:cNvPr id="140" name="Google Shape;140;p9"/>
          <p:cNvSpPr/>
          <p:nvPr/>
        </p:nvSpPr>
        <p:spPr>
          <a:xfrm>
            <a:off x="2601150" y="4202275"/>
            <a:ext cx="3941700" cy="801300"/>
          </a:xfrm>
          <a:prstGeom prst="roundRect">
            <a:avLst>
              <a:gd name="adj" fmla="val 16667"/>
            </a:avLst>
          </a:prstGeom>
          <a:solidFill>
            <a:srgbClr val="EBFDFF"/>
          </a:solidFill>
          <a:ln w="9525" cap="flat" cmpd="sng">
            <a:solidFill>
              <a:srgbClr val="147E9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1" name="Google Shape;141;p9"/>
          <p:cNvSpPr/>
          <p:nvPr/>
        </p:nvSpPr>
        <p:spPr>
          <a:xfrm>
            <a:off x="4289400" y="3908997"/>
            <a:ext cx="565200" cy="565200"/>
          </a:xfrm>
          <a:prstGeom prst="ellipse">
            <a:avLst/>
          </a:prstGeom>
          <a:solidFill>
            <a:srgbClr val="147E9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2" name="Google Shape;142;p9"/>
          <p:cNvSpPr txBox="1">
            <a:spLocks noGrp="1"/>
          </p:cNvSpPr>
          <p:nvPr>
            <p:ph type="body" idx="1"/>
          </p:nvPr>
        </p:nvSpPr>
        <p:spPr>
          <a:xfrm>
            <a:off x="4341893" y="3937794"/>
            <a:ext cx="460200" cy="507600"/>
          </a:xfrm>
          <a:prstGeom prst="rect">
            <a:avLst/>
          </a:prstGeom>
          <a:noFill/>
          <a:ln>
            <a:noFill/>
          </a:ln>
        </p:spPr>
        <p:txBody>
          <a:bodyPr spcFirstLastPara="1" wrap="square" lIns="91425" tIns="91425" rIns="91425" bIns="91425" anchor="t" anchorCtr="0">
            <a:noAutofit/>
          </a:bodyPr>
          <a:lstStyle/>
          <a:p>
            <a:pPr marL="0" lvl="0" indent="0" algn="l" rtl="0">
              <a:lnSpc>
                <a:spcPct val="95000"/>
              </a:lnSpc>
              <a:spcBef>
                <a:spcPts val="0"/>
              </a:spcBef>
              <a:spcAft>
                <a:spcPts val="1200"/>
              </a:spcAft>
              <a:buSzPts val="1018"/>
              <a:buNone/>
            </a:pPr>
            <a:r>
              <a:rPr lang="en-GB" sz="2490" b="1">
                <a:solidFill>
                  <a:srgbClr val="EBFDFF"/>
                </a:solidFill>
              </a:rPr>
              <a:t>Q</a:t>
            </a:r>
            <a:endParaRPr sz="2490" b="1">
              <a:solidFill>
                <a:srgbClr val="EBFDFF"/>
              </a:solidFill>
            </a:endParaRPr>
          </a:p>
        </p:txBody>
      </p:sp>
      <p:sp>
        <p:nvSpPr>
          <p:cNvPr id="143" name="Google Shape;143;p9"/>
          <p:cNvSpPr txBox="1">
            <a:spLocks noGrp="1"/>
          </p:cNvSpPr>
          <p:nvPr>
            <p:ph type="ctrTitle" idx="4294967295"/>
          </p:nvPr>
        </p:nvSpPr>
        <p:spPr>
          <a:xfrm>
            <a:off x="1526100" y="4430463"/>
            <a:ext cx="6091800" cy="4719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2800"/>
              <a:buFont typeface="Arial"/>
              <a:buNone/>
            </a:pPr>
            <a:r>
              <a:rPr lang="en-GB" sz="1400" b="0" i="0" u="none" strike="noStrike" cap="none">
                <a:solidFill>
                  <a:srgbClr val="147E93"/>
                </a:solidFill>
                <a:latin typeface="Roboto"/>
                <a:ea typeface="Roboto"/>
                <a:cs typeface="Roboto"/>
                <a:sym typeface="Roboto"/>
              </a:rPr>
              <a:t>Do you have any advice for Ahmed?</a:t>
            </a:r>
            <a:endParaRPr sz="1100" b="0" i="0" u="none" strike="noStrike" cap="none">
              <a:solidFill>
                <a:srgbClr val="147E93"/>
              </a:solidFill>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2151</Words>
  <Application>Microsoft Office PowerPoint</Application>
  <PresentationFormat>On-screen Show (16:9)</PresentationFormat>
  <Paragraphs>170</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Roboto</vt:lpstr>
      <vt:lpstr>Roboto Light</vt:lpstr>
      <vt:lpstr>Simple Light</vt:lpstr>
      <vt:lpstr>Building habits in Ramadan and beyond</vt:lpstr>
      <vt:lpstr>THE  VIRTUES  OF  RAMADAN Habits</vt:lpstr>
      <vt:lpstr>Building habits in Ramadan and beyond - What is a habit?   - WHY WE FAST</vt:lpstr>
      <vt:lpstr>Building habits in Ramadan and beyond - Why do we fail to stick to new habits? </vt:lpstr>
      <vt:lpstr>Building habits in Ramadan and beyond - Why do we fail to stick to new habits? </vt:lpstr>
      <vt:lpstr>Building habits in Ramadan and beyond - Why do we fail to stick to new habits? </vt:lpstr>
      <vt:lpstr>Building habits in Ramadan and beyond - Why do we fail to stick to new habits? </vt:lpstr>
      <vt:lpstr>Building habits in Ramadan and beyond - Why do we fail to stick to new habits? ? </vt:lpstr>
      <vt:lpstr>Building habits in Ramadan and beyond - Why do we fail to stick to new habits? </vt:lpstr>
      <vt:lpstr>Building habits in Ramadan and beyond - Why do we fail to stick to new habits? </vt:lpstr>
      <vt:lpstr>Building habits in Ramadan and beyond - Why do fail to stick to new habits?  Advice for Ahmed</vt:lpstr>
      <vt:lpstr>Building habits in Ramadan and beyond - How to successfully build habits </vt:lpstr>
      <vt:lpstr>Building habits in Ramadan and beyond - How to successfully build habits </vt:lpstr>
      <vt:lpstr>Building habits in Ramadan and beyond - How to successfully build habits </vt:lpstr>
      <vt:lpstr>Building habits in Ramadan and beyond - How to successfully build habits  </vt:lpstr>
      <vt:lpstr>Building habits in Ramadan and beyond - How to successfully build habits</vt:lpstr>
      <vt:lpstr>Building habits in Ramadan and beyond - How to successfully build habits </vt:lpstr>
      <vt:lpstr>Building habits in Ramadan and beyond -How to successfully build habits  Advice for Ahmed - Part 2</vt:lpstr>
      <vt:lpstr>Building habits in Ramadan and beyond - How to successfully build habits  Creating my own habit</vt:lpstr>
      <vt:lpstr>Building habits in Ramadan and beyond - Exerting yourself in Ramadan </vt:lpstr>
      <vt:lpstr>Building habits in Ramadan and beyond - Exerting yourself in Ramadan </vt:lpstr>
      <vt:lpstr>Building habits in Ramadan and beyond - Exerting yourself in Ramadan </vt:lpstr>
      <vt:lpstr>Building habits in Ramadan and beyond - Summary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habits in Ramadan and beyond</dc:title>
  <dc:creator>Maimonna Nanabawa</dc:creator>
  <cp:lastModifiedBy>Maimonna Nanabawa</cp:lastModifiedBy>
  <cp:revision>3</cp:revision>
  <dcterms:modified xsi:type="dcterms:W3CDTF">2022-04-01T09:38:58Z</dcterms:modified>
</cp:coreProperties>
</file>