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8"/>
  </p:notesMasterIdLst>
  <p:sldIdLst>
    <p:sldId id="256" r:id="rId2"/>
    <p:sldId id="293" r:id="rId3"/>
    <p:sldId id="257" r:id="rId4"/>
    <p:sldId id="258" r:id="rId5"/>
    <p:sldId id="259" r:id="rId6"/>
    <p:sldId id="260" r:id="rId7"/>
    <p:sldId id="262" r:id="rId8"/>
    <p:sldId id="261" r:id="rId9"/>
    <p:sldId id="266" r:id="rId10"/>
    <p:sldId id="267" r:id="rId11"/>
    <p:sldId id="301" r:id="rId12"/>
    <p:sldId id="263" r:id="rId13"/>
    <p:sldId id="264" r:id="rId14"/>
    <p:sldId id="304" r:id="rId15"/>
    <p:sldId id="269" r:id="rId16"/>
    <p:sldId id="270" r:id="rId17"/>
    <p:sldId id="302" r:id="rId18"/>
    <p:sldId id="272" r:id="rId19"/>
    <p:sldId id="273" r:id="rId20"/>
    <p:sldId id="303" r:id="rId21"/>
    <p:sldId id="275" r:id="rId22"/>
    <p:sldId id="276" r:id="rId23"/>
    <p:sldId id="305" r:id="rId24"/>
    <p:sldId id="278" r:id="rId25"/>
    <p:sldId id="279" r:id="rId26"/>
    <p:sldId id="280" r:id="rId27"/>
    <p:sldId id="281" r:id="rId28"/>
    <p:sldId id="282" r:id="rId29"/>
    <p:sldId id="306" r:id="rId30"/>
    <p:sldId id="284" r:id="rId31"/>
    <p:sldId id="285" r:id="rId32"/>
    <p:sldId id="286" r:id="rId33"/>
    <p:sldId id="287" r:id="rId34"/>
    <p:sldId id="288" r:id="rId35"/>
    <p:sldId id="307" r:id="rId36"/>
    <p:sldId id="290" r:id="rId37"/>
    <p:sldId id="291" r:id="rId38"/>
    <p:sldId id="311" r:id="rId39"/>
    <p:sldId id="294" r:id="rId40"/>
    <p:sldId id="295" r:id="rId41"/>
    <p:sldId id="309" r:id="rId42"/>
    <p:sldId id="297" r:id="rId43"/>
    <p:sldId id="298" r:id="rId44"/>
    <p:sldId id="310" r:id="rId45"/>
    <p:sldId id="300" r:id="rId46"/>
    <p:sldId id="312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55" autoAdjust="0"/>
    <p:restoredTop sz="94660"/>
  </p:normalViewPr>
  <p:slideViewPr>
    <p:cSldViewPr>
      <p:cViewPr varScale="1">
        <p:scale>
          <a:sx n="65" d="100"/>
          <a:sy n="65" d="100"/>
        </p:scale>
        <p:origin x="-8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84245-A7BA-4ADB-B4F2-DCB0E47D5BBB}" type="datetimeFigureOut">
              <a:rPr lang="en-US" smtClean="0"/>
              <a:t>6/15/2011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222B8-F141-4E13-BEFD-31FFE8655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08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222B8-F141-4E13-BEFD-31FFE8655E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7947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222B8-F141-4E13-BEFD-31FFE8655E4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038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222B8-F141-4E13-BEFD-31FFE8655E4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7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222B8-F141-4E13-BEFD-31FFE8655E4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038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222B8-F141-4E13-BEFD-31FFE8655E4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038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222B8-F141-4E13-BEFD-31FFE8655E4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7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222B8-F141-4E13-BEFD-31FFE8655E4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038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222B8-F141-4E13-BEFD-31FFE8655E4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038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222B8-F141-4E13-BEFD-31FFE8655E4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7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222B8-F141-4E13-BEFD-31FFE8655E4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038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222B8-F141-4E13-BEFD-31FFE8655E4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03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222B8-F141-4E13-BEFD-31FFE8655E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3307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222B8-F141-4E13-BEFD-31FFE8655E4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7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222B8-F141-4E13-BEFD-31FFE8655E4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038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222B8-F141-4E13-BEFD-31FFE8655E4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038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222B8-F141-4E13-BEFD-31FFE8655E4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7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222B8-F141-4E13-BEFD-31FFE8655E4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038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222B8-F141-4E13-BEFD-31FFE8655E4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038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222B8-F141-4E13-BEFD-31FFE8655E4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7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222B8-F141-4E13-BEFD-31FFE8655E4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0380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222B8-F141-4E13-BEFD-31FFE8655E4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0380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222B8-F141-4E13-BEFD-31FFE8655E4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222B8-F141-4E13-BEFD-31FFE8655E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501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222B8-F141-4E13-BEFD-31FFE8655E4B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0380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222B8-F141-4E13-BEFD-31FFE8655E4B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0380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222B8-F141-4E13-BEFD-31FFE8655E4B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74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222B8-F141-4E13-BEFD-31FFE8655E4B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0380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222B8-F141-4E13-BEFD-31FFE8655E4B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0380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222B8-F141-4E13-BEFD-31FFE8655E4B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74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222B8-F141-4E13-BEFD-31FFE8655E4B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0380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222B8-F141-4E13-BEFD-31FFE8655E4B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0380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222B8-F141-4E13-BEFD-31FFE8655E4B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74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222B8-F141-4E13-BEFD-31FFE8655E4B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03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222B8-F141-4E13-BEFD-31FFE8655E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95413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222B8-F141-4E13-BEFD-31FFE8655E4B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0380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222B8-F141-4E13-BEFD-31FFE8655E4B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74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222B8-F141-4E13-BEFD-31FFE8655E4B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0380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222B8-F141-4E13-BEFD-31FFE8655E4B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0380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222B8-F141-4E13-BEFD-31FFE8655E4B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74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222B8-F141-4E13-BEFD-31FFE8655E4B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7163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222B8-F141-4E13-BEFD-31FFE8655E4B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598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222B8-F141-4E13-BEFD-31FFE8655E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036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222B8-F141-4E13-BEFD-31FFE8655E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038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222B8-F141-4E13-BEFD-31FFE8655E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038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222B8-F141-4E13-BEFD-31FFE8655E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7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222B8-F141-4E13-BEFD-31FFE8655E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03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A66372F-2876-4301-ABDC-93C7E2E646B0}" type="datetimeFigureOut">
              <a:rPr lang="en-US" smtClean="0"/>
              <a:t>6/15/2011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B3CC121-DC31-41A9-A543-960AD29B7EF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372F-2876-4301-ABDC-93C7E2E646B0}" type="datetimeFigureOut">
              <a:rPr lang="en-US" smtClean="0"/>
              <a:t>6/15/2011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C121-DC31-41A9-A543-960AD29B7E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372F-2876-4301-ABDC-93C7E2E646B0}" type="datetimeFigureOut">
              <a:rPr lang="en-US" smtClean="0"/>
              <a:t>6/15/2011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B3CC121-DC31-41A9-A543-960AD29B7E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372F-2876-4301-ABDC-93C7E2E646B0}" type="datetimeFigureOut">
              <a:rPr lang="en-US" smtClean="0"/>
              <a:t>6/15/2011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C121-DC31-41A9-A543-960AD29B7EF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A66372F-2876-4301-ABDC-93C7E2E646B0}" type="datetimeFigureOut">
              <a:rPr lang="en-US" smtClean="0"/>
              <a:t>6/15/2011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B3CC121-DC31-41A9-A543-960AD29B7EF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372F-2876-4301-ABDC-93C7E2E646B0}" type="datetimeFigureOut">
              <a:rPr lang="en-US" smtClean="0"/>
              <a:t>6/15/2011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C121-DC31-41A9-A543-960AD29B7EF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372F-2876-4301-ABDC-93C7E2E646B0}" type="datetimeFigureOut">
              <a:rPr lang="en-US" smtClean="0"/>
              <a:t>6/15/2011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C121-DC31-41A9-A543-960AD29B7EF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372F-2876-4301-ABDC-93C7E2E646B0}" type="datetimeFigureOut">
              <a:rPr lang="en-US" smtClean="0"/>
              <a:t>6/15/2011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C121-DC31-41A9-A543-960AD29B7EF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372F-2876-4301-ABDC-93C7E2E646B0}" type="datetimeFigureOut">
              <a:rPr lang="en-US" smtClean="0"/>
              <a:t>6/15/2011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C121-DC31-41A9-A543-960AD29B7E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372F-2876-4301-ABDC-93C7E2E646B0}" type="datetimeFigureOut">
              <a:rPr lang="en-US" smtClean="0"/>
              <a:t>6/15/2011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B3CC121-DC31-41A9-A543-960AD29B7EF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372F-2876-4301-ABDC-93C7E2E646B0}" type="datetimeFigureOut">
              <a:rPr lang="en-US" smtClean="0"/>
              <a:t>6/15/2011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C121-DC31-41A9-A543-960AD29B7EF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A66372F-2876-4301-ABDC-93C7E2E646B0}" type="datetimeFigureOut">
              <a:rPr lang="en-US" smtClean="0"/>
              <a:t>6/15/2011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AB3CC121-DC31-41A9-A543-960AD29B7E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arabic-alphabet-forms-worksheets%202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arabic-alphabet-forms-worksheets%204.pdf" TargetMode="External"/><Relationship Id="rId4" Type="http://schemas.openxmlformats.org/officeDocument/2006/relationships/hyperlink" Target="arabic-alphabet-forms-worksheets%203.pdf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arabic-alphabet-forms-worksheets%205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arabic-alphabet-forms-worksheets%207.pdf" TargetMode="External"/><Relationship Id="rId4" Type="http://schemas.openxmlformats.org/officeDocument/2006/relationships/hyperlink" Target="arabic-alphabet-forms-worksheets%206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arabic-alphabet-forms-worksheets%208.pdf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arabic-alphabet-forms-worksheets%209.pdf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13" Type="http://schemas.openxmlformats.org/officeDocument/2006/relationships/slide" Target="slide36.xml"/><Relationship Id="rId3" Type="http://schemas.openxmlformats.org/officeDocument/2006/relationships/slide" Target="slide6.xml"/><Relationship Id="rId7" Type="http://schemas.openxmlformats.org/officeDocument/2006/relationships/slide" Target="slide18.xml"/><Relationship Id="rId12" Type="http://schemas.openxmlformats.org/officeDocument/2006/relationships/slide" Target="slide3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11" Type="http://schemas.openxmlformats.org/officeDocument/2006/relationships/slide" Target="slide30.xml"/><Relationship Id="rId5" Type="http://schemas.openxmlformats.org/officeDocument/2006/relationships/slide" Target="slide12.xml"/><Relationship Id="rId15" Type="http://schemas.openxmlformats.org/officeDocument/2006/relationships/slide" Target="slide42.xml"/><Relationship Id="rId10" Type="http://schemas.openxmlformats.org/officeDocument/2006/relationships/slide" Target="slide27.xml"/><Relationship Id="rId4" Type="http://schemas.openxmlformats.org/officeDocument/2006/relationships/slide" Target="slide9.xml"/><Relationship Id="rId9" Type="http://schemas.openxmlformats.org/officeDocument/2006/relationships/slide" Target="slide24.xml"/><Relationship Id="rId14" Type="http://schemas.openxmlformats.org/officeDocument/2006/relationships/slide" Target="slide3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arabic-alphabet-forms-worksheets%2010.pdf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arabic-alphabet-forms-worksheets%2011.pdf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arabic-alphabet-forms-worksheets%2012.pdf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arabic-alphabet-forms-worksheets%2013.pdf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arabic-alphabet-forms-worksheets%2014.pdf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hyperlink" Target="arabic-alphabet-forms-worksheets%2015.pdf" TargetMode="Externa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arabic-alphabet-forms-worksheets%2016.pdf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hyperlink" Target="arabic-alphabet-forms-worksheets%2017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arabic-alphabet-forms-worksheets%2018.pdf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hyperlink" Target="arabic-alphabet-forms-worksheets%2019.pdf" TargetMode="Externa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57.png"/><Relationship Id="rId7" Type="http://schemas.openxmlformats.org/officeDocument/2006/relationships/image" Target="../media/image6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arabic-alphabet-forms-worksheets%2020.pdf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hyperlink" Target="arabic-alphabet-forms-worksheets%2021.pdf" TargetMode="Externa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3" Type="http://schemas.openxmlformats.org/officeDocument/2006/relationships/image" Target="../media/image63.png"/><Relationship Id="rId7" Type="http://schemas.openxmlformats.org/officeDocument/2006/relationships/image" Target="../media/image67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png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arabic-alphabet-forms-worksheets%2022.pdf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hyperlink" Target="arabic-alphabet-forms-worksheets%2023.pdf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3" Type="http://schemas.openxmlformats.org/officeDocument/2006/relationships/image" Target="../media/image69.png"/><Relationship Id="rId7" Type="http://schemas.openxmlformats.org/officeDocument/2006/relationships/image" Target="../media/image7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5" Type="http://schemas.openxmlformats.org/officeDocument/2006/relationships/image" Target="../media/image71.png"/><Relationship Id="rId4" Type="http://schemas.openxmlformats.org/officeDocument/2006/relationships/image" Target="../media/image7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arabic-alphabet-forms-worksheets%2024.pdf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hyperlink" Target="arabic-alphabet-forms-worksheets%2025.pdf" TargetMode="Externa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image" Target="../media/image75.png"/><Relationship Id="rId7" Type="http://schemas.openxmlformats.org/officeDocument/2006/relationships/image" Target="../media/image79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png"/><Relationship Id="rId11" Type="http://schemas.openxmlformats.org/officeDocument/2006/relationships/image" Target="../media/image83.png"/><Relationship Id="rId5" Type="http://schemas.openxmlformats.org/officeDocument/2006/relationships/image" Target="../media/image77.png"/><Relationship Id="rId10" Type="http://schemas.openxmlformats.org/officeDocument/2006/relationships/image" Target="../media/image82.png"/><Relationship Id="rId4" Type="http://schemas.openxmlformats.org/officeDocument/2006/relationships/image" Target="../media/image76.png"/><Relationship Id="rId9" Type="http://schemas.openxmlformats.org/officeDocument/2006/relationships/image" Target="../media/image81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arabic-alphabet-forms-worksheets%2026.pdf" TargetMode="Externa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5" Type="http://schemas.openxmlformats.org/officeDocument/2006/relationships/hyperlink" Target="arabic-alphabet-forms-worksheets%2028.pdf" TargetMode="External"/><Relationship Id="rId4" Type="http://schemas.openxmlformats.org/officeDocument/2006/relationships/hyperlink" Target="arabic-alphabet-forms-worksheets%2027.pdf" TargetMode="Externa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arabic-alphabet-forms-worksheets%201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arabic-positions-flashcards.pdf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Learn the Different Forms of Each Letter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6324600" cy="1828800"/>
          </a:xfrm>
        </p:spPr>
        <p:txBody>
          <a:bodyPr/>
          <a:lstStyle/>
          <a:p>
            <a:r>
              <a:rPr lang="en-US" dirty="0" smtClean="0"/>
              <a:t>Arabic alphabet II	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111477"/>
            <a:ext cx="4363059" cy="32865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5" name="Action Button: End 4">
            <a:hlinkClick r:id="" action="ppaction://hlinkshowjump?jump=nextslide" highlightClick="1"/>
          </p:cNvPr>
          <p:cNvSpPr/>
          <p:nvPr/>
        </p:nvSpPr>
        <p:spPr>
          <a:xfrm>
            <a:off x="8458200" y="6248400"/>
            <a:ext cx="4572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69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4671199"/>
              </p:ext>
            </p:extLst>
          </p:nvPr>
        </p:nvGraphicFramePr>
        <p:xfrm>
          <a:off x="381000" y="1719263"/>
          <a:ext cx="8407400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1850"/>
                <a:gridCol w="2101850"/>
                <a:gridCol w="2101850"/>
                <a:gridCol w="21018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End of a word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Medial</a:t>
                      </a:r>
                      <a:r>
                        <a:rPr lang="en-US" sz="2000" baseline="0" dirty="0" smtClean="0"/>
                        <a:t> position</a:t>
                      </a:r>
                      <a:r>
                        <a:rPr lang="en-US" sz="2000" dirty="0" smtClean="0"/>
                        <a:t> of a word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Beginning of a word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Letter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با</a:t>
                      </a:r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ب</a:t>
                      </a:r>
                      <a:endParaRPr lang="en-US" sz="6600" dirty="0">
                        <a:solidFill>
                          <a:srgbClr val="FF0000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cs typeface="ABO SLMAN Alomar المسطر 3" pitchFamily="2" charset="-78"/>
                        </a:rPr>
                        <a:t>ا</a:t>
                      </a:r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ب</a:t>
                      </a:r>
                      <a:r>
                        <a:rPr lang="ar-SA" sz="6600" dirty="0" smtClean="0">
                          <a:cs typeface="ABO SLMAN Alomar المسطر 3" pitchFamily="2" charset="-78"/>
                        </a:rPr>
                        <a:t>واب</a:t>
                      </a:r>
                      <a:endParaRPr lang="en-US" sz="6600" dirty="0"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ب</a:t>
                      </a:r>
                      <a:r>
                        <a:rPr lang="ar-SA" sz="6600" dirty="0" smtClean="0">
                          <a:cs typeface="ABO SLMAN Alomar المسطر 3" pitchFamily="2" charset="-78"/>
                        </a:rPr>
                        <a:t>اب</a:t>
                      </a:r>
                      <a:endParaRPr lang="en-US" sz="6600" dirty="0"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cs typeface="ABO SLMAN Alomar المسطر 3" pitchFamily="2" charset="-78"/>
                        </a:rPr>
                        <a:t>ب</a:t>
                      </a:r>
                      <a:endParaRPr lang="en-US" sz="6600" dirty="0">
                        <a:cs typeface="ABO SLMAN Alomar المسطر 3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تَخ</a:t>
                      </a:r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ت</a:t>
                      </a:r>
                      <a:endParaRPr lang="en-US" sz="6600" dirty="0">
                        <a:solidFill>
                          <a:srgbClr val="FF0000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cs typeface="ABO SLMAN Alomar المسطر 3" pitchFamily="2" charset="-78"/>
                        </a:rPr>
                        <a:t>تَكْ</a:t>
                      </a:r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تَ</a:t>
                      </a:r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كَ</a:t>
                      </a:r>
                      <a:endParaRPr lang="en-US" sz="6600" dirty="0"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ت</a:t>
                      </a:r>
                      <a:r>
                        <a:rPr lang="ar-SA" sz="6600" dirty="0" smtClean="0">
                          <a:cs typeface="ABO SLMAN Alomar المسطر 3" pitchFamily="2" charset="-78"/>
                        </a:rPr>
                        <a:t>اج</a:t>
                      </a:r>
                      <a:endParaRPr lang="en-US" sz="6600" dirty="0"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cs typeface="ABO SLMAN Alomar المسطر 3" pitchFamily="2" charset="-78"/>
                        </a:rPr>
                        <a:t>ت</a:t>
                      </a:r>
                      <a:endParaRPr lang="en-US" sz="6600" dirty="0">
                        <a:cs typeface="ABO SLMAN Alomar المسطر 3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لي</a:t>
                      </a:r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ث</a:t>
                      </a:r>
                      <a:endParaRPr lang="en-US" sz="6600" dirty="0">
                        <a:solidFill>
                          <a:srgbClr val="FF0000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cs typeface="ABO SLMAN Alomar المسطر 3" pitchFamily="2" charset="-78"/>
                        </a:rPr>
                        <a:t>ا</a:t>
                      </a:r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ث</a:t>
                      </a:r>
                      <a:r>
                        <a:rPr lang="ar-SA" sz="6600" dirty="0" smtClean="0">
                          <a:cs typeface="ABO SLMAN Alomar المسطر 3" pitchFamily="2" charset="-78"/>
                        </a:rPr>
                        <a:t>نين</a:t>
                      </a:r>
                      <a:endParaRPr lang="en-US" sz="6600" dirty="0"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ث</a:t>
                      </a:r>
                      <a:r>
                        <a:rPr lang="ar-SA" sz="6600" dirty="0" smtClean="0">
                          <a:cs typeface="ABO SLMAN Alomar المسطر 3" pitchFamily="2" charset="-78"/>
                        </a:rPr>
                        <a:t>لْج</a:t>
                      </a:r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َ</a:t>
                      </a:r>
                      <a:endParaRPr lang="en-US" sz="6600" dirty="0">
                        <a:solidFill>
                          <a:srgbClr val="FF0000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cs typeface="ABO SLMAN Alomar المسطر 3" pitchFamily="2" charset="-78"/>
                        </a:rPr>
                        <a:t>ث</a:t>
                      </a:r>
                      <a:endParaRPr lang="en-US" sz="6600" dirty="0">
                        <a:cs typeface="ABO SLMAN Alomar المسطر 3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</a:t>
            </a:r>
            <a:r>
              <a:rPr lang="ar-SA" dirty="0" smtClean="0"/>
              <a:t> ب  ت  ث</a:t>
            </a:r>
            <a:r>
              <a:rPr lang="en-US" dirty="0" smtClean="0"/>
              <a:t>in action</a:t>
            </a:r>
            <a:endParaRPr lang="en-US" dirty="0"/>
          </a:p>
        </p:txBody>
      </p:sp>
      <p:sp>
        <p:nvSpPr>
          <p:cNvPr id="5" name="Action Button: End 4">
            <a:hlinkClick r:id="" action="ppaction://hlinkshowjump?jump=nextslide" highlightClick="1"/>
          </p:cNvPr>
          <p:cNvSpPr/>
          <p:nvPr/>
        </p:nvSpPr>
        <p:spPr>
          <a:xfrm>
            <a:off x="8458200" y="6248400"/>
            <a:ext cx="4572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152400" y="6248400"/>
            <a:ext cx="3810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90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 writing each form of each letter: Worksheet </a:t>
            </a:r>
            <a:r>
              <a:rPr lang="en-US" dirty="0" smtClean="0">
                <a:hlinkClick r:id="rId3" action="ppaction://hlinkfile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hlinkClick r:id="rId4" action="ppaction://hlinkfile"/>
              </a:rPr>
              <a:t>3</a:t>
            </a:r>
            <a:r>
              <a:rPr lang="en-US" dirty="0" smtClean="0"/>
              <a:t> </a:t>
            </a:r>
            <a:r>
              <a:rPr lang="en-US" dirty="0" smtClean="0">
                <a:hlinkClick r:id="rId5" action="ppaction://hlinkfile"/>
              </a:rPr>
              <a:t>4</a:t>
            </a:r>
            <a:endParaRPr lang="en-US" dirty="0" smtClean="0"/>
          </a:p>
          <a:p>
            <a:r>
              <a:rPr lang="en-US" dirty="0"/>
              <a:t>Use flashcards to </a:t>
            </a:r>
            <a:r>
              <a:rPr lang="en-US" dirty="0" smtClean="0"/>
              <a:t>review all forms learned so far.</a:t>
            </a:r>
            <a:endParaRPr lang="en-US" dirty="0"/>
          </a:p>
          <a:p>
            <a:r>
              <a:rPr lang="en-US" dirty="0" smtClean="0"/>
              <a:t>Identify the forms in words and in the Quraan/ahadith</a:t>
            </a:r>
          </a:p>
          <a:p>
            <a:endParaRPr lang="en-US" dirty="0"/>
          </a:p>
        </p:txBody>
      </p:sp>
      <p:sp>
        <p:nvSpPr>
          <p:cNvPr id="4" name="Action Button: End 3">
            <a:hlinkClick r:id="" action="ppaction://hlinkshowjump?jump=nextslide" highlightClick="1"/>
          </p:cNvPr>
          <p:cNvSpPr/>
          <p:nvPr/>
        </p:nvSpPr>
        <p:spPr>
          <a:xfrm>
            <a:off x="8458200" y="6248400"/>
            <a:ext cx="4572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152400" y="6248400"/>
            <a:ext cx="3810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88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6341906"/>
              </p:ext>
            </p:extLst>
          </p:nvPr>
        </p:nvGraphicFramePr>
        <p:xfrm>
          <a:off x="368299" y="2286000"/>
          <a:ext cx="840740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2467"/>
                <a:gridCol w="2802467"/>
                <a:gridCol w="28024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End of a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Medial</a:t>
                      </a:r>
                      <a:r>
                        <a:rPr lang="en-US" baseline="0" dirty="0" smtClean="0"/>
                        <a:t> position</a:t>
                      </a:r>
                      <a:r>
                        <a:rPr lang="en-US" dirty="0" smtClean="0"/>
                        <a:t> of a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Beginning of a word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3: The forms of </a:t>
            </a:r>
            <a:r>
              <a:rPr lang="ar-SA" dirty="0" smtClean="0"/>
              <a:t>ج  ح  خ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7526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forms of baa, </a:t>
            </a:r>
            <a:r>
              <a:rPr lang="en-US" dirty="0" err="1" smtClean="0"/>
              <a:t>taa</a:t>
            </a:r>
            <a:r>
              <a:rPr lang="en-US" dirty="0" smtClean="0"/>
              <a:t>, and </a:t>
            </a:r>
            <a:r>
              <a:rPr lang="en-US" dirty="0" err="1" smtClean="0"/>
              <a:t>thaa</a:t>
            </a:r>
            <a:r>
              <a:rPr lang="en-US" dirty="0" smtClean="0"/>
              <a:t> are similar so we will learn them altogether…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57912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Tell how the forms are different and how they are the same.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752724"/>
            <a:ext cx="603504" cy="4582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685985"/>
            <a:ext cx="603504" cy="5200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712404"/>
            <a:ext cx="603504" cy="433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501" y="2752724"/>
            <a:ext cx="594360" cy="4398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7640" y="3895481"/>
            <a:ext cx="594360" cy="3105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7640" y="4832309"/>
            <a:ext cx="594360" cy="5161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810483"/>
            <a:ext cx="595576" cy="722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014" y="3833115"/>
            <a:ext cx="605035" cy="722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014" y="4832309"/>
            <a:ext cx="497174" cy="7198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Action Button: End 14">
            <a:hlinkClick r:id="" action="ppaction://hlinkshowjump?jump=nextslide" highlightClick="1"/>
          </p:cNvPr>
          <p:cNvSpPr/>
          <p:nvPr/>
        </p:nvSpPr>
        <p:spPr>
          <a:xfrm>
            <a:off x="8458200" y="6248400"/>
            <a:ext cx="4572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Back or Previous 15">
            <a:hlinkClick r:id="" action="ppaction://hlinkshowjump?jump=previousslide" highlightClick="1"/>
          </p:cNvPr>
          <p:cNvSpPr/>
          <p:nvPr/>
        </p:nvSpPr>
        <p:spPr>
          <a:xfrm>
            <a:off x="152400" y="6248400"/>
            <a:ext cx="3810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9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8549429"/>
              </p:ext>
            </p:extLst>
          </p:nvPr>
        </p:nvGraphicFramePr>
        <p:xfrm>
          <a:off x="381000" y="1719263"/>
          <a:ext cx="84074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1850"/>
                <a:gridCol w="2101850"/>
                <a:gridCol w="2101850"/>
                <a:gridCol w="21018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End of a word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Medial</a:t>
                      </a:r>
                      <a:r>
                        <a:rPr lang="en-US" sz="2800" baseline="0" dirty="0" smtClean="0"/>
                        <a:t> position</a:t>
                      </a:r>
                      <a:r>
                        <a:rPr lang="en-US" sz="2800" dirty="0" smtClean="0"/>
                        <a:t> of a word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Beginning of a word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Letter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ثَلْ</a:t>
                      </a:r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ج</a:t>
                      </a:r>
                      <a:endParaRPr lang="en-US" sz="6600" dirty="0">
                        <a:solidFill>
                          <a:schemeClr val="tx1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ت</a:t>
                      </a:r>
                      <a:r>
                        <a:rPr lang="ar-SA" sz="480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ج</a:t>
                      </a:r>
                      <a:r>
                        <a:rPr lang="ar-SA" sz="4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ر</a:t>
                      </a:r>
                      <a:endParaRPr lang="en-US" sz="48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جَ</a:t>
                      </a:r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بَل</a:t>
                      </a:r>
                      <a:endParaRPr lang="en-US" sz="6600" dirty="0">
                        <a:solidFill>
                          <a:srgbClr val="FF0000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cs typeface="ABO SLMAN Alomar المسطر 3" pitchFamily="2" charset="-78"/>
                        </a:rPr>
                        <a:t>ج</a:t>
                      </a:r>
                      <a:endParaRPr lang="en-US" sz="6600" dirty="0">
                        <a:cs typeface="ABO SLMAN Alomar المسطر 3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بل</a:t>
                      </a:r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ح</a:t>
                      </a:r>
                      <a:endParaRPr lang="en-US" sz="6600" dirty="0">
                        <a:solidFill>
                          <a:srgbClr val="FF0000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ب</a:t>
                      </a:r>
                      <a:r>
                        <a:rPr lang="ar-SA" sz="480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ح</a:t>
                      </a:r>
                      <a:r>
                        <a:rPr lang="ar-SA" sz="4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ر</a:t>
                      </a:r>
                      <a:endParaRPr lang="en-US" sz="48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حَ</a:t>
                      </a:r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بْل</a:t>
                      </a:r>
                      <a:endParaRPr lang="en-US" sz="6600" dirty="0">
                        <a:solidFill>
                          <a:srgbClr val="FF0000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cs typeface="ABO SLMAN Alomar المسطر 3" pitchFamily="2" charset="-78"/>
                        </a:rPr>
                        <a:t>ح</a:t>
                      </a:r>
                      <a:endParaRPr lang="en-US" sz="6600" dirty="0">
                        <a:cs typeface="ABO SLMAN Alomar المسطر 3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5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ال</a:t>
                      </a:r>
                      <a:r>
                        <a:rPr lang="ar-SA" sz="5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خ</a:t>
                      </a:r>
                      <a:endParaRPr lang="en-US" sz="5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ب</a:t>
                      </a:r>
                      <a:r>
                        <a:rPr lang="ar-SA" sz="480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خ</a:t>
                      </a:r>
                      <a:r>
                        <a:rPr lang="ar-SA" sz="4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يل</a:t>
                      </a:r>
                      <a:endParaRPr lang="en-US" sz="48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خَ</a:t>
                      </a:r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بَر</a:t>
                      </a:r>
                      <a:endParaRPr lang="en-US" sz="6600" dirty="0">
                        <a:solidFill>
                          <a:srgbClr val="FF0000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cs typeface="ABO SLMAN Alomar المسطر 3" pitchFamily="2" charset="-78"/>
                        </a:rPr>
                        <a:t>خ</a:t>
                      </a:r>
                      <a:endParaRPr lang="en-US" sz="6600" dirty="0">
                        <a:cs typeface="ABO SLMAN Alomar المسطر 3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</a:t>
            </a:r>
            <a:r>
              <a:rPr lang="ar-SA" dirty="0" smtClean="0"/>
              <a:t> ج  ح  خ </a:t>
            </a:r>
            <a:r>
              <a:rPr lang="en-US" dirty="0" smtClean="0"/>
              <a:t>in action</a:t>
            </a:r>
            <a:endParaRPr lang="en-US" dirty="0"/>
          </a:p>
        </p:txBody>
      </p:sp>
      <p:sp>
        <p:nvSpPr>
          <p:cNvPr id="5" name="Action Button: End 4">
            <a:hlinkClick r:id="" action="ppaction://hlinkshowjump?jump=nextslide" highlightClick="1"/>
          </p:cNvPr>
          <p:cNvSpPr/>
          <p:nvPr/>
        </p:nvSpPr>
        <p:spPr>
          <a:xfrm>
            <a:off x="8458200" y="6248400"/>
            <a:ext cx="4572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152400" y="6248400"/>
            <a:ext cx="3810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82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 writing each form of each letter. Worksheet </a:t>
            </a:r>
            <a:r>
              <a:rPr lang="en-US" dirty="0" smtClean="0">
                <a:hlinkClick r:id="rId3" action="ppaction://hlinkfile"/>
              </a:rPr>
              <a:t>5</a:t>
            </a:r>
            <a:r>
              <a:rPr lang="en-US" dirty="0" smtClean="0"/>
              <a:t>  </a:t>
            </a:r>
            <a:r>
              <a:rPr lang="en-US" dirty="0" smtClean="0">
                <a:hlinkClick r:id="rId4" action="ppaction://hlinkfile"/>
              </a:rPr>
              <a:t>6</a:t>
            </a:r>
            <a:r>
              <a:rPr lang="en-US" dirty="0" smtClean="0"/>
              <a:t>  </a:t>
            </a:r>
            <a:r>
              <a:rPr lang="en-US" dirty="0" smtClean="0">
                <a:hlinkClick r:id="rId5" action="ppaction://hlinkfile"/>
              </a:rPr>
              <a:t>7</a:t>
            </a:r>
            <a:endParaRPr lang="en-US" dirty="0" smtClean="0"/>
          </a:p>
          <a:p>
            <a:r>
              <a:rPr lang="en-US" dirty="0"/>
              <a:t>Use flashcards to </a:t>
            </a:r>
            <a:r>
              <a:rPr lang="en-US" dirty="0" smtClean="0"/>
              <a:t>review all forms learned so far.</a:t>
            </a:r>
            <a:endParaRPr lang="en-US" dirty="0"/>
          </a:p>
          <a:p>
            <a:r>
              <a:rPr lang="en-US" dirty="0" smtClean="0"/>
              <a:t>Identify the forms in words and in the Quraan/ahadith</a:t>
            </a:r>
          </a:p>
          <a:p>
            <a:endParaRPr lang="en-US" dirty="0"/>
          </a:p>
        </p:txBody>
      </p:sp>
      <p:sp>
        <p:nvSpPr>
          <p:cNvPr id="4" name="Action Button: End 3">
            <a:hlinkClick r:id="" action="ppaction://hlinkshowjump?jump=nextslide" highlightClick="1"/>
          </p:cNvPr>
          <p:cNvSpPr/>
          <p:nvPr/>
        </p:nvSpPr>
        <p:spPr>
          <a:xfrm>
            <a:off x="8458200" y="6248400"/>
            <a:ext cx="4572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152400" y="6248400"/>
            <a:ext cx="3810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9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8532171"/>
              </p:ext>
            </p:extLst>
          </p:nvPr>
        </p:nvGraphicFramePr>
        <p:xfrm>
          <a:off x="368299" y="2286000"/>
          <a:ext cx="840740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2467"/>
                <a:gridCol w="2802467"/>
                <a:gridCol w="28024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End of a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Medial</a:t>
                      </a:r>
                      <a:r>
                        <a:rPr lang="en-US" baseline="0" dirty="0" smtClean="0"/>
                        <a:t> position</a:t>
                      </a:r>
                      <a:r>
                        <a:rPr lang="en-US" dirty="0" smtClean="0"/>
                        <a:t> of a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Beginning of a word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4: The forms of </a:t>
            </a:r>
            <a:r>
              <a:rPr lang="ar-SA" dirty="0" smtClean="0"/>
              <a:t>د  ذ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7526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forms of baa, </a:t>
            </a:r>
            <a:r>
              <a:rPr lang="en-US" dirty="0" err="1" smtClean="0"/>
              <a:t>taa</a:t>
            </a:r>
            <a:r>
              <a:rPr lang="en-US" dirty="0" smtClean="0"/>
              <a:t>, and </a:t>
            </a:r>
            <a:r>
              <a:rPr lang="en-US" dirty="0" err="1" smtClean="0"/>
              <a:t>thaa</a:t>
            </a:r>
            <a:r>
              <a:rPr lang="en-US" dirty="0" smtClean="0"/>
              <a:t> are similar so we will learn them altogether…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57912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Tell how the forms are different and how they are the same.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091139"/>
            <a:ext cx="539529" cy="6757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653" y="3091139"/>
            <a:ext cx="514351" cy="6286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145288"/>
            <a:ext cx="575028" cy="7028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927" y="4356709"/>
            <a:ext cx="387273" cy="6548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1246" y="4399571"/>
            <a:ext cx="487684" cy="6457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285" y="4356709"/>
            <a:ext cx="491658" cy="6457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Action Button: End 12">
            <a:hlinkClick r:id="" action="ppaction://hlinkshowjump?jump=nextslide" highlightClick="1"/>
          </p:cNvPr>
          <p:cNvSpPr/>
          <p:nvPr/>
        </p:nvSpPr>
        <p:spPr>
          <a:xfrm>
            <a:off x="8458200" y="6248400"/>
            <a:ext cx="4572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Back or Previous 13">
            <a:hlinkClick r:id="" action="ppaction://hlinkshowjump?jump=previousslide" highlightClick="1"/>
          </p:cNvPr>
          <p:cNvSpPr/>
          <p:nvPr/>
        </p:nvSpPr>
        <p:spPr>
          <a:xfrm>
            <a:off x="152400" y="6248400"/>
            <a:ext cx="3810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9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8208301"/>
              </p:ext>
            </p:extLst>
          </p:nvPr>
        </p:nvGraphicFramePr>
        <p:xfrm>
          <a:off x="381000" y="1719263"/>
          <a:ext cx="84074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1850"/>
                <a:gridCol w="2101850"/>
                <a:gridCol w="2101850"/>
                <a:gridCol w="21018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End of a word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Medial</a:t>
                      </a:r>
                      <a:r>
                        <a:rPr lang="en-US" sz="2800" baseline="0" dirty="0" smtClean="0"/>
                        <a:t> position</a:t>
                      </a:r>
                      <a:r>
                        <a:rPr lang="en-US" sz="2800" dirty="0" smtClean="0"/>
                        <a:t> of a word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Beginning of a word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Letter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عق</a:t>
                      </a:r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د</a:t>
                      </a:r>
                      <a:endParaRPr lang="en-US" sz="6600" dirty="0">
                        <a:solidFill>
                          <a:schemeClr val="tx1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cs typeface="ABO SLMAN Alomar المسطر 3" pitchFamily="2" charset="-78"/>
                        </a:rPr>
                        <a:t>مَ</a:t>
                      </a:r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د</a:t>
                      </a:r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خل</a:t>
                      </a:r>
                      <a:endParaRPr lang="en-US" sz="6600" dirty="0"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دَ</a:t>
                      </a:r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خَلَ</a:t>
                      </a:r>
                      <a:endParaRPr lang="en-US" sz="6600" dirty="0">
                        <a:solidFill>
                          <a:srgbClr val="FF0000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د</a:t>
                      </a:r>
                      <a:endParaRPr lang="en-US" sz="6600" dirty="0">
                        <a:solidFill>
                          <a:schemeClr val="tx1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أخ</a:t>
                      </a:r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ذ</a:t>
                      </a:r>
                      <a:endParaRPr lang="en-US" sz="6600" dirty="0">
                        <a:solidFill>
                          <a:srgbClr val="FF0000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cs typeface="ABO SLMAN Alomar المسطر 3" pitchFamily="2" charset="-78"/>
                        </a:rPr>
                        <a:t>ت</a:t>
                      </a:r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ذ</a:t>
                      </a:r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كير</a:t>
                      </a:r>
                      <a:endParaRPr lang="en-US" sz="6600" dirty="0"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ذ</a:t>
                      </a:r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ِكْر</a:t>
                      </a:r>
                      <a:endParaRPr lang="en-US" sz="6600" dirty="0">
                        <a:solidFill>
                          <a:schemeClr val="tx1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ذ</a:t>
                      </a:r>
                      <a:endParaRPr lang="en-US" sz="6600" dirty="0">
                        <a:solidFill>
                          <a:schemeClr val="tx1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</a:t>
            </a:r>
            <a:r>
              <a:rPr lang="ar-SA" dirty="0" smtClean="0"/>
              <a:t> د  ذ  </a:t>
            </a:r>
            <a:r>
              <a:rPr lang="en-US" dirty="0" smtClean="0"/>
              <a:t>in action</a:t>
            </a:r>
            <a:endParaRPr lang="en-US" dirty="0"/>
          </a:p>
        </p:txBody>
      </p:sp>
      <p:sp>
        <p:nvSpPr>
          <p:cNvPr id="5" name="Action Button: End 4">
            <a:hlinkClick r:id="" action="ppaction://hlinkshowjump?jump=nextslide" highlightClick="1"/>
          </p:cNvPr>
          <p:cNvSpPr/>
          <p:nvPr/>
        </p:nvSpPr>
        <p:spPr>
          <a:xfrm>
            <a:off x="8458200" y="6248400"/>
            <a:ext cx="4572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152400" y="6248400"/>
            <a:ext cx="3810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90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 writing each form of each letter: Worksheets </a:t>
            </a:r>
            <a:r>
              <a:rPr lang="en-US" dirty="0" smtClean="0">
                <a:hlinkClick r:id="rId3" action="ppaction://hlinkfile"/>
              </a:rPr>
              <a:t>8</a:t>
            </a:r>
            <a:r>
              <a:rPr lang="en-US" dirty="0" smtClean="0"/>
              <a:t> </a:t>
            </a:r>
            <a:r>
              <a:rPr lang="en-US" dirty="0" smtClean="0">
                <a:hlinkClick r:id="rId4" action="ppaction://hlinkfile"/>
              </a:rPr>
              <a:t>9</a:t>
            </a:r>
            <a:endParaRPr lang="en-US" dirty="0" smtClean="0"/>
          </a:p>
          <a:p>
            <a:r>
              <a:rPr lang="en-US" dirty="0"/>
              <a:t>Use flashcards to </a:t>
            </a:r>
            <a:r>
              <a:rPr lang="en-US" dirty="0" smtClean="0"/>
              <a:t>review all forms learned so far.</a:t>
            </a:r>
            <a:endParaRPr lang="en-US" dirty="0"/>
          </a:p>
          <a:p>
            <a:r>
              <a:rPr lang="en-US" dirty="0" smtClean="0"/>
              <a:t>Identify the forms in words and in the Quraan/ahadith</a:t>
            </a:r>
          </a:p>
          <a:p>
            <a:endParaRPr lang="en-US" dirty="0"/>
          </a:p>
        </p:txBody>
      </p:sp>
      <p:sp>
        <p:nvSpPr>
          <p:cNvPr id="4" name="Action Button: End 3">
            <a:hlinkClick r:id="" action="ppaction://hlinkshowjump?jump=nextslide" highlightClick="1"/>
          </p:cNvPr>
          <p:cNvSpPr/>
          <p:nvPr/>
        </p:nvSpPr>
        <p:spPr>
          <a:xfrm>
            <a:off x="8458200" y="6248400"/>
            <a:ext cx="4572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152400" y="6248400"/>
            <a:ext cx="3810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9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8532171"/>
              </p:ext>
            </p:extLst>
          </p:nvPr>
        </p:nvGraphicFramePr>
        <p:xfrm>
          <a:off x="368299" y="2286000"/>
          <a:ext cx="840740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2467"/>
                <a:gridCol w="2802467"/>
                <a:gridCol w="28024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End of a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Medial</a:t>
                      </a:r>
                      <a:r>
                        <a:rPr lang="en-US" baseline="0" dirty="0" smtClean="0"/>
                        <a:t> position</a:t>
                      </a:r>
                      <a:r>
                        <a:rPr lang="en-US" dirty="0" smtClean="0"/>
                        <a:t> of a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Beginning of a word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5: The forms of </a:t>
            </a:r>
            <a:r>
              <a:rPr lang="ar-SA" dirty="0" smtClean="0"/>
              <a:t>ر  ز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7526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forms of baa, </a:t>
            </a:r>
            <a:r>
              <a:rPr lang="en-US" dirty="0" err="1" smtClean="0"/>
              <a:t>taa</a:t>
            </a:r>
            <a:r>
              <a:rPr lang="en-US" dirty="0" smtClean="0"/>
              <a:t>, and </a:t>
            </a:r>
            <a:r>
              <a:rPr lang="en-US" dirty="0" err="1" smtClean="0"/>
              <a:t>thaa</a:t>
            </a:r>
            <a:r>
              <a:rPr lang="en-US" dirty="0" smtClean="0"/>
              <a:t> are similar so we will learn them altogether…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57912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Tell how the forms are different and how they are the same.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399" y="2839016"/>
            <a:ext cx="603504" cy="6111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918086"/>
            <a:ext cx="603504" cy="5321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456" y="2827473"/>
            <a:ext cx="603504" cy="5321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199" y="4171902"/>
            <a:ext cx="524770" cy="7477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881" y="4213120"/>
            <a:ext cx="505952" cy="6580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6238" y="4213120"/>
            <a:ext cx="511524" cy="6652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Action Button: End 11">
            <a:hlinkClick r:id="" action="ppaction://hlinkshowjump?jump=nextslide" highlightClick="1"/>
          </p:cNvPr>
          <p:cNvSpPr/>
          <p:nvPr/>
        </p:nvSpPr>
        <p:spPr>
          <a:xfrm>
            <a:off x="8458200" y="6248400"/>
            <a:ext cx="4572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Back or Previous 12">
            <a:hlinkClick r:id="" action="ppaction://hlinkshowjump?jump=previousslide" highlightClick="1"/>
          </p:cNvPr>
          <p:cNvSpPr/>
          <p:nvPr/>
        </p:nvSpPr>
        <p:spPr>
          <a:xfrm>
            <a:off x="152400" y="6248400"/>
            <a:ext cx="3810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9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3781216"/>
              </p:ext>
            </p:extLst>
          </p:nvPr>
        </p:nvGraphicFramePr>
        <p:xfrm>
          <a:off x="381000" y="1719263"/>
          <a:ext cx="84074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1850"/>
                <a:gridCol w="2101850"/>
                <a:gridCol w="2101850"/>
                <a:gridCol w="21018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End of a word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Medial</a:t>
                      </a:r>
                      <a:r>
                        <a:rPr lang="en-US" sz="2800" baseline="0" dirty="0" smtClean="0"/>
                        <a:t> position</a:t>
                      </a:r>
                      <a:r>
                        <a:rPr lang="en-US" sz="2800" dirty="0" smtClean="0"/>
                        <a:t> of a word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Beginning of a word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Letter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أج</a:t>
                      </a:r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ر</a:t>
                      </a:r>
                      <a:endParaRPr lang="en-US" sz="6600" dirty="0">
                        <a:solidFill>
                          <a:srgbClr val="FF0000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cs typeface="ABO SLMAN Alomar المسطر 3" pitchFamily="2" charset="-78"/>
                        </a:rPr>
                        <a:t>ع</a:t>
                      </a:r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ر</a:t>
                      </a:r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ش</a:t>
                      </a:r>
                      <a:endParaRPr lang="en-US" sz="6600" dirty="0"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ر</a:t>
                      </a:r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جل</a:t>
                      </a:r>
                      <a:endParaRPr lang="en-US" sz="6600" dirty="0">
                        <a:solidFill>
                          <a:schemeClr val="tx1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ر</a:t>
                      </a:r>
                      <a:endParaRPr lang="en-US" sz="6600" dirty="0">
                        <a:solidFill>
                          <a:schemeClr val="tx1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ع</a:t>
                      </a:r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ز</a:t>
                      </a:r>
                      <a:endParaRPr lang="en-US" sz="6600" dirty="0">
                        <a:solidFill>
                          <a:srgbClr val="FF0000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cs typeface="ABO SLMAN Alomar المسطر 3" pitchFamily="2" charset="-78"/>
                        </a:rPr>
                        <a:t>ع</a:t>
                      </a:r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ز</a:t>
                      </a:r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يز</a:t>
                      </a:r>
                      <a:endParaRPr lang="en-US" sz="6600" dirty="0"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ز</a:t>
                      </a:r>
                      <a:r>
                        <a:rPr lang="ar-SA" sz="6600" dirty="0" smtClean="0">
                          <a:cs typeface="ABO SLMAN Alomar المسطر 3" pitchFamily="2" charset="-78"/>
                        </a:rPr>
                        <a:t>يت</a:t>
                      </a:r>
                      <a:endParaRPr lang="en-US" sz="6600" dirty="0"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cs typeface="ABO SLMAN Alomar المسطر 3" pitchFamily="2" charset="-78"/>
                        </a:rPr>
                        <a:t>ز</a:t>
                      </a:r>
                      <a:endParaRPr lang="en-US" sz="6600" dirty="0">
                        <a:cs typeface="ABO SLMAN Alomar المسطر 3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</a:t>
            </a:r>
            <a:r>
              <a:rPr lang="ar-SA" dirty="0" smtClean="0"/>
              <a:t>  ر   ز</a:t>
            </a:r>
            <a:r>
              <a:rPr lang="en-US" dirty="0" smtClean="0"/>
              <a:t>in action</a:t>
            </a:r>
            <a:endParaRPr lang="en-US" dirty="0"/>
          </a:p>
        </p:txBody>
      </p:sp>
      <p:sp>
        <p:nvSpPr>
          <p:cNvPr id="5" name="Action Button: End 4">
            <a:hlinkClick r:id="" action="ppaction://hlinkshowjump?jump=nextslide" highlightClick="1"/>
          </p:cNvPr>
          <p:cNvSpPr/>
          <p:nvPr/>
        </p:nvSpPr>
        <p:spPr>
          <a:xfrm>
            <a:off x="8458200" y="6248400"/>
            <a:ext cx="4572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152400" y="6248400"/>
            <a:ext cx="3810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90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hlinkClick r:id="rId3" action="ppaction://hlinksldjump"/>
              </a:rPr>
              <a:t>Lesson 1: The forms of </a:t>
            </a:r>
            <a:r>
              <a:rPr lang="en-US" dirty="0" err="1" smtClean="0">
                <a:hlinkClick r:id="rId3" action="ppaction://hlinksldjump"/>
              </a:rPr>
              <a:t>alif</a:t>
            </a:r>
            <a:endParaRPr lang="en-US" dirty="0" smtClean="0"/>
          </a:p>
          <a:p>
            <a:r>
              <a:rPr lang="en-US" dirty="0" smtClean="0">
                <a:hlinkClick r:id="rId4" action="ppaction://hlinksldjump"/>
              </a:rPr>
              <a:t>Lesson 2: The forms of baa, </a:t>
            </a:r>
            <a:r>
              <a:rPr lang="en-US" dirty="0" err="1" smtClean="0">
                <a:hlinkClick r:id="rId4" action="ppaction://hlinksldjump"/>
              </a:rPr>
              <a:t>taa</a:t>
            </a:r>
            <a:r>
              <a:rPr lang="en-US" dirty="0" smtClean="0">
                <a:hlinkClick r:id="rId4" action="ppaction://hlinksldjump"/>
              </a:rPr>
              <a:t>, &amp; </a:t>
            </a:r>
            <a:r>
              <a:rPr lang="en-US" dirty="0" err="1" smtClean="0">
                <a:hlinkClick r:id="rId4" action="ppaction://hlinksldjump"/>
              </a:rPr>
              <a:t>thaa</a:t>
            </a:r>
            <a:endParaRPr lang="en-US" dirty="0" smtClean="0"/>
          </a:p>
          <a:p>
            <a:r>
              <a:rPr lang="en-US" dirty="0" smtClean="0">
                <a:hlinkClick r:id="rId5" action="ppaction://hlinksldjump"/>
              </a:rPr>
              <a:t>Lesson 3: The forms of </a:t>
            </a:r>
            <a:r>
              <a:rPr lang="en-US" dirty="0" err="1" smtClean="0">
                <a:hlinkClick r:id="rId5" action="ppaction://hlinksldjump"/>
              </a:rPr>
              <a:t>jeem</a:t>
            </a:r>
            <a:r>
              <a:rPr lang="en-US" dirty="0" smtClean="0">
                <a:hlinkClick r:id="rId5" action="ppaction://hlinksldjump"/>
              </a:rPr>
              <a:t>, </a:t>
            </a:r>
            <a:r>
              <a:rPr lang="en-US" dirty="0" err="1" smtClean="0">
                <a:hlinkClick r:id="rId5" action="ppaction://hlinksldjump"/>
              </a:rPr>
              <a:t>haa</a:t>
            </a:r>
            <a:r>
              <a:rPr lang="en-US" dirty="0" smtClean="0">
                <a:hlinkClick r:id="rId5" action="ppaction://hlinksldjump"/>
              </a:rPr>
              <a:t>, and </a:t>
            </a:r>
            <a:r>
              <a:rPr lang="en-US" dirty="0" err="1" smtClean="0">
                <a:hlinkClick r:id="rId5" action="ppaction://hlinksldjump"/>
              </a:rPr>
              <a:t>Khaa</a:t>
            </a:r>
            <a:endParaRPr lang="en-US" dirty="0" smtClean="0"/>
          </a:p>
          <a:p>
            <a:r>
              <a:rPr lang="en-US" dirty="0" smtClean="0">
                <a:hlinkClick r:id="rId6" action="ppaction://hlinksldjump"/>
              </a:rPr>
              <a:t>Lesson 4: The forms of </a:t>
            </a:r>
            <a:r>
              <a:rPr lang="en-US" dirty="0" err="1" smtClean="0">
                <a:hlinkClick r:id="rId6" action="ppaction://hlinksldjump"/>
              </a:rPr>
              <a:t>daal</a:t>
            </a:r>
            <a:r>
              <a:rPr lang="en-US" dirty="0" smtClean="0">
                <a:hlinkClick r:id="rId6" action="ppaction://hlinksldjump"/>
              </a:rPr>
              <a:t> and </a:t>
            </a:r>
            <a:r>
              <a:rPr lang="en-US" dirty="0" err="1" smtClean="0">
                <a:hlinkClick r:id="rId6" action="ppaction://hlinksldjump"/>
              </a:rPr>
              <a:t>dhaal</a:t>
            </a:r>
            <a:endParaRPr lang="en-US" dirty="0" smtClean="0"/>
          </a:p>
          <a:p>
            <a:r>
              <a:rPr lang="en-US" dirty="0" smtClean="0">
                <a:hlinkClick r:id="rId7" action="ppaction://hlinksldjump"/>
              </a:rPr>
              <a:t>Lesson 5: The forms of </a:t>
            </a:r>
            <a:r>
              <a:rPr lang="en-US" dirty="0" err="1" smtClean="0">
                <a:hlinkClick r:id="rId7" action="ppaction://hlinksldjump"/>
              </a:rPr>
              <a:t>raa</a:t>
            </a:r>
            <a:r>
              <a:rPr lang="en-US" dirty="0" smtClean="0">
                <a:hlinkClick r:id="rId7" action="ppaction://hlinksldjump"/>
              </a:rPr>
              <a:t> and </a:t>
            </a:r>
            <a:r>
              <a:rPr lang="en-US" dirty="0" err="1" smtClean="0">
                <a:hlinkClick r:id="rId7" action="ppaction://hlinksldjump"/>
              </a:rPr>
              <a:t>zaa</a:t>
            </a:r>
            <a:endParaRPr lang="en-US" dirty="0" smtClean="0"/>
          </a:p>
          <a:p>
            <a:r>
              <a:rPr lang="en-US" dirty="0" smtClean="0">
                <a:hlinkClick r:id="rId8" action="ppaction://hlinksldjump"/>
              </a:rPr>
              <a:t>Lesson 6: The forms of seen and sheen</a:t>
            </a:r>
            <a:endParaRPr lang="en-US" dirty="0" smtClean="0"/>
          </a:p>
          <a:p>
            <a:r>
              <a:rPr lang="en-US" dirty="0" smtClean="0">
                <a:hlinkClick r:id="rId9" action="ppaction://hlinksldjump"/>
              </a:rPr>
              <a:t>Lesson 7: The forms of </a:t>
            </a:r>
            <a:r>
              <a:rPr lang="en-US" dirty="0" err="1" smtClean="0">
                <a:hlinkClick r:id="rId9" action="ppaction://hlinksldjump"/>
              </a:rPr>
              <a:t>saad</a:t>
            </a:r>
            <a:r>
              <a:rPr lang="en-US" dirty="0" smtClean="0">
                <a:hlinkClick r:id="rId9" action="ppaction://hlinksldjump"/>
              </a:rPr>
              <a:t> &amp; </a:t>
            </a:r>
            <a:r>
              <a:rPr lang="en-US" dirty="0" err="1" smtClean="0">
                <a:hlinkClick r:id="rId9" action="ppaction://hlinksldjump"/>
              </a:rPr>
              <a:t>daad</a:t>
            </a:r>
            <a:endParaRPr lang="en-US" dirty="0" smtClean="0"/>
          </a:p>
          <a:p>
            <a:r>
              <a:rPr lang="en-US" dirty="0" smtClean="0">
                <a:hlinkClick r:id="rId10" action="ppaction://hlinksldjump"/>
              </a:rPr>
              <a:t>Lesson 8: The forms of taw &amp; thaw</a:t>
            </a:r>
            <a:endParaRPr lang="en-US" dirty="0" smtClean="0"/>
          </a:p>
          <a:p>
            <a:r>
              <a:rPr lang="en-US" dirty="0" smtClean="0">
                <a:hlinkClick r:id="rId11" action="ppaction://hlinksldjump"/>
              </a:rPr>
              <a:t>Lesson 9: The forms of </a:t>
            </a:r>
            <a:r>
              <a:rPr lang="en-US" dirty="0" err="1" smtClean="0">
                <a:hlinkClick r:id="rId11" action="ppaction://hlinksldjump"/>
              </a:rPr>
              <a:t>ein</a:t>
            </a:r>
            <a:r>
              <a:rPr lang="en-US" dirty="0" smtClean="0">
                <a:hlinkClick r:id="rId11" action="ppaction://hlinksldjump"/>
              </a:rPr>
              <a:t> and </a:t>
            </a:r>
            <a:r>
              <a:rPr lang="en-US" dirty="0" err="1" smtClean="0">
                <a:hlinkClick r:id="rId11" action="ppaction://hlinksldjump"/>
              </a:rPr>
              <a:t>ghein</a:t>
            </a:r>
            <a:endParaRPr lang="en-US" dirty="0" smtClean="0"/>
          </a:p>
          <a:p>
            <a:r>
              <a:rPr lang="en-US" dirty="0" smtClean="0">
                <a:hlinkClick r:id="rId12" action="ppaction://hlinksldjump"/>
              </a:rPr>
              <a:t>Lesson 10: The forms of </a:t>
            </a:r>
            <a:r>
              <a:rPr lang="en-US" dirty="0" err="1" smtClean="0">
                <a:hlinkClick r:id="rId12" action="ppaction://hlinksldjump"/>
              </a:rPr>
              <a:t>faa</a:t>
            </a:r>
            <a:r>
              <a:rPr lang="en-US" dirty="0" smtClean="0">
                <a:hlinkClick r:id="rId12" action="ppaction://hlinksldjump"/>
              </a:rPr>
              <a:t> &amp; </a:t>
            </a:r>
            <a:r>
              <a:rPr lang="en-US" dirty="0" err="1" smtClean="0">
                <a:hlinkClick r:id="rId12" action="ppaction://hlinksldjump"/>
              </a:rPr>
              <a:t>qaaf</a:t>
            </a:r>
            <a:endParaRPr lang="en-US" dirty="0" smtClean="0"/>
          </a:p>
          <a:p>
            <a:r>
              <a:rPr lang="en-US" dirty="0" smtClean="0">
                <a:hlinkClick r:id="rId13" action="ppaction://hlinksldjump"/>
              </a:rPr>
              <a:t>Lesson 11: The forms of </a:t>
            </a:r>
            <a:r>
              <a:rPr lang="en-US" dirty="0" err="1" smtClean="0">
                <a:hlinkClick r:id="rId13" action="ppaction://hlinksldjump"/>
              </a:rPr>
              <a:t>kaaf</a:t>
            </a:r>
            <a:r>
              <a:rPr lang="en-US" dirty="0" smtClean="0">
                <a:hlinkClick r:id="rId13" action="ppaction://hlinksldjump"/>
              </a:rPr>
              <a:t> &amp; </a:t>
            </a:r>
            <a:r>
              <a:rPr lang="en-US" dirty="0" err="1" smtClean="0">
                <a:hlinkClick r:id="rId13" action="ppaction://hlinksldjump"/>
              </a:rPr>
              <a:t>Laam</a:t>
            </a:r>
            <a:endParaRPr lang="en-US" dirty="0" smtClean="0"/>
          </a:p>
          <a:p>
            <a:r>
              <a:rPr lang="en-US" dirty="0" smtClean="0">
                <a:hlinkClick r:id="rId14" action="ppaction://hlinksldjump"/>
              </a:rPr>
              <a:t>Lesson 12: The forms of </a:t>
            </a:r>
            <a:r>
              <a:rPr lang="en-US" dirty="0" err="1" smtClean="0">
                <a:hlinkClick r:id="rId14" action="ppaction://hlinksldjump"/>
              </a:rPr>
              <a:t>Meem</a:t>
            </a:r>
            <a:r>
              <a:rPr lang="en-US" dirty="0" smtClean="0">
                <a:hlinkClick r:id="rId14" action="ppaction://hlinksldjump"/>
              </a:rPr>
              <a:t> and noon</a:t>
            </a:r>
            <a:endParaRPr lang="en-US" dirty="0" smtClean="0"/>
          </a:p>
          <a:p>
            <a:r>
              <a:rPr lang="en-US" dirty="0" smtClean="0">
                <a:hlinkClick r:id="rId15" action="ppaction://hlinksldjump"/>
              </a:rPr>
              <a:t>Lesson 13: The forms of </a:t>
            </a:r>
            <a:r>
              <a:rPr lang="en-US" dirty="0" err="1" smtClean="0">
                <a:hlinkClick r:id="rId15" action="ppaction://hlinksldjump"/>
              </a:rPr>
              <a:t>haa</a:t>
            </a:r>
            <a:r>
              <a:rPr lang="en-US" dirty="0" smtClean="0">
                <a:hlinkClick r:id="rId15" action="ppaction://hlinksldjump"/>
              </a:rPr>
              <a:t>, </a:t>
            </a:r>
            <a:r>
              <a:rPr lang="en-US" dirty="0" err="1" smtClean="0">
                <a:hlinkClick r:id="rId15" action="ppaction://hlinksldjump"/>
              </a:rPr>
              <a:t>waw</a:t>
            </a:r>
            <a:r>
              <a:rPr lang="en-US" dirty="0" smtClean="0">
                <a:hlinkClick r:id="rId15" action="ppaction://hlinksldjump"/>
              </a:rPr>
              <a:t>, and </a:t>
            </a:r>
            <a:r>
              <a:rPr lang="en-US" dirty="0" err="1" smtClean="0">
                <a:hlinkClick r:id="rId15" action="ppaction://hlinksldjump"/>
              </a:rPr>
              <a:t>yaa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outline</a:t>
            </a:r>
            <a:endParaRPr lang="en-US" dirty="0"/>
          </a:p>
        </p:txBody>
      </p:sp>
      <p:sp>
        <p:nvSpPr>
          <p:cNvPr id="4" name="Action Button: End 3">
            <a:hlinkClick r:id="" action="ppaction://hlinkshowjump?jump=nextslide" highlightClick="1"/>
          </p:cNvPr>
          <p:cNvSpPr/>
          <p:nvPr/>
        </p:nvSpPr>
        <p:spPr>
          <a:xfrm>
            <a:off x="8458200" y="6248400"/>
            <a:ext cx="4572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152400" y="6248400"/>
            <a:ext cx="3810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46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 writing each form of each letter. Worksheets: </a:t>
            </a:r>
            <a:r>
              <a:rPr lang="en-US" dirty="0" smtClean="0">
                <a:hlinkClick r:id="rId3" action="ppaction://hlinkfile"/>
              </a:rPr>
              <a:t>10</a:t>
            </a:r>
            <a:r>
              <a:rPr lang="en-US" dirty="0" smtClean="0"/>
              <a:t>  </a:t>
            </a:r>
            <a:r>
              <a:rPr lang="en-US" dirty="0" smtClean="0">
                <a:hlinkClick r:id="rId4" action="ppaction://hlinkfile"/>
              </a:rPr>
              <a:t>11</a:t>
            </a:r>
            <a:endParaRPr lang="en-US" dirty="0" smtClean="0"/>
          </a:p>
          <a:p>
            <a:r>
              <a:rPr lang="en-US" dirty="0"/>
              <a:t>Use flashcards to </a:t>
            </a:r>
            <a:r>
              <a:rPr lang="en-US" dirty="0" smtClean="0"/>
              <a:t>review all forms learned so far.</a:t>
            </a:r>
            <a:endParaRPr lang="en-US" dirty="0"/>
          </a:p>
          <a:p>
            <a:r>
              <a:rPr lang="en-US" dirty="0" smtClean="0"/>
              <a:t>Identify the forms in words and in the Quraan/ahadith</a:t>
            </a:r>
          </a:p>
          <a:p>
            <a:endParaRPr lang="en-US" dirty="0"/>
          </a:p>
        </p:txBody>
      </p:sp>
      <p:sp>
        <p:nvSpPr>
          <p:cNvPr id="4" name="Action Button: End 3">
            <a:hlinkClick r:id="" action="ppaction://hlinkshowjump?jump=nextslide" highlightClick="1"/>
          </p:cNvPr>
          <p:cNvSpPr/>
          <p:nvPr/>
        </p:nvSpPr>
        <p:spPr>
          <a:xfrm>
            <a:off x="8458200" y="6248400"/>
            <a:ext cx="4572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152400" y="6248400"/>
            <a:ext cx="3810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9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8532171"/>
              </p:ext>
            </p:extLst>
          </p:nvPr>
        </p:nvGraphicFramePr>
        <p:xfrm>
          <a:off x="368299" y="2286000"/>
          <a:ext cx="840740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2467"/>
                <a:gridCol w="2802467"/>
                <a:gridCol w="28024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End of a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Medial</a:t>
                      </a:r>
                      <a:r>
                        <a:rPr lang="en-US" baseline="0" dirty="0" smtClean="0"/>
                        <a:t> position</a:t>
                      </a:r>
                      <a:r>
                        <a:rPr lang="en-US" dirty="0" smtClean="0"/>
                        <a:t> of a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Beginning of a word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6: The forms of </a:t>
            </a:r>
            <a:r>
              <a:rPr lang="ar-SA" dirty="0" smtClean="0"/>
              <a:t>س   ش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7526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forms of baa, </a:t>
            </a:r>
            <a:r>
              <a:rPr lang="en-US" dirty="0" err="1" smtClean="0"/>
              <a:t>taa</a:t>
            </a:r>
            <a:r>
              <a:rPr lang="en-US" dirty="0" smtClean="0"/>
              <a:t>, and </a:t>
            </a:r>
            <a:r>
              <a:rPr lang="en-US" dirty="0" err="1" smtClean="0"/>
              <a:t>thaa</a:t>
            </a:r>
            <a:r>
              <a:rPr lang="en-US" dirty="0" smtClean="0"/>
              <a:t> are similar so we will learn them altogether…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57912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Tell how the forms are different and how they are the same.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867" y="2930194"/>
            <a:ext cx="603504" cy="3526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930194"/>
            <a:ext cx="603504" cy="3172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287" y="2976702"/>
            <a:ext cx="603504" cy="344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250" y="3885614"/>
            <a:ext cx="603504" cy="7117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2868" y="4013637"/>
            <a:ext cx="603504" cy="5897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287" y="4036429"/>
            <a:ext cx="603504" cy="5609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Action Button: End 11">
            <a:hlinkClick r:id="" action="ppaction://hlinkshowjump?jump=nextslide" highlightClick="1"/>
          </p:cNvPr>
          <p:cNvSpPr/>
          <p:nvPr/>
        </p:nvSpPr>
        <p:spPr>
          <a:xfrm>
            <a:off x="8458200" y="6248400"/>
            <a:ext cx="4572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Back or Previous 12">
            <a:hlinkClick r:id="" action="ppaction://hlinkshowjump?jump=previousslide" highlightClick="1"/>
          </p:cNvPr>
          <p:cNvSpPr/>
          <p:nvPr/>
        </p:nvSpPr>
        <p:spPr>
          <a:xfrm>
            <a:off x="152400" y="6248400"/>
            <a:ext cx="3810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9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1797141"/>
              </p:ext>
            </p:extLst>
          </p:nvPr>
        </p:nvGraphicFramePr>
        <p:xfrm>
          <a:off x="381000" y="1719263"/>
          <a:ext cx="84074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1850"/>
                <a:gridCol w="2101850"/>
                <a:gridCol w="2101850"/>
                <a:gridCol w="21018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End of a word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Medial</a:t>
                      </a:r>
                      <a:r>
                        <a:rPr lang="en-US" sz="2800" baseline="0" dirty="0" smtClean="0"/>
                        <a:t> position</a:t>
                      </a:r>
                      <a:r>
                        <a:rPr lang="en-US" sz="2800" dirty="0" smtClean="0"/>
                        <a:t> of a word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Beginning of a word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Letter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شم</a:t>
                      </a:r>
                      <a:r>
                        <a:rPr lang="ar-SA" sz="4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س</a:t>
                      </a:r>
                      <a:endParaRPr lang="en-US" sz="4800" dirty="0">
                        <a:solidFill>
                          <a:srgbClr val="FF0000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cs typeface="ABO SLMAN Alomar المسطر 3" pitchFamily="2" charset="-78"/>
                        </a:rPr>
                        <a:t>ج</a:t>
                      </a:r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س</a:t>
                      </a:r>
                      <a:r>
                        <a:rPr lang="ar-SA" sz="6600" dirty="0" smtClean="0">
                          <a:cs typeface="ABO SLMAN Alomar المسطر 3" pitchFamily="2" charset="-78"/>
                        </a:rPr>
                        <a:t>م</a:t>
                      </a:r>
                      <a:endParaRPr lang="en-US" sz="6600" dirty="0"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س</a:t>
                      </a:r>
                      <a:r>
                        <a:rPr lang="ar-SA" sz="4800" dirty="0" smtClean="0">
                          <a:latin typeface="Arial" pitchFamily="34" charset="0"/>
                          <a:cs typeface="Arial" pitchFamily="34" charset="0"/>
                        </a:rPr>
                        <a:t>مع</a:t>
                      </a:r>
                      <a:endParaRPr lang="en-US" sz="4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800" dirty="0" smtClean="0">
                          <a:latin typeface="Arial" pitchFamily="34" charset="0"/>
                          <a:cs typeface="Arial" pitchFamily="34" charset="0"/>
                        </a:rPr>
                        <a:t>س</a:t>
                      </a:r>
                      <a:endParaRPr lang="en-US" sz="4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ناق</a:t>
                      </a:r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ش</a:t>
                      </a:r>
                      <a:endParaRPr lang="en-US" sz="6600" dirty="0">
                        <a:solidFill>
                          <a:srgbClr val="FF0000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cs typeface="ABO SLMAN Alomar المسطر 3" pitchFamily="2" charset="-78"/>
                        </a:rPr>
                        <a:t>كب</a:t>
                      </a:r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ش</a:t>
                      </a:r>
                      <a:r>
                        <a:rPr lang="ar-SA" sz="6600" dirty="0" smtClean="0">
                          <a:cs typeface="ABO SLMAN Alomar المسطر 3" pitchFamily="2" charset="-78"/>
                        </a:rPr>
                        <a:t>ان</a:t>
                      </a:r>
                      <a:endParaRPr lang="en-US" sz="6600" dirty="0"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5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ش</a:t>
                      </a:r>
                      <a:r>
                        <a:rPr lang="ar-SA" sz="5400" dirty="0" smtClean="0">
                          <a:latin typeface="Arial" pitchFamily="34" charset="0"/>
                          <a:cs typeface="Arial" pitchFamily="34" charset="0"/>
                        </a:rPr>
                        <a:t>مس</a:t>
                      </a:r>
                      <a:endParaRPr lang="en-US" sz="5400" dirty="0"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5400" dirty="0" smtClean="0">
                          <a:cs typeface="ABO SLMAN Alomar المسطر 3" pitchFamily="2" charset="-78"/>
                        </a:rPr>
                        <a:t>ش</a:t>
                      </a:r>
                      <a:endParaRPr lang="en-US" sz="5400" dirty="0">
                        <a:cs typeface="ABO SLMAN Alomar المسطر 3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</a:t>
            </a:r>
            <a:r>
              <a:rPr lang="ar-SA" dirty="0" smtClean="0"/>
              <a:t>س  ش</a:t>
            </a:r>
            <a:r>
              <a:rPr lang="en-US" dirty="0" smtClean="0"/>
              <a:t>in action</a:t>
            </a:r>
            <a:endParaRPr lang="en-US" dirty="0"/>
          </a:p>
        </p:txBody>
      </p:sp>
      <p:sp>
        <p:nvSpPr>
          <p:cNvPr id="5" name="Action Button: End 4">
            <a:hlinkClick r:id="" action="ppaction://hlinkshowjump?jump=nextslide" highlightClick="1"/>
          </p:cNvPr>
          <p:cNvSpPr/>
          <p:nvPr/>
        </p:nvSpPr>
        <p:spPr>
          <a:xfrm>
            <a:off x="8458200" y="6248400"/>
            <a:ext cx="4572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152400" y="6248400"/>
            <a:ext cx="3810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90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 writing each form of each letter: Worksheets </a:t>
            </a:r>
            <a:r>
              <a:rPr lang="en-US" dirty="0" smtClean="0">
                <a:hlinkClick r:id="rId3" action="ppaction://hlinkfile"/>
              </a:rPr>
              <a:t>12</a:t>
            </a:r>
            <a:r>
              <a:rPr lang="en-US" dirty="0" smtClean="0"/>
              <a:t>  </a:t>
            </a:r>
            <a:r>
              <a:rPr lang="en-US" dirty="0" smtClean="0">
                <a:hlinkClick r:id="rId4" action="ppaction://hlinkfile"/>
              </a:rPr>
              <a:t>13</a:t>
            </a:r>
            <a:endParaRPr lang="en-US" dirty="0" smtClean="0"/>
          </a:p>
          <a:p>
            <a:r>
              <a:rPr lang="en-US" dirty="0"/>
              <a:t>Use flashcards to </a:t>
            </a:r>
            <a:r>
              <a:rPr lang="en-US" dirty="0" smtClean="0"/>
              <a:t>review all forms learned so far.</a:t>
            </a:r>
            <a:endParaRPr lang="en-US" dirty="0"/>
          </a:p>
          <a:p>
            <a:r>
              <a:rPr lang="en-US" dirty="0" smtClean="0"/>
              <a:t>Identify the forms in words and in the Quraan/ahadith</a:t>
            </a:r>
          </a:p>
          <a:p>
            <a:endParaRPr lang="en-US" dirty="0"/>
          </a:p>
        </p:txBody>
      </p:sp>
      <p:sp>
        <p:nvSpPr>
          <p:cNvPr id="4" name="Action Button: End 3">
            <a:hlinkClick r:id="" action="ppaction://hlinkshowjump?jump=nextslide" highlightClick="1"/>
          </p:cNvPr>
          <p:cNvSpPr/>
          <p:nvPr/>
        </p:nvSpPr>
        <p:spPr>
          <a:xfrm>
            <a:off x="8458200" y="6248400"/>
            <a:ext cx="4572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152400" y="6248400"/>
            <a:ext cx="3810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9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8532171"/>
              </p:ext>
            </p:extLst>
          </p:nvPr>
        </p:nvGraphicFramePr>
        <p:xfrm>
          <a:off x="368299" y="2286000"/>
          <a:ext cx="840740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2467"/>
                <a:gridCol w="2802467"/>
                <a:gridCol w="28024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End of a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Medial</a:t>
                      </a:r>
                      <a:r>
                        <a:rPr lang="en-US" baseline="0" dirty="0" smtClean="0"/>
                        <a:t> position</a:t>
                      </a:r>
                      <a:r>
                        <a:rPr lang="en-US" dirty="0" smtClean="0"/>
                        <a:t> of a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Beginning of a word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7: The forms of </a:t>
            </a:r>
            <a:r>
              <a:rPr lang="ar-SA" dirty="0" smtClean="0"/>
              <a:t>ص   ض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7526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forms of baa, </a:t>
            </a:r>
            <a:r>
              <a:rPr lang="en-US" dirty="0" err="1" smtClean="0"/>
              <a:t>taa</a:t>
            </a:r>
            <a:r>
              <a:rPr lang="en-US" dirty="0" smtClean="0"/>
              <a:t>, and </a:t>
            </a:r>
            <a:r>
              <a:rPr lang="en-US" dirty="0" err="1" smtClean="0"/>
              <a:t>thaa</a:t>
            </a:r>
            <a:r>
              <a:rPr lang="en-US" dirty="0" smtClean="0"/>
              <a:t> are similar so we will learn them altogether…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57912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Tell how the forms are different and how they are the same.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056744"/>
            <a:ext cx="640080" cy="2429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964" y="4124631"/>
            <a:ext cx="640080" cy="3949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9799" y="3090039"/>
            <a:ext cx="640080" cy="2683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960" y="4124631"/>
            <a:ext cx="640080" cy="3677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973487"/>
            <a:ext cx="640080" cy="3290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086583"/>
            <a:ext cx="640080" cy="4710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Action Button: End 11">
            <a:hlinkClick r:id="" action="ppaction://hlinkshowjump?jump=nextslide" highlightClick="1"/>
          </p:cNvPr>
          <p:cNvSpPr/>
          <p:nvPr/>
        </p:nvSpPr>
        <p:spPr>
          <a:xfrm>
            <a:off x="8458200" y="6248400"/>
            <a:ext cx="4572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Back or Previous 12">
            <a:hlinkClick r:id="" action="ppaction://hlinkshowjump?jump=previousslide" highlightClick="1"/>
          </p:cNvPr>
          <p:cNvSpPr/>
          <p:nvPr/>
        </p:nvSpPr>
        <p:spPr>
          <a:xfrm>
            <a:off x="152400" y="6248400"/>
            <a:ext cx="3810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9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6456534"/>
              </p:ext>
            </p:extLst>
          </p:nvPr>
        </p:nvGraphicFramePr>
        <p:xfrm>
          <a:off x="381000" y="1719263"/>
          <a:ext cx="84074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1850"/>
                <a:gridCol w="2101850"/>
                <a:gridCol w="2101850"/>
                <a:gridCol w="21018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End of a word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Medial</a:t>
                      </a:r>
                      <a:r>
                        <a:rPr lang="en-US" sz="2800" baseline="0" dirty="0" smtClean="0"/>
                        <a:t> position</a:t>
                      </a:r>
                      <a:r>
                        <a:rPr lang="en-US" sz="2800" dirty="0" smtClean="0"/>
                        <a:t> of a word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Beginning of a word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Letter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م</a:t>
                      </a:r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صَّ</a:t>
                      </a:r>
                      <a:endParaRPr lang="en-US" sz="6600" dirty="0">
                        <a:solidFill>
                          <a:srgbClr val="FF0000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cs typeface="ABO SLMAN Alomar المسطر 3" pitchFamily="2" charset="-78"/>
                        </a:rPr>
                        <a:t>ق</a:t>
                      </a:r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ص</a:t>
                      </a:r>
                      <a:r>
                        <a:rPr lang="ar-SA" sz="6600" dirty="0" smtClean="0">
                          <a:cs typeface="ABO SLMAN Alomar المسطر 3" pitchFamily="2" charset="-78"/>
                        </a:rPr>
                        <a:t>ير</a:t>
                      </a:r>
                      <a:endParaRPr lang="en-US" sz="6600" dirty="0"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ص</a:t>
                      </a:r>
                      <a:r>
                        <a:rPr lang="ar-SA" sz="6600" dirty="0" smtClean="0">
                          <a:cs typeface="ABO SLMAN Alomar المسطر 3" pitchFamily="2" charset="-78"/>
                        </a:rPr>
                        <a:t>بون</a:t>
                      </a:r>
                      <a:endParaRPr lang="en-US" sz="6600" dirty="0"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cs typeface="ABO SLMAN Alomar المسطر 3" pitchFamily="2" charset="-78"/>
                        </a:rPr>
                        <a:t>ص</a:t>
                      </a:r>
                      <a:endParaRPr lang="en-US" sz="6600" dirty="0">
                        <a:cs typeface="ABO SLMAN Alomar المسطر 3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مري</a:t>
                      </a:r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ض</a:t>
                      </a:r>
                      <a:endParaRPr lang="en-US" sz="6600" dirty="0">
                        <a:solidFill>
                          <a:srgbClr val="FF0000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cs typeface="ABO SLMAN Alomar المسطر 3" pitchFamily="2" charset="-78"/>
                        </a:rPr>
                        <a:t>ف</a:t>
                      </a:r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ضَّ</a:t>
                      </a:r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ل</a:t>
                      </a:r>
                      <a:endParaRPr lang="en-US" sz="6600" dirty="0"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ضَ</a:t>
                      </a:r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حك</a:t>
                      </a:r>
                      <a:endParaRPr lang="en-US" sz="6600" dirty="0">
                        <a:solidFill>
                          <a:srgbClr val="FF0000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ض</a:t>
                      </a:r>
                      <a:endParaRPr lang="en-US" sz="6600" dirty="0">
                        <a:solidFill>
                          <a:schemeClr val="tx1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</a:t>
            </a:r>
            <a:r>
              <a:rPr lang="ar-SA" dirty="0" smtClean="0"/>
              <a:t>ص</a:t>
            </a:r>
            <a:r>
              <a:rPr lang="en-US" dirty="0" smtClean="0"/>
              <a:t> and </a:t>
            </a:r>
            <a:r>
              <a:rPr lang="ar-SA" dirty="0" smtClean="0"/>
              <a:t>  ض</a:t>
            </a:r>
            <a:r>
              <a:rPr lang="en-US" dirty="0" smtClean="0"/>
              <a:t>in action</a:t>
            </a:r>
            <a:endParaRPr lang="en-US" dirty="0"/>
          </a:p>
        </p:txBody>
      </p:sp>
      <p:sp>
        <p:nvSpPr>
          <p:cNvPr id="5" name="Action Button: End 4">
            <a:hlinkClick r:id="" action="ppaction://hlinkshowjump?jump=nextslide" highlightClick="1"/>
          </p:cNvPr>
          <p:cNvSpPr/>
          <p:nvPr/>
        </p:nvSpPr>
        <p:spPr>
          <a:xfrm>
            <a:off x="8458200" y="6248400"/>
            <a:ext cx="4572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152400" y="6248400"/>
            <a:ext cx="3810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90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 writing each form of each letter: Worksheets </a:t>
            </a:r>
            <a:r>
              <a:rPr lang="en-US" dirty="0" smtClean="0">
                <a:hlinkClick r:id="rId3" action="ppaction://hlinkfile"/>
              </a:rPr>
              <a:t>14</a:t>
            </a:r>
            <a:r>
              <a:rPr lang="en-US" dirty="0" smtClean="0"/>
              <a:t>  </a:t>
            </a:r>
            <a:r>
              <a:rPr lang="en-US" dirty="0" smtClean="0">
                <a:hlinkClick r:id="rId4" action="ppaction://hlinkfile"/>
              </a:rPr>
              <a:t>15</a:t>
            </a:r>
            <a:r>
              <a:rPr lang="en-US" dirty="0" smtClean="0"/>
              <a:t> </a:t>
            </a:r>
          </a:p>
          <a:p>
            <a:r>
              <a:rPr lang="en-US" dirty="0"/>
              <a:t>Use flashcards to review the </a:t>
            </a:r>
            <a:r>
              <a:rPr lang="en-US" dirty="0" smtClean="0"/>
              <a:t>forms.</a:t>
            </a:r>
            <a:endParaRPr lang="en-US" dirty="0"/>
          </a:p>
          <a:p>
            <a:r>
              <a:rPr lang="en-US" dirty="0" smtClean="0"/>
              <a:t>Identify the forms in words in the Quraan and ahadith.</a:t>
            </a:r>
          </a:p>
          <a:p>
            <a:endParaRPr lang="en-US" dirty="0"/>
          </a:p>
        </p:txBody>
      </p:sp>
      <p:sp>
        <p:nvSpPr>
          <p:cNvPr id="4" name="Action Button: End 3">
            <a:hlinkClick r:id="" action="ppaction://hlinkshowjump?jump=nextslide" highlightClick="1"/>
          </p:cNvPr>
          <p:cNvSpPr/>
          <p:nvPr/>
        </p:nvSpPr>
        <p:spPr>
          <a:xfrm>
            <a:off x="8458200" y="6248400"/>
            <a:ext cx="4572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152400" y="6248400"/>
            <a:ext cx="3810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8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8532171"/>
              </p:ext>
            </p:extLst>
          </p:nvPr>
        </p:nvGraphicFramePr>
        <p:xfrm>
          <a:off x="368299" y="2286000"/>
          <a:ext cx="840740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2467"/>
                <a:gridCol w="2802467"/>
                <a:gridCol w="28024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End of a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Medial</a:t>
                      </a:r>
                      <a:r>
                        <a:rPr lang="en-US" baseline="0" dirty="0" smtClean="0"/>
                        <a:t> position</a:t>
                      </a:r>
                      <a:r>
                        <a:rPr lang="en-US" dirty="0" smtClean="0"/>
                        <a:t> of a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Beginning of a word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8: The forms of </a:t>
            </a:r>
            <a:r>
              <a:rPr lang="ar-SA" dirty="0" smtClean="0"/>
              <a:t>ط    ظ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7526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forms of baa, </a:t>
            </a:r>
            <a:r>
              <a:rPr lang="en-US" dirty="0" err="1" smtClean="0"/>
              <a:t>taa</a:t>
            </a:r>
            <a:r>
              <a:rPr lang="en-US" dirty="0" smtClean="0"/>
              <a:t>, and </a:t>
            </a:r>
            <a:r>
              <a:rPr lang="en-US" dirty="0" err="1" smtClean="0"/>
              <a:t>thaa</a:t>
            </a:r>
            <a:r>
              <a:rPr lang="en-US" dirty="0" smtClean="0"/>
              <a:t> are similar so we will learn them altogether…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57912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Tell how the forms are different and how they are the same.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405" y="2891319"/>
            <a:ext cx="685800" cy="6893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946" y="3032908"/>
            <a:ext cx="685800" cy="5402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972109"/>
            <a:ext cx="685800" cy="6085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785" y="4132303"/>
            <a:ext cx="685800" cy="7236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100" y="4291390"/>
            <a:ext cx="685800" cy="5646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241566"/>
            <a:ext cx="685800" cy="6144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Action Button: End 11">
            <a:hlinkClick r:id="" action="ppaction://hlinkshowjump?jump=nextslide" highlightClick="1"/>
          </p:cNvPr>
          <p:cNvSpPr/>
          <p:nvPr/>
        </p:nvSpPr>
        <p:spPr>
          <a:xfrm>
            <a:off x="8458200" y="6248400"/>
            <a:ext cx="4572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Back or Previous 12">
            <a:hlinkClick r:id="" action="ppaction://hlinkshowjump?jump=previousslide" highlightClick="1"/>
          </p:cNvPr>
          <p:cNvSpPr/>
          <p:nvPr/>
        </p:nvSpPr>
        <p:spPr>
          <a:xfrm>
            <a:off x="152400" y="6248400"/>
            <a:ext cx="3810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9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0818038"/>
              </p:ext>
            </p:extLst>
          </p:nvPr>
        </p:nvGraphicFramePr>
        <p:xfrm>
          <a:off x="381000" y="1719263"/>
          <a:ext cx="84074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1850"/>
                <a:gridCol w="2101850"/>
                <a:gridCol w="2101850"/>
                <a:gridCol w="21018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End of a word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Medial</a:t>
                      </a:r>
                      <a:r>
                        <a:rPr lang="en-US" sz="2800" baseline="0" dirty="0" smtClean="0"/>
                        <a:t> position</a:t>
                      </a:r>
                      <a:r>
                        <a:rPr lang="en-US" sz="2800" dirty="0" smtClean="0"/>
                        <a:t> of a word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Beginning of a word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Letter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كش</a:t>
                      </a:r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ط</a:t>
                      </a:r>
                      <a:endParaRPr lang="en-US" sz="6600" dirty="0">
                        <a:solidFill>
                          <a:srgbClr val="FF0000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cs typeface="ABO SLMAN Alomar المسطر 3" pitchFamily="2" charset="-78"/>
                        </a:rPr>
                        <a:t>ع</a:t>
                      </a:r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ط</a:t>
                      </a:r>
                      <a:r>
                        <a:rPr lang="ar-SA" sz="6600" dirty="0" smtClean="0">
                          <a:cs typeface="ABO SLMAN Alomar المسطر 3" pitchFamily="2" charset="-78"/>
                        </a:rPr>
                        <a:t>ر</a:t>
                      </a:r>
                      <a:endParaRPr lang="en-US" sz="6600" dirty="0"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طَ</a:t>
                      </a:r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ريق</a:t>
                      </a:r>
                      <a:endParaRPr lang="en-US" sz="6600" dirty="0">
                        <a:solidFill>
                          <a:srgbClr val="FF0000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ط</a:t>
                      </a:r>
                      <a:endParaRPr lang="en-US" sz="6600" dirty="0">
                        <a:solidFill>
                          <a:schemeClr val="tx1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ب</a:t>
                      </a:r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ظَّ</a:t>
                      </a:r>
                      <a:endParaRPr lang="en-US" sz="6600" dirty="0">
                        <a:solidFill>
                          <a:srgbClr val="FF0000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600" dirty="0" smtClean="0">
                          <a:cs typeface="ABO SLMAN Alomar المسطر 3" pitchFamily="2" charset="-78"/>
                        </a:rPr>
                        <a:t>ع</a:t>
                      </a:r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ظ</a:t>
                      </a:r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يم</a:t>
                      </a:r>
                      <a:endParaRPr lang="en-US" sz="6600" dirty="0"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ظُ</a:t>
                      </a:r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هْر</a:t>
                      </a:r>
                      <a:endParaRPr lang="en-US" sz="6600" dirty="0">
                        <a:solidFill>
                          <a:srgbClr val="FF0000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ظ</a:t>
                      </a:r>
                      <a:endParaRPr lang="en-US" sz="6600" dirty="0">
                        <a:solidFill>
                          <a:schemeClr val="tx1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</a:t>
            </a:r>
            <a:r>
              <a:rPr lang="ar-SA" dirty="0" smtClean="0"/>
              <a:t> ط   ظ </a:t>
            </a:r>
            <a:r>
              <a:rPr lang="en-US" dirty="0" smtClean="0"/>
              <a:t>in action</a:t>
            </a:r>
            <a:endParaRPr lang="en-US" dirty="0"/>
          </a:p>
        </p:txBody>
      </p:sp>
      <p:sp>
        <p:nvSpPr>
          <p:cNvPr id="5" name="Action Button: End 4">
            <a:hlinkClick r:id="" action="ppaction://hlinkshowjump?jump=nextslide" highlightClick="1"/>
          </p:cNvPr>
          <p:cNvSpPr/>
          <p:nvPr/>
        </p:nvSpPr>
        <p:spPr>
          <a:xfrm>
            <a:off x="8458200" y="6248400"/>
            <a:ext cx="4572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152400" y="6248400"/>
            <a:ext cx="3810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90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 writing each form of each letter: Worksheets </a:t>
            </a:r>
            <a:r>
              <a:rPr lang="en-US" dirty="0" smtClean="0">
                <a:hlinkClick r:id="rId3" action="ppaction://hlinkfile"/>
              </a:rPr>
              <a:t>16</a:t>
            </a:r>
            <a:r>
              <a:rPr lang="en-US" dirty="0" smtClean="0"/>
              <a:t>  </a:t>
            </a:r>
            <a:r>
              <a:rPr lang="en-US" dirty="0" smtClean="0">
                <a:hlinkClick r:id="rId4" action="ppaction://hlinkfile"/>
              </a:rPr>
              <a:t>17</a:t>
            </a:r>
            <a:endParaRPr lang="en-US" dirty="0" smtClean="0"/>
          </a:p>
          <a:p>
            <a:r>
              <a:rPr lang="en-US" dirty="0"/>
              <a:t>Use flashcards to </a:t>
            </a:r>
            <a:r>
              <a:rPr lang="en-US" dirty="0" smtClean="0"/>
              <a:t>review all forms learned so far.</a:t>
            </a:r>
            <a:endParaRPr lang="en-US" dirty="0"/>
          </a:p>
          <a:p>
            <a:r>
              <a:rPr lang="en-US" dirty="0" smtClean="0"/>
              <a:t>Identify the forms in words and in the Quraan/ahadith</a:t>
            </a:r>
          </a:p>
          <a:p>
            <a:endParaRPr lang="en-US" dirty="0"/>
          </a:p>
        </p:txBody>
      </p:sp>
      <p:sp>
        <p:nvSpPr>
          <p:cNvPr id="4" name="Action Button: End 3">
            <a:hlinkClick r:id="" action="ppaction://hlinkshowjump?jump=nextslide" highlightClick="1"/>
          </p:cNvPr>
          <p:cNvSpPr/>
          <p:nvPr/>
        </p:nvSpPr>
        <p:spPr>
          <a:xfrm>
            <a:off x="8458200" y="6248400"/>
            <a:ext cx="4572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152400" y="6248400"/>
            <a:ext cx="3810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9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643129"/>
          </a:xfrm>
        </p:spPr>
        <p:txBody>
          <a:bodyPr/>
          <a:lstStyle/>
          <a:p>
            <a:r>
              <a:rPr lang="en-US" dirty="0"/>
              <a:t>There are 29 letters in the </a:t>
            </a:r>
            <a:r>
              <a:rPr lang="en-US" dirty="0" smtClean="0"/>
              <a:t>Arabic </a:t>
            </a:r>
            <a:r>
              <a:rPr lang="en-US" dirty="0"/>
              <a:t>alphabet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362200"/>
            <a:ext cx="7848600" cy="34163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7200" b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</a:t>
            </a:r>
            <a:r>
              <a:rPr lang="ar-SA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ب </a:t>
            </a:r>
            <a:r>
              <a:rPr lang="ar-SA" sz="7200" b="1" spc="50" dirty="0" smtClean="0">
                <a:ln w="11430"/>
                <a:solidFill>
                  <a:schemeClr val="accent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ت</a:t>
            </a:r>
            <a:r>
              <a:rPr lang="ar-SA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SA" sz="7200" b="1" spc="50" dirty="0" smtClean="0">
                <a:ln w="11430"/>
                <a:solidFill>
                  <a:schemeClr val="accent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ث</a:t>
            </a:r>
            <a:r>
              <a:rPr lang="ar-SA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SA" sz="7200" b="1" spc="50" dirty="0" smtClean="0">
                <a:ln w="11430"/>
                <a:solidFill>
                  <a:schemeClr val="accent5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ج</a:t>
            </a:r>
            <a:r>
              <a:rPr lang="ar-SA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SA" sz="7200" b="1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ح</a:t>
            </a:r>
            <a:r>
              <a:rPr lang="ar-SA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SA" sz="7200" b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خ</a:t>
            </a:r>
            <a:r>
              <a:rPr lang="ar-SA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SA" sz="7200" b="1" spc="50" dirty="0" smtClean="0">
                <a:ln w="11430"/>
                <a:solidFill>
                  <a:schemeClr val="accent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د</a:t>
            </a:r>
            <a:r>
              <a:rPr lang="ar-SA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SA" sz="7200" b="1" spc="50" dirty="0" smtClean="0">
                <a:ln w="11430"/>
                <a:solidFill>
                  <a:schemeClr val="accent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ذ</a:t>
            </a:r>
            <a:r>
              <a:rPr lang="ar-SA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SA" sz="7200" b="1" spc="50" dirty="0" smtClean="0">
                <a:ln w="11430"/>
                <a:solidFill>
                  <a:schemeClr val="accent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ر</a:t>
            </a:r>
            <a:r>
              <a:rPr lang="ar-SA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SA" sz="7200" b="1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ز</a:t>
            </a:r>
            <a:r>
              <a:rPr lang="ar-SA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SA" sz="7200" b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س</a:t>
            </a:r>
            <a:r>
              <a:rPr lang="ar-SA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SA" sz="7200" b="1" spc="50" dirty="0" smtClean="0">
                <a:ln w="11430"/>
                <a:solidFill>
                  <a:schemeClr val="accent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ش</a:t>
            </a:r>
            <a:r>
              <a:rPr lang="ar-SA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SA" sz="7200" b="1" spc="50" dirty="0" smtClean="0">
                <a:ln w="11430"/>
                <a:solidFill>
                  <a:schemeClr val="accent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ص</a:t>
            </a:r>
            <a:r>
              <a:rPr lang="ar-SA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SA" sz="7200" b="1" spc="50" dirty="0" smtClean="0">
                <a:ln w="11430"/>
                <a:solidFill>
                  <a:schemeClr val="accent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ض</a:t>
            </a:r>
            <a:r>
              <a:rPr lang="ar-SA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SA" sz="7200" b="1" spc="50" dirty="0" smtClean="0">
                <a:ln w="11430"/>
                <a:solidFill>
                  <a:schemeClr val="accent5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ط</a:t>
            </a:r>
            <a:r>
              <a:rPr lang="ar-SA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SA" sz="7200" b="1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ظ</a:t>
            </a:r>
            <a:r>
              <a:rPr lang="ar-SA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SA" sz="7200" b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ع</a:t>
            </a:r>
            <a:r>
              <a:rPr lang="ar-SA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SA" sz="7200" b="1" spc="50" dirty="0" smtClean="0">
                <a:ln w="11430"/>
                <a:solidFill>
                  <a:schemeClr val="accent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غ</a:t>
            </a:r>
            <a:r>
              <a:rPr lang="ar-SA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SA" sz="7200" b="1" spc="50" dirty="0" smtClean="0">
                <a:ln w="11430"/>
                <a:solidFill>
                  <a:schemeClr val="accent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ف</a:t>
            </a:r>
            <a:r>
              <a:rPr lang="ar-SA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SA" sz="7200" b="1" spc="50" dirty="0" smtClean="0">
                <a:ln w="11430"/>
                <a:solidFill>
                  <a:schemeClr val="accent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ق</a:t>
            </a:r>
            <a:r>
              <a:rPr lang="ar-SA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SA" sz="7200" b="1" spc="50" dirty="0" smtClean="0">
                <a:ln w="11430"/>
                <a:solidFill>
                  <a:schemeClr val="accent5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ك</a:t>
            </a:r>
            <a:r>
              <a:rPr lang="ar-SA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SA" sz="7200" b="1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ل</a:t>
            </a:r>
            <a:r>
              <a:rPr lang="ar-SA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SA" sz="7200" b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</a:t>
            </a:r>
            <a:r>
              <a:rPr lang="ar-SA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SA" sz="7200" b="1" spc="50" dirty="0" smtClean="0">
                <a:ln w="11430"/>
                <a:solidFill>
                  <a:schemeClr val="accent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ن</a:t>
            </a:r>
            <a:r>
              <a:rPr lang="ar-SA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SA" sz="7200" b="1" spc="50" dirty="0" smtClean="0">
                <a:ln w="11430"/>
                <a:solidFill>
                  <a:schemeClr val="accent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ه</a:t>
            </a:r>
            <a:r>
              <a:rPr lang="ar-SA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SA" sz="7200" b="1" spc="50" dirty="0" smtClean="0">
                <a:ln w="11430"/>
                <a:solidFill>
                  <a:schemeClr val="accent5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ي</a:t>
            </a:r>
            <a:r>
              <a:rPr lang="ar-SA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ء</a:t>
            </a:r>
            <a:endParaRPr lang="en-US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Action Button: End 4">
            <a:hlinkClick r:id="" action="ppaction://hlinkshowjump?jump=nextslide" highlightClick="1"/>
          </p:cNvPr>
          <p:cNvSpPr/>
          <p:nvPr/>
        </p:nvSpPr>
        <p:spPr>
          <a:xfrm>
            <a:off x="8458200" y="6248400"/>
            <a:ext cx="4572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152400" y="6248400"/>
            <a:ext cx="3810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9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8532171"/>
              </p:ext>
            </p:extLst>
          </p:nvPr>
        </p:nvGraphicFramePr>
        <p:xfrm>
          <a:off x="368299" y="2286000"/>
          <a:ext cx="840740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2467"/>
                <a:gridCol w="2802467"/>
                <a:gridCol w="28024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End of a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Medial</a:t>
                      </a:r>
                      <a:r>
                        <a:rPr lang="en-US" baseline="0" dirty="0" smtClean="0"/>
                        <a:t> position</a:t>
                      </a:r>
                      <a:r>
                        <a:rPr lang="en-US" dirty="0" smtClean="0"/>
                        <a:t> of a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Beginning of a word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9: The forms of </a:t>
            </a:r>
            <a:r>
              <a:rPr lang="ar-SA" dirty="0" smtClean="0"/>
              <a:t>ع    غ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7526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forms of baa, </a:t>
            </a:r>
            <a:r>
              <a:rPr lang="en-US" dirty="0" err="1" smtClean="0"/>
              <a:t>taa</a:t>
            </a:r>
            <a:r>
              <a:rPr lang="en-US" dirty="0" smtClean="0"/>
              <a:t>, and </a:t>
            </a:r>
            <a:r>
              <a:rPr lang="en-US" dirty="0" err="1" smtClean="0"/>
              <a:t>thaa</a:t>
            </a:r>
            <a:r>
              <a:rPr lang="en-US" dirty="0" smtClean="0"/>
              <a:t> are similar so we will learn them altogether…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57912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Tell how the forms are different and how they are the same.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003" y="2926711"/>
            <a:ext cx="685800" cy="4905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003" y="4135745"/>
            <a:ext cx="685800" cy="6985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933701"/>
            <a:ext cx="685800" cy="5094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125038"/>
            <a:ext cx="685800" cy="7092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2754435"/>
            <a:ext cx="685800" cy="8350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3945869"/>
            <a:ext cx="685800" cy="10783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Action Button: End 11">
            <a:hlinkClick r:id="" action="ppaction://hlinkshowjump?jump=nextslide" highlightClick="1"/>
          </p:cNvPr>
          <p:cNvSpPr/>
          <p:nvPr/>
        </p:nvSpPr>
        <p:spPr>
          <a:xfrm>
            <a:off x="8458200" y="6248400"/>
            <a:ext cx="4572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Back or Previous 12">
            <a:hlinkClick r:id="" action="ppaction://hlinkshowjump?jump=previousslide" highlightClick="1"/>
          </p:cNvPr>
          <p:cNvSpPr/>
          <p:nvPr/>
        </p:nvSpPr>
        <p:spPr>
          <a:xfrm>
            <a:off x="152400" y="6248400"/>
            <a:ext cx="3810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9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3923907"/>
              </p:ext>
            </p:extLst>
          </p:nvPr>
        </p:nvGraphicFramePr>
        <p:xfrm>
          <a:off x="381000" y="1719263"/>
          <a:ext cx="84074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1850"/>
                <a:gridCol w="2101850"/>
                <a:gridCol w="2101850"/>
                <a:gridCol w="21018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End of a word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Medial</a:t>
                      </a:r>
                      <a:r>
                        <a:rPr lang="en-US" sz="2800" baseline="0" dirty="0" smtClean="0"/>
                        <a:t> position</a:t>
                      </a:r>
                      <a:r>
                        <a:rPr lang="en-US" sz="2800" dirty="0" smtClean="0"/>
                        <a:t> of a word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Beginning of a word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Letter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أطب</a:t>
                      </a:r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ع</a:t>
                      </a:r>
                      <a:endParaRPr lang="en-US" sz="6600" dirty="0">
                        <a:solidFill>
                          <a:srgbClr val="FF0000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cs typeface="ABO SLMAN Alomar المسطر 3" pitchFamily="2" charset="-78"/>
                        </a:rPr>
                        <a:t>م</a:t>
                      </a:r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ع</a:t>
                      </a:r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روض</a:t>
                      </a:r>
                      <a:endParaRPr lang="en-US" sz="6600" dirty="0"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عَ</a:t>
                      </a:r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رَفَ</a:t>
                      </a:r>
                      <a:endParaRPr lang="en-US" sz="6600" dirty="0">
                        <a:solidFill>
                          <a:srgbClr val="FF0000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ع</a:t>
                      </a:r>
                      <a:endParaRPr lang="en-US" sz="6600" dirty="0">
                        <a:solidFill>
                          <a:schemeClr val="tx1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أدب</a:t>
                      </a:r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غ</a:t>
                      </a:r>
                      <a:endParaRPr lang="en-US" sz="6600" dirty="0">
                        <a:solidFill>
                          <a:srgbClr val="FF0000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cs typeface="ABO SLMAN Alomar المسطر 3" pitchFamily="2" charset="-78"/>
                        </a:rPr>
                        <a:t>ي</a:t>
                      </a:r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غ</a:t>
                      </a:r>
                      <a:r>
                        <a:rPr lang="ar-SA" sz="6600" dirty="0" smtClean="0">
                          <a:cs typeface="ABO SLMAN Alomar المسطر 3" pitchFamily="2" charset="-78"/>
                        </a:rPr>
                        <a:t>زل</a:t>
                      </a:r>
                      <a:endParaRPr lang="en-US" sz="6600" dirty="0"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غَ</a:t>
                      </a:r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يْر</a:t>
                      </a:r>
                      <a:endParaRPr lang="en-US" sz="6600" dirty="0">
                        <a:solidFill>
                          <a:srgbClr val="FF0000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غ</a:t>
                      </a:r>
                      <a:endParaRPr lang="en-US" sz="6600" dirty="0">
                        <a:solidFill>
                          <a:schemeClr val="tx1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</a:t>
            </a:r>
            <a:r>
              <a:rPr lang="ar-SA" dirty="0" smtClean="0"/>
              <a:t>  ع    غ </a:t>
            </a:r>
            <a:r>
              <a:rPr lang="en-US" dirty="0" smtClean="0"/>
              <a:t>in action</a:t>
            </a:r>
            <a:endParaRPr lang="en-US" dirty="0"/>
          </a:p>
        </p:txBody>
      </p:sp>
      <p:sp>
        <p:nvSpPr>
          <p:cNvPr id="5" name="Action Button: End 4">
            <a:hlinkClick r:id="" action="ppaction://hlinkshowjump?jump=nextslide" highlightClick="1"/>
          </p:cNvPr>
          <p:cNvSpPr/>
          <p:nvPr/>
        </p:nvSpPr>
        <p:spPr>
          <a:xfrm>
            <a:off x="8458200" y="6248400"/>
            <a:ext cx="4572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152400" y="6248400"/>
            <a:ext cx="3810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90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 writing each form of each letter: Worksheets:  </a:t>
            </a:r>
            <a:r>
              <a:rPr lang="en-US" dirty="0" smtClean="0">
                <a:hlinkClick r:id="rId3" action="ppaction://hlinkfile"/>
              </a:rPr>
              <a:t>18</a:t>
            </a:r>
            <a:r>
              <a:rPr lang="en-US" dirty="0" smtClean="0"/>
              <a:t>  </a:t>
            </a:r>
            <a:r>
              <a:rPr lang="en-US" dirty="0" smtClean="0">
                <a:hlinkClick r:id="rId4" action="ppaction://hlinkfile"/>
              </a:rPr>
              <a:t>19</a:t>
            </a:r>
            <a:endParaRPr lang="en-US" dirty="0" smtClean="0"/>
          </a:p>
          <a:p>
            <a:r>
              <a:rPr lang="en-US" dirty="0"/>
              <a:t>Use flashcards to review the </a:t>
            </a:r>
            <a:r>
              <a:rPr lang="en-US" dirty="0" smtClean="0"/>
              <a:t>forms.</a:t>
            </a:r>
            <a:endParaRPr lang="en-US" dirty="0"/>
          </a:p>
          <a:p>
            <a:r>
              <a:rPr lang="en-US" dirty="0" smtClean="0"/>
              <a:t>Identify the forms in words.</a:t>
            </a:r>
          </a:p>
          <a:p>
            <a:endParaRPr lang="en-US" dirty="0"/>
          </a:p>
        </p:txBody>
      </p:sp>
      <p:sp>
        <p:nvSpPr>
          <p:cNvPr id="4" name="Action Button: End 3">
            <a:hlinkClick r:id="" action="ppaction://hlinkshowjump?jump=nextslide" highlightClick="1"/>
          </p:cNvPr>
          <p:cNvSpPr/>
          <p:nvPr/>
        </p:nvSpPr>
        <p:spPr>
          <a:xfrm>
            <a:off x="8458200" y="6248400"/>
            <a:ext cx="4572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152400" y="6248400"/>
            <a:ext cx="3810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8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8532171"/>
              </p:ext>
            </p:extLst>
          </p:nvPr>
        </p:nvGraphicFramePr>
        <p:xfrm>
          <a:off x="368299" y="2286000"/>
          <a:ext cx="840740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2467"/>
                <a:gridCol w="2802467"/>
                <a:gridCol w="28024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End of a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Medial</a:t>
                      </a:r>
                      <a:r>
                        <a:rPr lang="en-US" baseline="0" dirty="0" smtClean="0"/>
                        <a:t> position</a:t>
                      </a:r>
                      <a:r>
                        <a:rPr lang="en-US" dirty="0" smtClean="0"/>
                        <a:t> of a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Beginning of a word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10: The forms of </a:t>
            </a:r>
            <a:r>
              <a:rPr lang="ar-SA" dirty="0" smtClean="0"/>
              <a:t>ف    ق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7526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forms of baa, </a:t>
            </a:r>
            <a:r>
              <a:rPr lang="en-US" dirty="0" err="1" smtClean="0"/>
              <a:t>taa</a:t>
            </a:r>
            <a:r>
              <a:rPr lang="en-US" dirty="0" smtClean="0"/>
              <a:t>, and </a:t>
            </a:r>
            <a:r>
              <a:rPr lang="en-US" dirty="0" err="1" smtClean="0"/>
              <a:t>thaa</a:t>
            </a:r>
            <a:r>
              <a:rPr lang="en-US" dirty="0" smtClean="0"/>
              <a:t> are similar so we will learn them altogether…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57912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Tell how the forms are different and how they are the same.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5925" y="2933287"/>
            <a:ext cx="386486" cy="6926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50" y="3008002"/>
            <a:ext cx="388131" cy="6994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820" y="3046252"/>
            <a:ext cx="685800" cy="4666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7766" y="4199732"/>
            <a:ext cx="464645" cy="8004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853" y="4330388"/>
            <a:ext cx="505624" cy="6794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820" y="4276310"/>
            <a:ext cx="685800" cy="723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Action Button: End 11">
            <a:hlinkClick r:id="" action="ppaction://hlinkshowjump?jump=nextslide" highlightClick="1"/>
          </p:cNvPr>
          <p:cNvSpPr/>
          <p:nvPr/>
        </p:nvSpPr>
        <p:spPr>
          <a:xfrm>
            <a:off x="8458200" y="6248400"/>
            <a:ext cx="4572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Back or Previous 12">
            <a:hlinkClick r:id="" action="ppaction://hlinkshowjump?jump=previousslide" highlightClick="1"/>
          </p:cNvPr>
          <p:cNvSpPr/>
          <p:nvPr/>
        </p:nvSpPr>
        <p:spPr>
          <a:xfrm>
            <a:off x="152400" y="6248400"/>
            <a:ext cx="3810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9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4338837"/>
              </p:ext>
            </p:extLst>
          </p:nvPr>
        </p:nvGraphicFramePr>
        <p:xfrm>
          <a:off x="381000" y="1719263"/>
          <a:ext cx="84074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1850"/>
                <a:gridCol w="2101850"/>
                <a:gridCol w="2101850"/>
                <a:gridCol w="21018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End of a word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Medial</a:t>
                      </a:r>
                      <a:r>
                        <a:rPr lang="en-US" sz="2800" baseline="0" dirty="0" smtClean="0"/>
                        <a:t> position</a:t>
                      </a:r>
                      <a:r>
                        <a:rPr lang="en-US" sz="2800" dirty="0" smtClean="0"/>
                        <a:t> of a word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Beginning of a word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Letter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سَيْ</a:t>
                      </a:r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ف</a:t>
                      </a:r>
                      <a:endParaRPr lang="en-US" sz="6600" dirty="0">
                        <a:solidFill>
                          <a:schemeClr val="tx1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cs typeface="ABO SLMAN Alomar المسطر 3" pitchFamily="2" charset="-78"/>
                        </a:rPr>
                        <a:t>سِ</a:t>
                      </a:r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فْ</a:t>
                      </a:r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ر</a:t>
                      </a:r>
                      <a:endParaRPr lang="en-US" sz="6600" dirty="0"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فَ</a:t>
                      </a:r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جْر</a:t>
                      </a:r>
                      <a:endParaRPr lang="en-US" sz="6600" dirty="0">
                        <a:solidFill>
                          <a:srgbClr val="FF0000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ف</a:t>
                      </a:r>
                      <a:endParaRPr lang="en-US" sz="6600" dirty="0">
                        <a:solidFill>
                          <a:schemeClr val="tx1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شَ</a:t>
                      </a:r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قَّ</a:t>
                      </a:r>
                      <a:endParaRPr lang="en-US" sz="6600" dirty="0">
                        <a:solidFill>
                          <a:schemeClr val="tx1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cs typeface="ABO SLMAN Alomar المسطر 3" pitchFamily="2" charset="-78"/>
                        </a:rPr>
                        <a:t>سَ</a:t>
                      </a:r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قَ</a:t>
                      </a:r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طَ</a:t>
                      </a:r>
                      <a:endParaRPr lang="en-US" sz="6600" dirty="0"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قَ</a:t>
                      </a:r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مَر</a:t>
                      </a:r>
                      <a:endParaRPr lang="en-US" sz="6600" dirty="0">
                        <a:solidFill>
                          <a:srgbClr val="FF0000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ق</a:t>
                      </a:r>
                      <a:endParaRPr lang="en-US" sz="6600" dirty="0">
                        <a:solidFill>
                          <a:schemeClr val="tx1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</a:t>
            </a:r>
            <a:r>
              <a:rPr lang="ar-SA" dirty="0" smtClean="0"/>
              <a:t>  ف    ق    </a:t>
            </a:r>
            <a:r>
              <a:rPr lang="en-US" dirty="0" smtClean="0"/>
              <a:t>in action</a:t>
            </a:r>
            <a:endParaRPr lang="en-US" dirty="0"/>
          </a:p>
        </p:txBody>
      </p:sp>
      <p:sp>
        <p:nvSpPr>
          <p:cNvPr id="5" name="Action Button: End 4">
            <a:hlinkClick r:id="" action="ppaction://hlinkshowjump?jump=nextslide" highlightClick="1"/>
          </p:cNvPr>
          <p:cNvSpPr/>
          <p:nvPr/>
        </p:nvSpPr>
        <p:spPr>
          <a:xfrm>
            <a:off x="8458200" y="6248400"/>
            <a:ext cx="4572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152400" y="6248400"/>
            <a:ext cx="3810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90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 writing each form of each letter: Worksheets </a:t>
            </a:r>
            <a:r>
              <a:rPr lang="en-US" dirty="0" smtClean="0">
                <a:hlinkClick r:id="rId3" action="ppaction://hlinkfile"/>
              </a:rPr>
              <a:t>20</a:t>
            </a:r>
            <a:r>
              <a:rPr lang="en-US" dirty="0" smtClean="0"/>
              <a:t>  </a:t>
            </a:r>
            <a:r>
              <a:rPr lang="en-US" dirty="0" smtClean="0">
                <a:hlinkClick r:id="rId4" action="ppaction://hlinkfile"/>
              </a:rPr>
              <a:t>21</a:t>
            </a:r>
            <a:endParaRPr lang="en-US" dirty="0" smtClean="0"/>
          </a:p>
          <a:p>
            <a:r>
              <a:rPr lang="en-US" dirty="0"/>
              <a:t>Use flashcards to </a:t>
            </a:r>
            <a:r>
              <a:rPr lang="en-US" dirty="0" smtClean="0"/>
              <a:t>review all forms learned so far.</a:t>
            </a:r>
            <a:endParaRPr lang="en-US" dirty="0"/>
          </a:p>
          <a:p>
            <a:r>
              <a:rPr lang="en-US" dirty="0" smtClean="0"/>
              <a:t>Identify the forms in words and in the Quraan/ahadith</a:t>
            </a:r>
          </a:p>
          <a:p>
            <a:endParaRPr lang="en-US" dirty="0"/>
          </a:p>
        </p:txBody>
      </p:sp>
      <p:sp>
        <p:nvSpPr>
          <p:cNvPr id="4" name="Action Button: End 3">
            <a:hlinkClick r:id="" action="ppaction://hlinkshowjump?jump=nextslide" highlightClick="1"/>
          </p:cNvPr>
          <p:cNvSpPr/>
          <p:nvPr/>
        </p:nvSpPr>
        <p:spPr>
          <a:xfrm>
            <a:off x="8458200" y="6248400"/>
            <a:ext cx="4572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152400" y="6248400"/>
            <a:ext cx="3810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9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8532171"/>
              </p:ext>
            </p:extLst>
          </p:nvPr>
        </p:nvGraphicFramePr>
        <p:xfrm>
          <a:off x="368299" y="2286000"/>
          <a:ext cx="840740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2467"/>
                <a:gridCol w="2802467"/>
                <a:gridCol w="28024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End of a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Medial</a:t>
                      </a:r>
                      <a:r>
                        <a:rPr lang="en-US" baseline="0" dirty="0" smtClean="0"/>
                        <a:t> position</a:t>
                      </a:r>
                      <a:r>
                        <a:rPr lang="en-US" dirty="0" smtClean="0"/>
                        <a:t> of a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Beginning of a word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11: The forms of </a:t>
            </a:r>
            <a:r>
              <a:rPr lang="ar-SA" dirty="0" smtClean="0"/>
              <a:t>ك    ل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7526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forms of baa, </a:t>
            </a:r>
            <a:r>
              <a:rPr lang="en-US" dirty="0" err="1" smtClean="0"/>
              <a:t>taa</a:t>
            </a:r>
            <a:r>
              <a:rPr lang="en-US" dirty="0" smtClean="0"/>
              <a:t>, and </a:t>
            </a:r>
            <a:r>
              <a:rPr lang="en-US" dirty="0" err="1" smtClean="0"/>
              <a:t>thaa</a:t>
            </a:r>
            <a:r>
              <a:rPr lang="en-US" dirty="0" smtClean="0"/>
              <a:t> are similar so we will learn them altogether…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57912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Tell how the forms are different and how they are the same.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410" y="2973454"/>
            <a:ext cx="685800" cy="9737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141" y="3075308"/>
            <a:ext cx="685800" cy="7700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075308"/>
            <a:ext cx="685800" cy="5735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751" y="4382653"/>
            <a:ext cx="463117" cy="9262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100" y="4460537"/>
            <a:ext cx="685800" cy="7704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110" y="4479441"/>
            <a:ext cx="685800" cy="6368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Action Button: End 11">
            <a:hlinkClick r:id="" action="ppaction://hlinkshowjump?jump=nextslide" highlightClick="1"/>
          </p:cNvPr>
          <p:cNvSpPr/>
          <p:nvPr/>
        </p:nvSpPr>
        <p:spPr>
          <a:xfrm>
            <a:off x="8458200" y="6248400"/>
            <a:ext cx="4572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Back or Previous 12">
            <a:hlinkClick r:id="" action="ppaction://hlinkshowjump?jump=previousslide" highlightClick="1"/>
          </p:cNvPr>
          <p:cNvSpPr/>
          <p:nvPr/>
        </p:nvSpPr>
        <p:spPr>
          <a:xfrm>
            <a:off x="152400" y="6248400"/>
            <a:ext cx="3810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9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7416084"/>
              </p:ext>
            </p:extLst>
          </p:nvPr>
        </p:nvGraphicFramePr>
        <p:xfrm>
          <a:off x="381000" y="1719263"/>
          <a:ext cx="84074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1850"/>
                <a:gridCol w="2101850"/>
                <a:gridCol w="2101850"/>
                <a:gridCol w="21018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End of a word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Medial</a:t>
                      </a:r>
                      <a:r>
                        <a:rPr lang="en-US" sz="2800" baseline="0" dirty="0" smtClean="0"/>
                        <a:t> position</a:t>
                      </a:r>
                      <a:r>
                        <a:rPr lang="en-US" sz="2800" dirty="0" smtClean="0"/>
                        <a:t> of a word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Beginning of a word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Letter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ضَحِ</a:t>
                      </a:r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كَ</a:t>
                      </a:r>
                      <a:endParaRPr lang="en-US" sz="6600" dirty="0">
                        <a:solidFill>
                          <a:srgbClr val="FF0000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cs typeface="ABO SLMAN Alomar المسطر 3" pitchFamily="2" charset="-78"/>
                        </a:rPr>
                        <a:t>أ</a:t>
                      </a:r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كْ</a:t>
                      </a:r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ل</a:t>
                      </a:r>
                      <a:endParaRPr lang="en-US" sz="6600" dirty="0"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كِ</a:t>
                      </a:r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تاب</a:t>
                      </a:r>
                      <a:endParaRPr lang="en-US" sz="6600" dirty="0">
                        <a:solidFill>
                          <a:srgbClr val="FF0000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ك</a:t>
                      </a:r>
                      <a:endParaRPr lang="en-US" sz="6600" dirty="0">
                        <a:solidFill>
                          <a:schemeClr val="tx1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حَبْ</a:t>
                      </a:r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ل</a:t>
                      </a:r>
                      <a:endParaRPr lang="en-US" sz="6600" dirty="0">
                        <a:solidFill>
                          <a:srgbClr val="FF0000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cs typeface="ABO SLMAN Alomar المسطر 3" pitchFamily="2" charset="-78"/>
                        </a:rPr>
                        <a:t>سُ</a:t>
                      </a:r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لَّ</a:t>
                      </a:r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م</a:t>
                      </a:r>
                      <a:endParaRPr lang="en-US" sz="6600" dirty="0"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لَ</a:t>
                      </a:r>
                      <a:r>
                        <a:rPr lang="ar-SA" sz="6600" dirty="0" smtClean="0">
                          <a:cs typeface="ABO SLMAN Alomar المسطر 3" pitchFamily="2" charset="-78"/>
                        </a:rPr>
                        <a:t>يْل</a:t>
                      </a:r>
                      <a:endParaRPr lang="en-US" sz="6600" dirty="0"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ل</a:t>
                      </a:r>
                      <a:endParaRPr lang="en-US" sz="6600" dirty="0">
                        <a:solidFill>
                          <a:schemeClr val="tx1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</a:t>
            </a:r>
            <a:r>
              <a:rPr lang="ar-SA" dirty="0" smtClean="0"/>
              <a:t> ك   ل  </a:t>
            </a:r>
            <a:r>
              <a:rPr lang="en-US" dirty="0" smtClean="0"/>
              <a:t>in action</a:t>
            </a:r>
            <a:endParaRPr lang="en-US" dirty="0"/>
          </a:p>
        </p:txBody>
      </p:sp>
      <p:sp>
        <p:nvSpPr>
          <p:cNvPr id="5" name="Action Button: End 4">
            <a:hlinkClick r:id="" action="ppaction://hlinkshowjump?jump=nextslide" highlightClick="1"/>
          </p:cNvPr>
          <p:cNvSpPr/>
          <p:nvPr/>
        </p:nvSpPr>
        <p:spPr>
          <a:xfrm>
            <a:off x="8458200" y="6248400"/>
            <a:ext cx="4572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152400" y="6248400"/>
            <a:ext cx="3810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90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 writing each form of each letter: Worksheet </a:t>
            </a:r>
            <a:r>
              <a:rPr lang="en-US" dirty="0" smtClean="0">
                <a:hlinkClick r:id="rId3" action="ppaction://hlinkfile"/>
              </a:rPr>
              <a:t>22</a:t>
            </a:r>
            <a:r>
              <a:rPr lang="en-US" dirty="0" smtClean="0"/>
              <a:t>   </a:t>
            </a:r>
            <a:r>
              <a:rPr lang="en-US" dirty="0" smtClean="0">
                <a:hlinkClick r:id="rId4" action="ppaction://hlinkfile"/>
              </a:rPr>
              <a:t>23</a:t>
            </a:r>
            <a:r>
              <a:rPr lang="en-US" dirty="0" smtClean="0"/>
              <a:t> </a:t>
            </a:r>
          </a:p>
          <a:p>
            <a:r>
              <a:rPr lang="en-US" dirty="0"/>
              <a:t>Use flashcards to </a:t>
            </a:r>
            <a:r>
              <a:rPr lang="en-US" dirty="0" smtClean="0"/>
              <a:t>review all forms learned so far.</a:t>
            </a:r>
            <a:endParaRPr lang="en-US" dirty="0"/>
          </a:p>
          <a:p>
            <a:r>
              <a:rPr lang="en-US" dirty="0" smtClean="0"/>
              <a:t>Identify the forms in words and in the Quraan/ahadith</a:t>
            </a:r>
          </a:p>
          <a:p>
            <a:endParaRPr lang="en-US" dirty="0"/>
          </a:p>
        </p:txBody>
      </p:sp>
      <p:sp>
        <p:nvSpPr>
          <p:cNvPr id="4" name="Action Button: End 3">
            <a:hlinkClick r:id="" action="ppaction://hlinkshowjump?jump=nextslide" highlightClick="1"/>
          </p:cNvPr>
          <p:cNvSpPr/>
          <p:nvPr/>
        </p:nvSpPr>
        <p:spPr>
          <a:xfrm>
            <a:off x="8458200" y="6248400"/>
            <a:ext cx="4572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152400" y="6248400"/>
            <a:ext cx="3810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2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7108314"/>
              </p:ext>
            </p:extLst>
          </p:nvPr>
        </p:nvGraphicFramePr>
        <p:xfrm>
          <a:off x="368299" y="2286000"/>
          <a:ext cx="840740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2467"/>
                <a:gridCol w="2802467"/>
                <a:gridCol w="28024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End of a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Medial</a:t>
                      </a:r>
                      <a:r>
                        <a:rPr lang="en-US" baseline="0" dirty="0" smtClean="0"/>
                        <a:t> position</a:t>
                      </a:r>
                      <a:r>
                        <a:rPr lang="en-US" dirty="0" smtClean="0"/>
                        <a:t> of a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Beginning of a word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12: The forms of </a:t>
            </a:r>
            <a:r>
              <a:rPr lang="ar-SA" dirty="0" smtClean="0"/>
              <a:t>م   ن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7526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forms of baa, </a:t>
            </a:r>
            <a:r>
              <a:rPr lang="en-US" dirty="0" err="1" smtClean="0"/>
              <a:t>taa</a:t>
            </a:r>
            <a:r>
              <a:rPr lang="en-US" dirty="0" smtClean="0"/>
              <a:t>, and </a:t>
            </a:r>
            <a:r>
              <a:rPr lang="en-US" dirty="0" err="1" smtClean="0"/>
              <a:t>thaa</a:t>
            </a:r>
            <a:r>
              <a:rPr lang="en-US" dirty="0" smtClean="0"/>
              <a:t> are similar so we will learn them altogether…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57912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Tell how the forms are different and how they are the same.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4563" y="2926361"/>
            <a:ext cx="685800" cy="600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914650"/>
            <a:ext cx="685800" cy="4840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074" y="2914650"/>
            <a:ext cx="685800" cy="9004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7327" y="3834177"/>
            <a:ext cx="503036" cy="9173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332" y="3896376"/>
            <a:ext cx="589935" cy="8790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074" y="4041388"/>
            <a:ext cx="685800" cy="7339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Action Button: End 11">
            <a:hlinkClick r:id="" action="ppaction://hlinkshowjump?jump=nextslide" highlightClick="1"/>
          </p:cNvPr>
          <p:cNvSpPr/>
          <p:nvPr/>
        </p:nvSpPr>
        <p:spPr>
          <a:xfrm>
            <a:off x="8458200" y="6248400"/>
            <a:ext cx="4572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Back or Previous 12">
            <a:hlinkClick r:id="" action="ppaction://hlinkshowjump?jump=previousslide" highlightClick="1"/>
          </p:cNvPr>
          <p:cNvSpPr/>
          <p:nvPr/>
        </p:nvSpPr>
        <p:spPr>
          <a:xfrm>
            <a:off x="152400" y="6248400"/>
            <a:ext cx="3810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2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letter can be at the beginning of a word---beginning form</a:t>
            </a:r>
          </a:p>
          <a:p>
            <a:r>
              <a:rPr lang="en-US" dirty="0" smtClean="0"/>
              <a:t>A letter can inside the word---medial form</a:t>
            </a:r>
          </a:p>
          <a:p>
            <a:r>
              <a:rPr lang="en-US" dirty="0" smtClean="0"/>
              <a:t>A letter can be at the end of the word—end form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Each letter has three forms based upon where it occurs in a word</a:t>
            </a:r>
            <a:endParaRPr lang="en-US" dirty="0"/>
          </a:p>
        </p:txBody>
      </p:sp>
      <p:sp>
        <p:nvSpPr>
          <p:cNvPr id="4" name="Action Button: End 3">
            <a:hlinkClick r:id="" action="ppaction://hlinkshowjump?jump=nextslide" highlightClick="1"/>
          </p:cNvPr>
          <p:cNvSpPr/>
          <p:nvPr/>
        </p:nvSpPr>
        <p:spPr>
          <a:xfrm>
            <a:off x="8458200" y="6248400"/>
            <a:ext cx="4572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152400" y="6248400"/>
            <a:ext cx="3810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1751149"/>
              </p:ext>
            </p:extLst>
          </p:nvPr>
        </p:nvGraphicFramePr>
        <p:xfrm>
          <a:off x="381000" y="1719263"/>
          <a:ext cx="84074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1850"/>
                <a:gridCol w="2101850"/>
                <a:gridCol w="2101850"/>
                <a:gridCol w="21018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End of a word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Medial</a:t>
                      </a:r>
                      <a:r>
                        <a:rPr lang="en-US" sz="2800" baseline="0" dirty="0" smtClean="0"/>
                        <a:t> position</a:t>
                      </a:r>
                      <a:r>
                        <a:rPr lang="en-US" sz="2800" dirty="0" smtClean="0"/>
                        <a:t> of a word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Beginning of a word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Letter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أنْتُ</a:t>
                      </a:r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م</a:t>
                      </a:r>
                      <a:endParaRPr lang="en-US" sz="6600" dirty="0">
                        <a:solidFill>
                          <a:srgbClr val="FF0000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cs typeface="ABO SLMAN Alomar المسطر 3" pitchFamily="2" charset="-78"/>
                        </a:rPr>
                        <a:t>شَ</a:t>
                      </a:r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مْ</a:t>
                      </a:r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س</a:t>
                      </a:r>
                      <a:endParaRPr lang="en-US" sz="6600" dirty="0"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مَ</a:t>
                      </a:r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كْتَب</a:t>
                      </a:r>
                      <a:endParaRPr lang="en-US" sz="6600" dirty="0">
                        <a:solidFill>
                          <a:srgbClr val="FF0000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م</a:t>
                      </a:r>
                      <a:endParaRPr lang="en-US" sz="6600" dirty="0">
                        <a:solidFill>
                          <a:schemeClr val="tx1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سَكَ</a:t>
                      </a:r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نَ</a:t>
                      </a:r>
                      <a:endParaRPr lang="en-US" sz="6600" dirty="0">
                        <a:solidFill>
                          <a:schemeClr val="tx1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cs typeface="ABO SLMAN Alomar المسطر 3" pitchFamily="2" charset="-78"/>
                        </a:rPr>
                        <a:t>تَ</a:t>
                      </a:r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نْ</a:t>
                      </a:r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زيل</a:t>
                      </a:r>
                      <a:endParaRPr lang="en-US" sz="6600" dirty="0"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ن</a:t>
                      </a:r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ار</a:t>
                      </a:r>
                      <a:endParaRPr lang="en-US" sz="6600" dirty="0">
                        <a:solidFill>
                          <a:srgbClr val="FF0000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ن</a:t>
                      </a:r>
                      <a:endParaRPr lang="en-US" sz="6600" dirty="0">
                        <a:solidFill>
                          <a:schemeClr val="tx1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</a:t>
            </a:r>
            <a:r>
              <a:rPr lang="ar-SA" dirty="0" smtClean="0"/>
              <a:t> م   ن</a:t>
            </a:r>
            <a:r>
              <a:rPr lang="en-US" dirty="0" smtClean="0"/>
              <a:t>in action</a:t>
            </a:r>
            <a:endParaRPr lang="en-US" dirty="0"/>
          </a:p>
        </p:txBody>
      </p:sp>
      <p:sp>
        <p:nvSpPr>
          <p:cNvPr id="5" name="Action Button: End 4">
            <a:hlinkClick r:id="" action="ppaction://hlinkshowjump?jump=nextslide" highlightClick="1"/>
          </p:cNvPr>
          <p:cNvSpPr/>
          <p:nvPr/>
        </p:nvSpPr>
        <p:spPr>
          <a:xfrm>
            <a:off x="8458200" y="6248400"/>
            <a:ext cx="4572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152400" y="6248400"/>
            <a:ext cx="3810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89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 writing each form of each letter: Worksheets </a:t>
            </a:r>
            <a:r>
              <a:rPr lang="en-US" dirty="0" smtClean="0">
                <a:hlinkClick r:id="rId3" action="ppaction://hlinkfile"/>
              </a:rPr>
              <a:t>24</a:t>
            </a:r>
            <a:r>
              <a:rPr lang="en-US" dirty="0" smtClean="0"/>
              <a:t> </a:t>
            </a:r>
            <a:r>
              <a:rPr lang="en-US" dirty="0" smtClean="0">
                <a:hlinkClick r:id="rId4" action="ppaction://hlinkfile"/>
              </a:rPr>
              <a:t>25</a:t>
            </a:r>
            <a:endParaRPr lang="en-US" dirty="0" smtClean="0"/>
          </a:p>
          <a:p>
            <a:r>
              <a:rPr lang="en-US" dirty="0"/>
              <a:t>Use flashcards to </a:t>
            </a:r>
            <a:r>
              <a:rPr lang="en-US" dirty="0" smtClean="0"/>
              <a:t>review all forms learned so far.</a:t>
            </a:r>
            <a:endParaRPr lang="en-US" dirty="0"/>
          </a:p>
          <a:p>
            <a:r>
              <a:rPr lang="en-US" dirty="0" smtClean="0"/>
              <a:t>Identify the forms in words and in the Quraan/ahadith</a:t>
            </a:r>
          </a:p>
          <a:p>
            <a:endParaRPr lang="en-US" dirty="0"/>
          </a:p>
        </p:txBody>
      </p:sp>
      <p:sp>
        <p:nvSpPr>
          <p:cNvPr id="4" name="Action Button: End 3">
            <a:hlinkClick r:id="" action="ppaction://hlinkshowjump?jump=nextslide" highlightClick="1"/>
          </p:cNvPr>
          <p:cNvSpPr/>
          <p:nvPr/>
        </p:nvSpPr>
        <p:spPr>
          <a:xfrm>
            <a:off x="8458200" y="6248400"/>
            <a:ext cx="4572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152400" y="6248400"/>
            <a:ext cx="3810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9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7108314"/>
              </p:ext>
            </p:extLst>
          </p:nvPr>
        </p:nvGraphicFramePr>
        <p:xfrm>
          <a:off x="368299" y="2286000"/>
          <a:ext cx="840740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2467"/>
                <a:gridCol w="2802467"/>
                <a:gridCol w="28024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End of a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Medial</a:t>
                      </a:r>
                      <a:r>
                        <a:rPr lang="en-US" baseline="0" dirty="0" smtClean="0"/>
                        <a:t> position</a:t>
                      </a:r>
                      <a:r>
                        <a:rPr lang="en-US" dirty="0" smtClean="0"/>
                        <a:t> of a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Beginning of a word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13: The forms of </a:t>
            </a:r>
            <a:r>
              <a:rPr lang="ar-SA" dirty="0" smtClean="0"/>
              <a:t>ه   و   ي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7526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forms of baa, </a:t>
            </a:r>
            <a:r>
              <a:rPr lang="en-US" dirty="0" err="1" smtClean="0"/>
              <a:t>taa</a:t>
            </a:r>
            <a:r>
              <a:rPr lang="en-US" dirty="0" smtClean="0"/>
              <a:t>, and </a:t>
            </a:r>
            <a:r>
              <a:rPr lang="en-US" dirty="0" err="1" smtClean="0"/>
              <a:t>thaa</a:t>
            </a:r>
            <a:r>
              <a:rPr lang="en-US" dirty="0" smtClean="0"/>
              <a:t> are similar so we will learn them altogether…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57912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Tell how the forms are different and how they are the same.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938" y="2788368"/>
            <a:ext cx="598424" cy="5862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1705" y="3701054"/>
            <a:ext cx="458891" cy="5943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336" y="4589425"/>
            <a:ext cx="470945" cy="8267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388" y="2728913"/>
            <a:ext cx="685800" cy="6765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3574" y="3727910"/>
            <a:ext cx="685800" cy="5951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629860"/>
            <a:ext cx="685800" cy="7543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788368"/>
            <a:ext cx="685800" cy="7004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673353"/>
            <a:ext cx="685800" cy="6497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678066"/>
            <a:ext cx="685800" cy="5537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Action Button: End 14">
            <a:hlinkClick r:id="" action="ppaction://hlinkshowjump?jump=nextslide" highlightClick="1"/>
          </p:cNvPr>
          <p:cNvSpPr/>
          <p:nvPr/>
        </p:nvSpPr>
        <p:spPr>
          <a:xfrm>
            <a:off x="8458200" y="6248400"/>
            <a:ext cx="4572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Back or Previous 15">
            <a:hlinkClick r:id="" action="ppaction://hlinkshowjump?jump=previousslide" highlightClick="1"/>
          </p:cNvPr>
          <p:cNvSpPr/>
          <p:nvPr/>
        </p:nvSpPr>
        <p:spPr>
          <a:xfrm>
            <a:off x="152400" y="6248400"/>
            <a:ext cx="3810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2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1561703"/>
              </p:ext>
            </p:extLst>
          </p:nvPr>
        </p:nvGraphicFramePr>
        <p:xfrm>
          <a:off x="381000" y="1719263"/>
          <a:ext cx="84074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1850"/>
                <a:gridCol w="2101850"/>
                <a:gridCol w="2101850"/>
                <a:gridCol w="21018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End of a word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Medial</a:t>
                      </a:r>
                      <a:r>
                        <a:rPr lang="en-US" sz="2800" baseline="0" dirty="0" smtClean="0"/>
                        <a:t> position</a:t>
                      </a:r>
                      <a:r>
                        <a:rPr lang="en-US" sz="2800" dirty="0" smtClean="0"/>
                        <a:t> of a word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Beginning of a word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Letter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الَيْ</a:t>
                      </a:r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هِ</a:t>
                      </a:r>
                      <a:endParaRPr lang="en-US" sz="6600" dirty="0">
                        <a:solidFill>
                          <a:schemeClr val="tx1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شَ</a:t>
                      </a:r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هْ</a:t>
                      </a:r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ر</a:t>
                      </a:r>
                      <a:endParaRPr lang="en-US" sz="6600" dirty="0">
                        <a:solidFill>
                          <a:schemeClr val="tx1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هِ</a:t>
                      </a:r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جْرَة</a:t>
                      </a:r>
                      <a:endParaRPr lang="en-US" sz="6600" dirty="0">
                        <a:solidFill>
                          <a:srgbClr val="FF0000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ه</a:t>
                      </a:r>
                      <a:endParaRPr lang="en-US" sz="6600" dirty="0">
                        <a:solidFill>
                          <a:schemeClr val="tx1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جَ</a:t>
                      </a:r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وّ</a:t>
                      </a:r>
                      <a:endParaRPr lang="en-US" sz="6600" dirty="0">
                        <a:solidFill>
                          <a:schemeClr val="tx1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cs typeface="ABO SLMAN Alomar المسطر 3" pitchFamily="2" charset="-78"/>
                        </a:rPr>
                        <a:t>ثَ</a:t>
                      </a:r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وْ</a:t>
                      </a:r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ب</a:t>
                      </a:r>
                      <a:endParaRPr lang="en-US" sz="6600" dirty="0"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و</a:t>
                      </a:r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َرْدَة</a:t>
                      </a:r>
                      <a:endParaRPr lang="en-US" sz="6600" dirty="0"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و</a:t>
                      </a:r>
                      <a:endParaRPr lang="en-US" sz="6600" dirty="0">
                        <a:solidFill>
                          <a:schemeClr val="tx1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6000" b="0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ح</a:t>
                      </a:r>
                      <a:r>
                        <a:rPr lang="ar-SA" sz="6000" b="0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يّ</a:t>
                      </a:r>
                      <a:endParaRPr lang="en-US" sz="6000" b="0" i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cs typeface="ABO SLMAN Alomar المسطر 3" pitchFamily="2" charset="-78"/>
                        </a:rPr>
                        <a:t>أ</a:t>
                      </a:r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يَّ</a:t>
                      </a:r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ام</a:t>
                      </a:r>
                      <a:endParaRPr lang="en-US" sz="6600" dirty="0"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يَ</a:t>
                      </a:r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وْم</a:t>
                      </a:r>
                      <a:endParaRPr lang="en-US" sz="6600" dirty="0">
                        <a:solidFill>
                          <a:srgbClr val="FF0000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ي</a:t>
                      </a:r>
                      <a:endParaRPr lang="en-US" sz="6600" dirty="0">
                        <a:solidFill>
                          <a:schemeClr val="tx1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</a:t>
            </a:r>
            <a:r>
              <a:rPr lang="ar-SA" dirty="0" smtClean="0"/>
              <a:t>  ه  و  ي</a:t>
            </a:r>
            <a:r>
              <a:rPr lang="en-US" dirty="0" smtClean="0"/>
              <a:t>in action</a:t>
            </a:r>
            <a:endParaRPr lang="en-US" dirty="0"/>
          </a:p>
        </p:txBody>
      </p:sp>
      <p:sp>
        <p:nvSpPr>
          <p:cNvPr id="5" name="Action Button: End 4">
            <a:hlinkClick r:id="" action="ppaction://hlinkshowjump?jump=nextslide" highlightClick="1"/>
          </p:cNvPr>
          <p:cNvSpPr/>
          <p:nvPr/>
        </p:nvSpPr>
        <p:spPr>
          <a:xfrm>
            <a:off x="8458200" y="6248400"/>
            <a:ext cx="4572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152400" y="6248400"/>
            <a:ext cx="3810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89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 writing each form of each letter: Worksheet </a:t>
            </a:r>
            <a:r>
              <a:rPr lang="en-US" dirty="0" smtClean="0">
                <a:hlinkClick r:id="rId3" action="ppaction://hlinkfile"/>
              </a:rPr>
              <a:t>26</a:t>
            </a:r>
            <a:r>
              <a:rPr lang="en-US" dirty="0" smtClean="0"/>
              <a:t> </a:t>
            </a:r>
            <a:r>
              <a:rPr lang="en-US" dirty="0" smtClean="0">
                <a:hlinkClick r:id="rId4" action="ppaction://hlinkfile"/>
              </a:rPr>
              <a:t>27</a:t>
            </a:r>
            <a:r>
              <a:rPr lang="en-US" dirty="0" smtClean="0"/>
              <a:t> </a:t>
            </a:r>
            <a:r>
              <a:rPr lang="en-US" dirty="0" smtClean="0">
                <a:hlinkClick r:id="rId5" action="ppaction://hlinkfile"/>
              </a:rPr>
              <a:t>28</a:t>
            </a:r>
            <a:endParaRPr lang="en-US" dirty="0" smtClean="0"/>
          </a:p>
          <a:p>
            <a:r>
              <a:rPr lang="en-US" dirty="0"/>
              <a:t>Use flashcards to </a:t>
            </a:r>
            <a:r>
              <a:rPr lang="en-US" dirty="0" smtClean="0"/>
              <a:t>review all forms learned so far.</a:t>
            </a:r>
            <a:endParaRPr lang="en-US" dirty="0"/>
          </a:p>
          <a:p>
            <a:r>
              <a:rPr lang="en-US" dirty="0" smtClean="0"/>
              <a:t>Identify the forms in words and in the Quraan/ahadith</a:t>
            </a:r>
          </a:p>
          <a:p>
            <a:endParaRPr lang="en-US" dirty="0"/>
          </a:p>
        </p:txBody>
      </p:sp>
      <p:sp>
        <p:nvSpPr>
          <p:cNvPr id="4" name="Action Button: End 3">
            <a:hlinkClick r:id="" action="ppaction://hlinkshowjump?jump=nextslide" highlightClick="1"/>
          </p:cNvPr>
          <p:cNvSpPr/>
          <p:nvPr/>
        </p:nvSpPr>
        <p:spPr>
          <a:xfrm>
            <a:off x="8458200" y="6248400"/>
            <a:ext cx="4572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152400" y="6248400"/>
            <a:ext cx="3810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9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We have learned the various forms of each letter. However, there is one more thing that should be mentioned.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When a letter is in the medial or final position and it follows one of the letters that doesn’t connect to the letter after it (</a:t>
            </a:r>
            <a:r>
              <a:rPr lang="ar-SA" dirty="0" smtClean="0"/>
              <a:t>ا د ذ ر ز و</a:t>
            </a:r>
            <a:r>
              <a:rPr lang="en-US" dirty="0" smtClean="0"/>
              <a:t>), the medial or final form is the isolated (standalone form) without a lead connector</a:t>
            </a:r>
          </a:p>
          <a:p>
            <a:pPr marL="45720" indent="0">
              <a:buNone/>
            </a:pPr>
            <a:r>
              <a:rPr lang="en-US" dirty="0" smtClean="0"/>
              <a:t>Examples: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ending when a letter follows a “selfish” letter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27455"/>
              </p:ext>
            </p:extLst>
          </p:nvPr>
        </p:nvGraphicFramePr>
        <p:xfrm>
          <a:off x="1371600" y="4572000"/>
          <a:ext cx="6096000" cy="168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8000" dirty="0" smtClean="0">
                          <a:cs typeface="ABO SLMAN Alomar المسطر 3" pitchFamily="2" charset="-78"/>
                        </a:rPr>
                        <a:t>ا</a:t>
                      </a:r>
                      <a:r>
                        <a:rPr lang="ar-SA" sz="80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ذا</a:t>
                      </a:r>
                      <a:endParaRPr lang="en-US" sz="8000" dirty="0">
                        <a:solidFill>
                          <a:srgbClr val="FF0000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8000" dirty="0" smtClean="0">
                          <a:solidFill>
                            <a:schemeClr val="tx1"/>
                          </a:solidFill>
                          <a:cs typeface="ABO SLMAN Alomar المسطر 3" pitchFamily="2" charset="-78"/>
                        </a:rPr>
                        <a:t>خد</a:t>
                      </a:r>
                      <a:r>
                        <a:rPr lang="ar-SA" sz="80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ر</a:t>
                      </a:r>
                      <a:endParaRPr lang="en-US" sz="8000" dirty="0">
                        <a:solidFill>
                          <a:srgbClr val="FF0000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8000" dirty="0" smtClean="0">
                          <a:cs typeface="ABO SLMAN Alomar المسطر 3" pitchFamily="2" charset="-78"/>
                        </a:rPr>
                        <a:t>تا</a:t>
                      </a:r>
                      <a:r>
                        <a:rPr lang="ar-SA" sz="80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ج</a:t>
                      </a:r>
                      <a:endParaRPr lang="en-US" sz="8000" dirty="0">
                        <a:cs typeface="ABO SLMAN Alomar المسطر 3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152400" y="6248400"/>
            <a:ext cx="3810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1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err="1" smtClean="0"/>
              <a:t>Hamzah</a:t>
            </a:r>
            <a:r>
              <a:rPr lang="en-US" dirty="0" smtClean="0"/>
              <a:t> itself doesn’t change its form, but it can “ride” on a number of letters in their different forms according to where it occurs in a word.</a:t>
            </a:r>
          </a:p>
          <a:p>
            <a:pPr marL="45720" indent="0" algn="ctr">
              <a:buNone/>
            </a:pPr>
            <a:r>
              <a:rPr lang="ar-SA" sz="8000" dirty="0" smtClean="0">
                <a:cs typeface="ABO SLMAN Alomar المسطر 3"/>
              </a:rPr>
              <a:t>ﺊ</a:t>
            </a:r>
            <a:r>
              <a:rPr lang="en-US" sz="8000" dirty="0" smtClean="0">
                <a:cs typeface="ABO SLMAN Alomar المسطر 3"/>
              </a:rPr>
              <a:t> </a:t>
            </a:r>
            <a:r>
              <a:rPr lang="ar-SA" sz="8000" dirty="0" smtClean="0">
                <a:cs typeface="ABO SLMAN Alomar المسطر 3"/>
              </a:rPr>
              <a:t>ﺆ</a:t>
            </a:r>
            <a:r>
              <a:rPr lang="en-US" sz="8000" dirty="0" smtClean="0">
                <a:cs typeface="ABO SLMAN Alomar المسطر 3"/>
              </a:rPr>
              <a:t> </a:t>
            </a:r>
            <a:r>
              <a:rPr lang="ar-SA" sz="8000" dirty="0" smtClean="0">
                <a:cs typeface="ABO SLMAN Alomar المسطر 3"/>
              </a:rPr>
              <a:t>ﺅ</a:t>
            </a:r>
            <a:r>
              <a:rPr lang="en-US" sz="8000" dirty="0" smtClean="0">
                <a:cs typeface="ABO SLMAN Alomar المسطر 3"/>
              </a:rPr>
              <a:t> </a:t>
            </a:r>
            <a:r>
              <a:rPr lang="ar-SA" sz="8000" dirty="0">
                <a:cs typeface="ABO SLMAN Alomar المسطر 3"/>
              </a:rPr>
              <a:t>ﺈ</a:t>
            </a:r>
            <a:r>
              <a:rPr lang="en-US" sz="8000" dirty="0">
                <a:cs typeface="ABO SLMAN Alomar المسطر 3"/>
              </a:rPr>
              <a:t> </a:t>
            </a:r>
            <a:r>
              <a:rPr lang="ar-SA" sz="8000" dirty="0">
                <a:cs typeface="ABO SLMAN Alomar المسطر 3"/>
              </a:rPr>
              <a:t>ﺄ</a:t>
            </a:r>
            <a:r>
              <a:rPr lang="en-US" sz="8000" dirty="0">
                <a:cs typeface="ABO SLMAN Alomar المسطر 3"/>
              </a:rPr>
              <a:t> </a:t>
            </a:r>
            <a:r>
              <a:rPr lang="ar-SA" sz="8000" dirty="0" smtClean="0">
                <a:cs typeface="ABO SLMAN Alomar المسطر 3"/>
              </a:rPr>
              <a:t>ﺃ</a:t>
            </a:r>
            <a:r>
              <a:rPr lang="en-US" sz="8000" dirty="0" smtClean="0">
                <a:cs typeface="ABO SLMAN Alomar المسطر 3"/>
              </a:rPr>
              <a:t> </a:t>
            </a:r>
            <a:r>
              <a:rPr lang="ar-SA" sz="8000" dirty="0">
                <a:cs typeface="ABO SLMAN Alomar المسطر 3"/>
              </a:rPr>
              <a:t>ﺇ</a:t>
            </a:r>
            <a:r>
              <a:rPr lang="en-US" sz="8000" dirty="0" smtClean="0">
                <a:cs typeface="ABO SLMAN Alomar المسطر 3"/>
              </a:rPr>
              <a:t> </a:t>
            </a:r>
            <a:endParaRPr lang="en-US" sz="8000" dirty="0"/>
          </a:p>
          <a:p>
            <a:pPr marL="45720" indent="0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sz="1800" dirty="0" err="1" smtClean="0">
                <a:cs typeface="ABO SLMAN Alomar المسطر 3"/>
              </a:rPr>
              <a:t>Hamzah</a:t>
            </a:r>
            <a:r>
              <a:rPr lang="en-US" sz="1800" dirty="0" smtClean="0">
                <a:cs typeface="ABO SLMAN Alomar المسطر 3"/>
              </a:rPr>
              <a:t> can also just “ride” on connectors or appear by itself:</a:t>
            </a:r>
          </a:p>
          <a:p>
            <a:pPr marL="45720" indent="0" algn="ctr">
              <a:buNone/>
            </a:pPr>
            <a:r>
              <a:rPr lang="ar-SA" sz="6000" dirty="0" smtClean="0">
                <a:cs typeface="ABO SLMAN Alomar المسطر 3"/>
              </a:rPr>
              <a:t> ء</a:t>
            </a:r>
            <a:r>
              <a:rPr lang="en-US" sz="6000" dirty="0" smtClean="0">
                <a:cs typeface="ABO SLMAN Alomar المسطر 3"/>
              </a:rPr>
              <a:t>ﺌ </a:t>
            </a:r>
            <a:r>
              <a:rPr lang="ar-SA" sz="6000" dirty="0" smtClean="0">
                <a:cs typeface="ABO SLMAN Alomar المسطر 3"/>
              </a:rPr>
              <a:t>ﺋ</a:t>
            </a:r>
            <a:endParaRPr lang="en-US" sz="6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Hamzah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78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read </a:t>
            </a:r>
            <a:r>
              <a:rPr lang="en-US" dirty="0" err="1" smtClean="0"/>
              <a:t>arabic</a:t>
            </a:r>
            <a:r>
              <a:rPr lang="en-US" dirty="0" smtClean="0"/>
              <a:t>, you must learn the three forms of each letter</a:t>
            </a:r>
            <a:endParaRPr lang="en-US" dirty="0"/>
          </a:p>
        </p:txBody>
      </p:sp>
      <p:sp>
        <p:nvSpPr>
          <p:cNvPr id="4" name="Action Button: End 3">
            <a:hlinkClick r:id="" action="ppaction://hlinkshowjump?jump=nextslide" highlightClick="1"/>
          </p:cNvPr>
          <p:cNvSpPr/>
          <p:nvPr/>
        </p:nvSpPr>
        <p:spPr>
          <a:xfrm>
            <a:off x="8458200" y="6248400"/>
            <a:ext cx="4572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152400" y="6248400"/>
            <a:ext cx="3810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44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094740"/>
              </p:ext>
            </p:extLst>
          </p:nvPr>
        </p:nvGraphicFramePr>
        <p:xfrm>
          <a:off x="381000" y="1719263"/>
          <a:ext cx="840740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2467"/>
                <a:gridCol w="2802467"/>
                <a:gridCol w="28024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End of a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Medial</a:t>
                      </a:r>
                      <a:r>
                        <a:rPr lang="en-US" baseline="0" dirty="0" smtClean="0"/>
                        <a:t> position</a:t>
                      </a:r>
                      <a:r>
                        <a:rPr lang="en-US" dirty="0" smtClean="0"/>
                        <a:t> of a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Beginning of a word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1: The forms of </a:t>
            </a:r>
            <a:r>
              <a:rPr lang="en-US" dirty="0" err="1" smtClean="0"/>
              <a:t>alif</a:t>
            </a:r>
            <a:r>
              <a:rPr lang="en-US" dirty="0" smtClean="0"/>
              <a:t> (</a:t>
            </a:r>
            <a:r>
              <a:rPr lang="ar-SA" dirty="0" smtClean="0"/>
              <a:t>ا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5920" y="2714625"/>
            <a:ext cx="550280" cy="13539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743201"/>
            <a:ext cx="685800" cy="12409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99" y="2714626"/>
            <a:ext cx="685800" cy="12409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9600" y="49530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Alif</a:t>
            </a:r>
            <a:r>
              <a:rPr lang="en-US" dirty="0" smtClean="0"/>
              <a:t> has only two distinct forms because the ending and middle forms look the same.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5791200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Tell how the forms are different and how they are the same.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Why does the beginning and middle forms </a:t>
            </a:r>
            <a:r>
              <a:rPr lang="en-US" dirty="0" err="1" smtClean="0"/>
              <a:t>alif</a:t>
            </a:r>
            <a:r>
              <a:rPr lang="en-US" dirty="0" smtClean="0"/>
              <a:t>  form not have a connector after it?</a:t>
            </a:r>
            <a:endParaRPr lang="en-US" dirty="0"/>
          </a:p>
        </p:txBody>
      </p:sp>
      <p:sp>
        <p:nvSpPr>
          <p:cNvPr id="9" name="Action Button: End 8">
            <a:hlinkClick r:id="" action="ppaction://hlinkshowjump?jump=nextslide" highlightClick="1"/>
          </p:cNvPr>
          <p:cNvSpPr/>
          <p:nvPr/>
        </p:nvSpPr>
        <p:spPr>
          <a:xfrm>
            <a:off x="8458200" y="6248400"/>
            <a:ext cx="4572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Back or Previous 9">
            <a:hlinkClick r:id="" action="ppaction://hlinkshowjump?jump=previousslide" highlightClick="1"/>
          </p:cNvPr>
          <p:cNvSpPr/>
          <p:nvPr/>
        </p:nvSpPr>
        <p:spPr>
          <a:xfrm>
            <a:off x="152400" y="6248400"/>
            <a:ext cx="3810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26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6809395"/>
              </p:ext>
            </p:extLst>
          </p:nvPr>
        </p:nvGraphicFramePr>
        <p:xfrm>
          <a:off x="381000" y="1719263"/>
          <a:ext cx="8407401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2467"/>
                <a:gridCol w="2802467"/>
                <a:gridCol w="28024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End of a word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Medial</a:t>
                      </a:r>
                      <a:r>
                        <a:rPr lang="en-US" sz="2800" baseline="0" dirty="0" smtClean="0"/>
                        <a:t> position</a:t>
                      </a:r>
                      <a:r>
                        <a:rPr lang="en-US" sz="2800" dirty="0" smtClean="0"/>
                        <a:t> of a word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Beginning of a word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9600" dirty="0" smtClean="0">
                          <a:cs typeface="ABO SLMAN Alomar المسطر 3" pitchFamily="2" charset="-78"/>
                        </a:rPr>
                        <a:t>ﺁسي</a:t>
                      </a:r>
                      <a:r>
                        <a:rPr lang="ar-SA" sz="9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ا</a:t>
                      </a:r>
                      <a:endParaRPr lang="en-US" sz="9600" dirty="0">
                        <a:solidFill>
                          <a:srgbClr val="FF0000"/>
                        </a:solidFill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9600" dirty="0" smtClean="0">
                          <a:cs typeface="ABO SLMAN Alomar المسطر 3" pitchFamily="2" charset="-78"/>
                        </a:rPr>
                        <a:t>بَ</a:t>
                      </a:r>
                      <a:r>
                        <a:rPr lang="ar-SA" sz="9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ا</a:t>
                      </a:r>
                      <a:r>
                        <a:rPr lang="ar-SA" sz="9600" dirty="0" smtClean="0">
                          <a:cs typeface="ABO SLMAN Alomar المسطر 3" pitchFamily="2" charset="-78"/>
                        </a:rPr>
                        <a:t>ب</a:t>
                      </a:r>
                      <a:endParaRPr lang="en-US" sz="9600" dirty="0">
                        <a:cs typeface="ABO SLMAN Alomar المسطر 3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9600" dirty="0" smtClean="0">
                          <a:solidFill>
                            <a:srgbClr val="FF0000"/>
                          </a:solidFill>
                          <a:cs typeface="ABO SLMAN Alomar المسطر 3" pitchFamily="2" charset="-78"/>
                        </a:rPr>
                        <a:t>أ</a:t>
                      </a:r>
                      <a:r>
                        <a:rPr lang="ar-SA" sz="9600" dirty="0" smtClean="0">
                          <a:cs typeface="ABO SLMAN Alomar المسطر 3" pitchFamily="2" charset="-78"/>
                        </a:rPr>
                        <a:t>رْنَب</a:t>
                      </a:r>
                      <a:endParaRPr lang="en-US" sz="9600" dirty="0">
                        <a:cs typeface="ABO SLMAN Alomar المسطر 3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</a:t>
            </a:r>
            <a:r>
              <a:rPr lang="en-US" dirty="0" err="1" smtClean="0"/>
              <a:t>alif</a:t>
            </a:r>
            <a:r>
              <a:rPr lang="en-US" dirty="0" smtClean="0"/>
              <a:t> in action</a:t>
            </a:r>
            <a:endParaRPr lang="en-US" dirty="0"/>
          </a:p>
        </p:txBody>
      </p:sp>
      <p:sp>
        <p:nvSpPr>
          <p:cNvPr id="5" name="Action Button: End 4">
            <a:hlinkClick r:id="" action="ppaction://hlinkshowjump?jump=nextslide" highlightClick="1"/>
          </p:cNvPr>
          <p:cNvSpPr/>
          <p:nvPr/>
        </p:nvSpPr>
        <p:spPr>
          <a:xfrm>
            <a:off x="8458200" y="6248400"/>
            <a:ext cx="4572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152400" y="6248400"/>
            <a:ext cx="3810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 writing each form of </a:t>
            </a:r>
            <a:r>
              <a:rPr lang="en-US" dirty="0" err="1" smtClean="0"/>
              <a:t>alif</a:t>
            </a:r>
            <a:r>
              <a:rPr lang="en-US" dirty="0" smtClean="0"/>
              <a:t>: Worksheet </a:t>
            </a:r>
            <a:r>
              <a:rPr lang="en-US" dirty="0" smtClean="0">
                <a:hlinkClick r:id="rId3" action="ppaction://hlinkfile"/>
              </a:rPr>
              <a:t>1</a:t>
            </a:r>
            <a:endParaRPr lang="en-US" dirty="0" smtClean="0"/>
          </a:p>
          <a:p>
            <a:r>
              <a:rPr lang="en-US" dirty="0"/>
              <a:t>Use </a:t>
            </a:r>
            <a:r>
              <a:rPr lang="en-US" dirty="0">
                <a:hlinkClick r:id="rId4" action="ppaction://hlinkfile"/>
              </a:rPr>
              <a:t>flashcards to review the </a:t>
            </a:r>
            <a:r>
              <a:rPr lang="en-US" dirty="0" smtClean="0">
                <a:hlinkClick r:id="rId4" action="ppaction://hlinkfile"/>
              </a:rPr>
              <a:t>forms of </a:t>
            </a:r>
            <a:r>
              <a:rPr lang="en-US" dirty="0" err="1" smtClean="0">
                <a:hlinkClick r:id="rId4" action="ppaction://hlinkfile"/>
              </a:rPr>
              <a:t>alif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Using a mus-haf or book of ahadith, Identify the forms of </a:t>
            </a:r>
            <a:r>
              <a:rPr lang="en-US" dirty="0" err="1" smtClean="0"/>
              <a:t>alif</a:t>
            </a:r>
            <a:r>
              <a:rPr lang="en-US" dirty="0" smtClean="0"/>
              <a:t> in words.</a:t>
            </a:r>
            <a:endParaRPr lang="en-US" dirty="0"/>
          </a:p>
        </p:txBody>
      </p:sp>
      <p:sp>
        <p:nvSpPr>
          <p:cNvPr id="4" name="Action Button: End 3">
            <a:hlinkClick r:id="" action="ppaction://hlinkshowjump?jump=nextslide" highlightClick="1"/>
          </p:cNvPr>
          <p:cNvSpPr/>
          <p:nvPr/>
        </p:nvSpPr>
        <p:spPr>
          <a:xfrm>
            <a:off x="8458200" y="6248400"/>
            <a:ext cx="4572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152400" y="6248400"/>
            <a:ext cx="3810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1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8532171"/>
              </p:ext>
            </p:extLst>
          </p:nvPr>
        </p:nvGraphicFramePr>
        <p:xfrm>
          <a:off x="368299" y="2286000"/>
          <a:ext cx="840740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2467"/>
                <a:gridCol w="2802467"/>
                <a:gridCol w="28024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End of a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Medial</a:t>
                      </a:r>
                      <a:r>
                        <a:rPr lang="en-US" baseline="0" dirty="0" smtClean="0"/>
                        <a:t> position</a:t>
                      </a:r>
                      <a:r>
                        <a:rPr lang="en-US" dirty="0" smtClean="0"/>
                        <a:t> of a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Beginning of a word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2: The forms of </a:t>
            </a:r>
            <a:r>
              <a:rPr lang="ar-SA" dirty="0" smtClean="0"/>
              <a:t>ب   ت   ث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7526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forms of baa, </a:t>
            </a:r>
            <a:r>
              <a:rPr lang="en-US" dirty="0" err="1" smtClean="0"/>
              <a:t>taa</a:t>
            </a:r>
            <a:r>
              <a:rPr lang="en-US" dirty="0" smtClean="0"/>
              <a:t>, and </a:t>
            </a:r>
            <a:r>
              <a:rPr lang="en-US" dirty="0" err="1" smtClean="0"/>
              <a:t>thaa</a:t>
            </a:r>
            <a:r>
              <a:rPr lang="en-US" dirty="0" smtClean="0"/>
              <a:t> are similar so we will learn them altogether…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57912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Tell how the forms are different and how they are the same.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819400"/>
            <a:ext cx="461963" cy="771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821908"/>
            <a:ext cx="442911" cy="7858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10778"/>
            <a:ext cx="442911" cy="655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1012" y="2833687"/>
            <a:ext cx="561975" cy="7572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349" y="3797327"/>
            <a:ext cx="495300" cy="76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421" y="4689833"/>
            <a:ext cx="492228" cy="6768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940843"/>
            <a:ext cx="829061" cy="542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413" y="3758421"/>
            <a:ext cx="799648" cy="5079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413" y="4559327"/>
            <a:ext cx="809624" cy="6081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Action Button: End 14">
            <a:hlinkClick r:id="" action="ppaction://hlinkshowjump?jump=nextslide" highlightClick="1"/>
          </p:cNvPr>
          <p:cNvSpPr/>
          <p:nvPr/>
        </p:nvSpPr>
        <p:spPr>
          <a:xfrm>
            <a:off x="8458200" y="6248400"/>
            <a:ext cx="4572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Back or Previous 15">
            <a:hlinkClick r:id="" action="ppaction://hlinkshowjump?jump=previousslide" highlightClick="1"/>
          </p:cNvPr>
          <p:cNvSpPr/>
          <p:nvPr/>
        </p:nvSpPr>
        <p:spPr>
          <a:xfrm>
            <a:off x="152400" y="6248400"/>
            <a:ext cx="3810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9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1849</TotalTime>
  <Words>1920</Words>
  <Application>Microsoft Office PowerPoint</Application>
  <PresentationFormat>On-screen Show (4:3)</PresentationFormat>
  <Paragraphs>391</Paragraphs>
  <Slides>46</Slides>
  <Notes>46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Grid</vt:lpstr>
      <vt:lpstr>Arabic alphabet II </vt:lpstr>
      <vt:lpstr>Unit outline</vt:lpstr>
      <vt:lpstr>PowerPoint Presentation</vt:lpstr>
      <vt:lpstr>Each letter has three forms based upon where it occurs in a word</vt:lpstr>
      <vt:lpstr>To read arabic, you must learn the three forms of each letter</vt:lpstr>
      <vt:lpstr>Lesson 1: The forms of alif (ا)</vt:lpstr>
      <vt:lpstr>Forms of alif in action</vt:lpstr>
      <vt:lpstr>Next steps:</vt:lpstr>
      <vt:lpstr>Lesson 2: The forms of ب   ت   ث</vt:lpstr>
      <vt:lpstr>Forms of  ب  ت  ثin action</vt:lpstr>
      <vt:lpstr>Next steps:</vt:lpstr>
      <vt:lpstr>Lesson 3: The forms of ج  ح  خ </vt:lpstr>
      <vt:lpstr>Forms of  ج  ح  خ in action</vt:lpstr>
      <vt:lpstr>Next steps:</vt:lpstr>
      <vt:lpstr>Lesson 4: The forms of د  ذ</vt:lpstr>
      <vt:lpstr>Forms of  د  ذ  in action</vt:lpstr>
      <vt:lpstr>Next steps:</vt:lpstr>
      <vt:lpstr>Lesson 5: The forms of ر  ز</vt:lpstr>
      <vt:lpstr>Forms of   ر   زin action</vt:lpstr>
      <vt:lpstr>Next steps:</vt:lpstr>
      <vt:lpstr>Lesson 6: The forms of س   ش</vt:lpstr>
      <vt:lpstr>Forms of س  شin action</vt:lpstr>
      <vt:lpstr>Next steps:</vt:lpstr>
      <vt:lpstr>Lesson 7: The forms of ص   ض</vt:lpstr>
      <vt:lpstr>Forms of ص and   ضin action</vt:lpstr>
      <vt:lpstr>Next steps:</vt:lpstr>
      <vt:lpstr>Lesson 8: The forms of ط    ظ</vt:lpstr>
      <vt:lpstr>Forms of  ط   ظ in action</vt:lpstr>
      <vt:lpstr>Next steps:</vt:lpstr>
      <vt:lpstr>Lesson 9: The forms of ع    غ  </vt:lpstr>
      <vt:lpstr>Forms of   ع    غ in action</vt:lpstr>
      <vt:lpstr>Next steps:</vt:lpstr>
      <vt:lpstr>Lesson 10: The forms of ف    ق  </vt:lpstr>
      <vt:lpstr>Forms of   ف    ق    in action</vt:lpstr>
      <vt:lpstr>Next steps:</vt:lpstr>
      <vt:lpstr>Lesson 11: The forms of ك    ل  </vt:lpstr>
      <vt:lpstr>Forms of  ك   ل  in action</vt:lpstr>
      <vt:lpstr>Next steps:</vt:lpstr>
      <vt:lpstr>Lesson 12: The forms of م   ن </vt:lpstr>
      <vt:lpstr>Forms of  م   نin action</vt:lpstr>
      <vt:lpstr>Next steps:</vt:lpstr>
      <vt:lpstr>Lesson 13: The forms of ه   و   ي</vt:lpstr>
      <vt:lpstr>Forms of   ه  و  يin action</vt:lpstr>
      <vt:lpstr>Next steps:</vt:lpstr>
      <vt:lpstr>Final ending when a letter follows a “selfish” letter</vt:lpstr>
      <vt:lpstr>Hamzah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TJ</dc:creator>
  <cp:lastModifiedBy>TJ</cp:lastModifiedBy>
  <cp:revision>92</cp:revision>
  <dcterms:created xsi:type="dcterms:W3CDTF">2011-06-11T10:29:15Z</dcterms:created>
  <dcterms:modified xsi:type="dcterms:W3CDTF">2011-06-15T11:10:38Z</dcterms:modified>
</cp:coreProperties>
</file>