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64" r:id="rId5"/>
    <p:sldId id="312" r:id="rId6"/>
    <p:sldId id="316" r:id="rId7"/>
    <p:sldId id="313" r:id="rId8"/>
    <p:sldId id="314" r:id="rId9"/>
    <p:sldId id="315" r:id="rId10"/>
    <p:sldId id="318" r:id="rId11"/>
    <p:sldId id="319" r:id="rId12"/>
    <p:sldId id="324" r:id="rId13"/>
    <p:sldId id="321" r:id="rId14"/>
    <p:sldId id="322" r:id="rId15"/>
    <p:sldId id="320" r:id="rId16"/>
    <p:sldId id="323" r:id="rId17"/>
    <p:sldId id="326" r:id="rId18"/>
    <p:sldId id="327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nan M. Obeid" initials="BMO" lastIdx="1" clrIdx="0">
    <p:extLst>
      <p:ext uri="{19B8F6BF-5375-455C-9EA6-DF929625EA0E}">
        <p15:presenceInfo xmlns:p15="http://schemas.microsoft.com/office/powerpoint/2012/main" userId="c80c173ed48abd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Summarizes</a:t>
          </a:r>
          <a:r>
            <a:rPr lang="en-US" baseline="0" dirty="0"/>
            <a:t> our Religion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900" dirty="0"/>
            <a:t>Describes</a:t>
          </a:r>
          <a:r>
            <a:rPr lang="en-US" sz="1900" baseline="0" dirty="0"/>
            <a:t> Allah</a:t>
          </a:r>
        </a:p>
        <a:p>
          <a:pPr>
            <a:lnSpc>
              <a:spcPct val="100000"/>
            </a:lnSpc>
            <a:defRPr cap="all"/>
          </a:pPr>
          <a:r>
            <a:rPr lang="en-US" sz="1000" baseline="0" dirty="0"/>
            <a:t>(SWT)</a:t>
          </a:r>
          <a:endParaRPr lang="en-US" sz="1000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+mn-lt"/>
            </a:rPr>
            <a:t>Describes</a:t>
          </a:r>
          <a:r>
            <a:rPr lang="en-US" baseline="0" dirty="0">
              <a:latin typeface="+mn-lt"/>
            </a:rPr>
            <a:t> our relationship with him</a:t>
          </a:r>
          <a:endParaRPr lang="en-US" dirty="0">
            <a:latin typeface="+mn-lt"/>
          </a:endParaRP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ln>
          <a:noFill/>
        </a:ln>
      </dgm:spPr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ln>
          <a:noFill/>
        </a:ln>
      </dgm:spPr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 custScaleX="100213" custScaleY="1171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Summarizes</a:t>
          </a:r>
          <a:r>
            <a:rPr lang="en-US" sz="1900" kern="1200" baseline="0" dirty="0"/>
            <a:t> our Religion</a:t>
          </a:r>
          <a:endParaRPr lang="en-US" sz="1900" kern="1200" dirty="0"/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Describes</a:t>
          </a:r>
          <a:r>
            <a:rPr lang="en-US" sz="1900" kern="1200" baseline="0" dirty="0"/>
            <a:t> Allah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000" kern="1200" baseline="0" dirty="0"/>
            <a:t>(SWT)</a:t>
          </a:r>
          <a:endParaRPr lang="en-US" sz="1000" kern="1200" dirty="0"/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09338" y="638408"/>
          <a:ext cx="1045660" cy="1222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>
              <a:latin typeface="+mn-lt"/>
            </a:rPr>
            <a:t>Describes</a:t>
          </a:r>
          <a:r>
            <a:rPr lang="en-US" sz="1900" kern="1200" baseline="0" dirty="0">
              <a:latin typeface="+mn-lt"/>
            </a:rPr>
            <a:t> our relationship with him</a:t>
          </a:r>
          <a:endParaRPr lang="en-US" sz="1900" kern="1200" dirty="0">
            <a:latin typeface="+mn-lt"/>
          </a:endParaRP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1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sv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0.sv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214" y="1052662"/>
            <a:ext cx="4411372" cy="3042706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1"/>
                </a:solidFill>
                <a:latin typeface="+mn-lt"/>
              </a:rPr>
              <a:t>Surat </a:t>
            </a:r>
            <a:br>
              <a:rPr lang="en-US" sz="6000" cap="none" dirty="0">
                <a:solidFill>
                  <a:schemeClr val="tx1"/>
                </a:solidFill>
                <a:latin typeface="+mn-lt"/>
              </a:rPr>
            </a:br>
            <a:r>
              <a:rPr lang="en-US" sz="6000" cap="none" dirty="0">
                <a:solidFill>
                  <a:schemeClr val="tx1"/>
                </a:solidFill>
                <a:latin typeface="+mn-lt"/>
              </a:rPr>
              <a:t>Al-</a:t>
            </a:r>
            <a:r>
              <a:rPr lang="en-US" sz="6000" cap="none" dirty="0" err="1">
                <a:solidFill>
                  <a:schemeClr val="tx1"/>
                </a:solidFill>
                <a:latin typeface="+mn-lt"/>
              </a:rPr>
              <a:t>Fatiha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(The Opening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086" y="5861439"/>
            <a:ext cx="4230835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Created by Mrs. Banan Obeid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A7A8058-83BD-4847-80F6-4F9DF195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6259" y="3695608"/>
            <a:ext cx="4594159" cy="16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37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473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637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473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6735" y="1252594"/>
            <a:ext cx="5751479" cy="4017496"/>
          </a:xfrm>
          <a:prstGeom prst="rect">
            <a:avLst/>
          </a:prstGeom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3EBDDE5-4EEA-47FE-9AEA-0E3F60EA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782" y="1828800"/>
            <a:ext cx="5051600" cy="28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191AA9A-CB3C-424C-AE54-F72F46C52ABA}"/>
              </a:ext>
            </a:extLst>
          </p:cNvPr>
          <p:cNvSpPr/>
          <p:nvPr/>
        </p:nvSpPr>
        <p:spPr>
          <a:xfrm rot="10800000">
            <a:off x="3271353" y="2863860"/>
            <a:ext cx="3391840" cy="13715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99BE3-6DF4-4695-BB88-CE5F02AC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28" y="315424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We just praised Him.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How does Allah respond??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6D0A2-A306-4137-840A-98C7F66180EC}"/>
              </a:ext>
            </a:extLst>
          </p:cNvPr>
          <p:cNvSpPr txBox="1"/>
          <p:nvPr/>
        </p:nvSpPr>
        <p:spPr>
          <a:xfrm>
            <a:off x="3510116" y="3364994"/>
            <a:ext cx="39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“My slave has praised Me”</a:t>
            </a:r>
          </a:p>
        </p:txBody>
      </p:sp>
      <p:pic>
        <p:nvPicPr>
          <p:cNvPr id="5" name="Picture 2" descr="Image result for allah">
            <a:extLst>
              <a:ext uri="{FF2B5EF4-FFF2-40B4-BE49-F238E27FC236}">
                <a16:creationId xmlns:a16="http://schemas.microsoft.com/office/drawing/2014/main" id="{78DAADA8-6FE8-47C7-A652-EF667F12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63" y="1693011"/>
            <a:ext cx="1213806" cy="9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813C9-6C8C-4C94-A296-D55CADCC77E6}"/>
              </a:ext>
            </a:extLst>
          </p:cNvPr>
          <p:cNvSpPr txBox="1"/>
          <p:nvPr/>
        </p:nvSpPr>
        <p:spPr>
          <a:xfrm>
            <a:off x="6993044" y="1921502"/>
            <a:ext cx="4084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 though He is Lord of all the Worlds, He heard your statement.  He responds to you. </a:t>
            </a:r>
          </a:p>
          <a:p>
            <a:endParaRPr lang="en-US" sz="2800" dirty="0"/>
          </a:p>
          <a:p>
            <a:r>
              <a:rPr lang="en-US" sz="2800" dirty="0"/>
              <a:t> He appreciates your appreciation. </a:t>
            </a:r>
          </a:p>
          <a:p>
            <a:endParaRPr lang="en-US" sz="2800" dirty="0"/>
          </a:p>
          <a:p>
            <a:r>
              <a:rPr lang="en-US" sz="2800" dirty="0"/>
              <a:t>“Slave of Allah” is the most honorable title.</a:t>
            </a:r>
          </a:p>
        </p:txBody>
      </p:sp>
      <p:pic>
        <p:nvPicPr>
          <p:cNvPr id="1032" name="Picture 8" descr="Image result for Muslim Kids Praying Cartoon">
            <a:extLst>
              <a:ext uri="{FF2B5EF4-FFF2-40B4-BE49-F238E27FC236}">
                <a16:creationId xmlns:a16="http://schemas.microsoft.com/office/drawing/2014/main" id="{0AD79A46-79FC-4B0E-A0B5-F03676DB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8" y="4545376"/>
            <a:ext cx="1116314" cy="18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8334197-333E-479B-9D4D-6E815EC0BB5C}"/>
              </a:ext>
            </a:extLst>
          </p:cNvPr>
          <p:cNvSpPr/>
          <p:nvPr/>
        </p:nvSpPr>
        <p:spPr>
          <a:xfrm>
            <a:off x="906867" y="3550530"/>
            <a:ext cx="2364486" cy="11625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See the source image">
            <a:extLst>
              <a:ext uri="{FF2B5EF4-FFF2-40B4-BE49-F238E27FC236}">
                <a16:creationId xmlns:a16="http://schemas.microsoft.com/office/drawing/2014/main" id="{01048C56-75BB-4652-8E0C-AB96A4AAE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8" t="25952" b="51730"/>
          <a:stretch/>
        </p:blipFill>
        <p:spPr bwMode="auto">
          <a:xfrm>
            <a:off x="1161097" y="3848451"/>
            <a:ext cx="1719913" cy="5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5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FA097C10-1E8A-474F-A27A-5ED2DDC3A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7" t="23530" r="40226" b="52595"/>
          <a:stretch/>
        </p:blipFill>
        <p:spPr bwMode="auto">
          <a:xfrm>
            <a:off x="1329661" y="732156"/>
            <a:ext cx="2347604" cy="83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186A11BD-1F88-45B6-A5DF-B7FF50587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25432" r="70296" b="51384"/>
          <a:stretch/>
        </p:blipFill>
        <p:spPr bwMode="auto">
          <a:xfrm>
            <a:off x="1241734" y="4493086"/>
            <a:ext cx="1920711" cy="103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44999-6037-434E-9B26-E16C08CAFE02}"/>
              </a:ext>
            </a:extLst>
          </p:cNvPr>
          <p:cNvSpPr txBox="1"/>
          <p:nvPr/>
        </p:nvSpPr>
        <p:spPr>
          <a:xfrm>
            <a:off x="314212" y="4276330"/>
            <a:ext cx="10787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Ayah</a:t>
            </a:r>
          </a:p>
          <a:p>
            <a:r>
              <a:rPr lang="en-US" sz="2400" dirty="0"/>
              <a:t>   </a:t>
            </a:r>
            <a:r>
              <a:rPr lang="en-US" sz="2400" b="1" u="sng" dirty="0"/>
              <a:t>#4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B6F57-7571-4B80-9229-C37105CFB337}"/>
              </a:ext>
            </a:extLst>
          </p:cNvPr>
          <p:cNvSpPr txBox="1"/>
          <p:nvPr/>
        </p:nvSpPr>
        <p:spPr>
          <a:xfrm>
            <a:off x="377491" y="592505"/>
            <a:ext cx="952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Ayah</a:t>
            </a:r>
          </a:p>
          <a:p>
            <a:r>
              <a:rPr lang="en-US" sz="2400" dirty="0"/>
              <a:t>   </a:t>
            </a:r>
            <a:r>
              <a:rPr lang="en-US" sz="2400" b="1" u="sng" dirty="0"/>
              <a:t>#3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47086-F2B0-4147-BA04-60121F62C6EE}"/>
              </a:ext>
            </a:extLst>
          </p:cNvPr>
          <p:cNvSpPr txBox="1"/>
          <p:nvPr/>
        </p:nvSpPr>
        <p:spPr>
          <a:xfrm>
            <a:off x="3273834" y="4550322"/>
            <a:ext cx="174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Owner of the Day of Judgment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A344BE-C997-4ED3-8B28-1F4B496CB99D}"/>
              </a:ext>
            </a:extLst>
          </p:cNvPr>
          <p:cNvSpPr txBox="1"/>
          <p:nvPr/>
        </p:nvSpPr>
        <p:spPr>
          <a:xfrm>
            <a:off x="3876672" y="921744"/>
            <a:ext cx="1938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Gracious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Merciful</a:t>
            </a:r>
          </a:p>
        </p:txBody>
      </p:sp>
      <p:pic>
        <p:nvPicPr>
          <p:cNvPr id="14" name="Picture 2" descr="Image result for allah">
            <a:extLst>
              <a:ext uri="{FF2B5EF4-FFF2-40B4-BE49-F238E27FC236}">
                <a16:creationId xmlns:a16="http://schemas.microsoft.com/office/drawing/2014/main" id="{13FB546B-8C47-4356-BBD9-994F9402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06" y="273458"/>
            <a:ext cx="961139" cy="7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allah">
            <a:extLst>
              <a:ext uri="{FF2B5EF4-FFF2-40B4-BE49-F238E27FC236}">
                <a16:creationId xmlns:a16="http://schemas.microsoft.com/office/drawing/2014/main" id="{DE6B0999-056A-4474-A462-528BCB83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41" y="3112360"/>
            <a:ext cx="961139" cy="7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5C6F5E6-7A83-466A-AFA2-D4233B3C7B49}"/>
              </a:ext>
            </a:extLst>
          </p:cNvPr>
          <p:cNvSpPr/>
          <p:nvPr/>
        </p:nvSpPr>
        <p:spPr>
          <a:xfrm>
            <a:off x="5104594" y="4319961"/>
            <a:ext cx="1741336" cy="8045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DFCC43F-EB24-4C54-9B2F-92C95F95A19D}"/>
              </a:ext>
            </a:extLst>
          </p:cNvPr>
          <p:cNvSpPr/>
          <p:nvPr/>
        </p:nvSpPr>
        <p:spPr>
          <a:xfrm rot="153617">
            <a:off x="5534161" y="1510687"/>
            <a:ext cx="1714091" cy="6482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8" descr="Image result for Muslim Kids Praying Cartoon">
            <a:extLst>
              <a:ext uri="{FF2B5EF4-FFF2-40B4-BE49-F238E27FC236}">
                <a16:creationId xmlns:a16="http://schemas.microsoft.com/office/drawing/2014/main" id="{5FC9B6E7-1230-44EA-A783-8BF7986C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03" y="2262601"/>
            <a:ext cx="926260" cy="15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Muslim Kids Praying Cartoon">
            <a:extLst>
              <a:ext uri="{FF2B5EF4-FFF2-40B4-BE49-F238E27FC236}">
                <a16:creationId xmlns:a16="http://schemas.microsoft.com/office/drawing/2014/main" id="{B4B4859F-7A03-4E85-B2E0-18D8D2CD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48" y="5139604"/>
            <a:ext cx="853268" cy="14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ee the source image">
            <a:extLst>
              <a:ext uri="{FF2B5EF4-FFF2-40B4-BE49-F238E27FC236}">
                <a16:creationId xmlns:a16="http://schemas.microsoft.com/office/drawing/2014/main" id="{B14006D4-9380-4571-97FA-EB8EE06A9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7" t="23530" r="40226" b="52595"/>
          <a:stretch/>
        </p:blipFill>
        <p:spPr bwMode="auto">
          <a:xfrm>
            <a:off x="5871734" y="1637983"/>
            <a:ext cx="1058135" cy="3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e the source image">
            <a:extLst>
              <a:ext uri="{FF2B5EF4-FFF2-40B4-BE49-F238E27FC236}">
                <a16:creationId xmlns:a16="http://schemas.microsoft.com/office/drawing/2014/main" id="{EA36005D-E6C0-4784-9AC1-42318737B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25432" r="70296" b="51384"/>
          <a:stretch/>
        </p:blipFill>
        <p:spPr bwMode="auto">
          <a:xfrm>
            <a:off x="5551061" y="4468256"/>
            <a:ext cx="848403" cy="45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7980D250-8BE5-4009-84B1-D007521E5ED7}"/>
              </a:ext>
            </a:extLst>
          </p:cNvPr>
          <p:cNvSpPr/>
          <p:nvPr/>
        </p:nvSpPr>
        <p:spPr>
          <a:xfrm rot="10800000">
            <a:off x="6604357" y="862758"/>
            <a:ext cx="1741335" cy="7752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6099F9CE-FD81-4E46-91A5-67EBC7DB816B}"/>
              </a:ext>
            </a:extLst>
          </p:cNvPr>
          <p:cNvSpPr/>
          <p:nvPr/>
        </p:nvSpPr>
        <p:spPr>
          <a:xfrm rot="10800000">
            <a:off x="6757997" y="3841075"/>
            <a:ext cx="2052048" cy="9252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AAF3A2-3297-43FF-95E9-A8EB3B0457C3}"/>
              </a:ext>
            </a:extLst>
          </p:cNvPr>
          <p:cNvSpPr txBox="1"/>
          <p:nvPr/>
        </p:nvSpPr>
        <p:spPr>
          <a:xfrm>
            <a:off x="6845930" y="906132"/>
            <a:ext cx="128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My slave has glorified me.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2D87B2-57DB-4D34-9139-0C4AB931FED6}"/>
              </a:ext>
            </a:extLst>
          </p:cNvPr>
          <p:cNvSpPr txBox="1"/>
          <p:nvPr/>
        </p:nvSpPr>
        <p:spPr>
          <a:xfrm>
            <a:off x="7044579" y="3906998"/>
            <a:ext cx="1609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My slave has recognized my power</a:t>
            </a:r>
          </a:p>
        </p:txBody>
      </p:sp>
      <p:pic>
        <p:nvPicPr>
          <p:cNvPr id="3074" name="Picture 2" descr="Image result for scale clipart good and bad">
            <a:extLst>
              <a:ext uri="{FF2B5EF4-FFF2-40B4-BE49-F238E27FC236}">
                <a16:creationId xmlns:a16="http://schemas.microsoft.com/office/drawing/2014/main" id="{3B6AD65F-9B72-4723-B335-21DE884F7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"/>
          <a:stretch/>
        </p:blipFill>
        <p:spPr bwMode="auto">
          <a:xfrm>
            <a:off x="9761519" y="4824412"/>
            <a:ext cx="1651640" cy="17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E03CEC5-7EFB-427D-BD08-AF5D94557FA7}"/>
              </a:ext>
            </a:extLst>
          </p:cNvPr>
          <p:cNvSpPr txBox="1"/>
          <p:nvPr/>
        </p:nvSpPr>
        <p:spPr>
          <a:xfrm>
            <a:off x="9303360" y="3598412"/>
            <a:ext cx="265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remind ourselves that we will be held accountable for our actions.  </a:t>
            </a:r>
          </a:p>
        </p:txBody>
      </p:sp>
      <p:pic>
        <p:nvPicPr>
          <p:cNvPr id="37" name="Graphic 36" descr="Lightbulb and gear">
            <a:extLst>
              <a:ext uri="{FF2B5EF4-FFF2-40B4-BE49-F238E27FC236}">
                <a16:creationId xmlns:a16="http://schemas.microsoft.com/office/drawing/2014/main" id="{DEA38631-6F55-426B-8C3A-C0AD60E6C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3860" y="2616373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4B54128-EAD3-49A2-B05F-475289206DC0}"/>
              </a:ext>
            </a:extLst>
          </p:cNvPr>
          <p:cNvSpPr txBox="1"/>
          <p:nvPr/>
        </p:nvSpPr>
        <p:spPr>
          <a:xfrm>
            <a:off x="9924800" y="1167742"/>
            <a:ext cx="154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Yes, He’s Merciful, but that doesn’t mean He won’t punish</a:t>
            </a:r>
          </a:p>
        </p:txBody>
      </p:sp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9553C57E-0B4C-420E-96BB-5DF714767F8C}"/>
              </a:ext>
            </a:extLst>
          </p:cNvPr>
          <p:cNvSpPr/>
          <p:nvPr/>
        </p:nvSpPr>
        <p:spPr>
          <a:xfrm>
            <a:off x="11213578" y="2573101"/>
            <a:ext cx="413468" cy="10972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780AA-B953-4618-B71B-8E12A3AC574D}"/>
              </a:ext>
            </a:extLst>
          </p:cNvPr>
          <p:cNvSpPr txBox="1"/>
          <p:nvPr/>
        </p:nvSpPr>
        <p:spPr>
          <a:xfrm>
            <a:off x="9894222" y="862757"/>
            <a:ext cx="141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BALANCE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064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8547-52FA-4B16-A220-233617E2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 did I learn about Allah in the first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4 Ayat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06D15-6CBE-4519-ACBE-F978F8635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 flipV="1">
            <a:off x="5908215" y="2913195"/>
            <a:ext cx="45719" cy="102411"/>
          </a:xfrm>
        </p:spPr>
        <p:txBody>
          <a:bodyPr>
            <a:normAutofit fontScale="25000" lnSpcReduction="20000"/>
          </a:bodyPr>
          <a:lstStyle/>
          <a:p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5DBA8-E6F9-40F5-9D50-267F49588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216" y="1783207"/>
            <a:ext cx="4073345" cy="443219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/>
              <a:t>He is Merciful and Cares for us.</a:t>
            </a:r>
          </a:p>
          <a:p>
            <a:r>
              <a:rPr lang="en-US" sz="2400" dirty="0"/>
              <a:t>He is </a:t>
            </a:r>
            <a:r>
              <a:rPr lang="en-US" sz="2400" dirty="0">
                <a:highlight>
                  <a:srgbClr val="FFFF00"/>
                </a:highlight>
              </a:rPr>
              <a:t>praised</a:t>
            </a:r>
            <a:r>
              <a:rPr lang="en-US" sz="2400" dirty="0"/>
              <a:t> and </a:t>
            </a:r>
            <a:r>
              <a:rPr lang="en-US" sz="2400" dirty="0">
                <a:highlight>
                  <a:srgbClr val="FFFF00"/>
                </a:highlight>
              </a:rPr>
              <a:t>thanked</a:t>
            </a:r>
            <a:r>
              <a:rPr lang="en-US" sz="2400" dirty="0"/>
              <a:t>.</a:t>
            </a:r>
          </a:p>
          <a:p>
            <a:r>
              <a:rPr lang="en-US" sz="2400" dirty="0"/>
              <a:t>He is our Master and we are His slaves</a:t>
            </a:r>
          </a:p>
          <a:p>
            <a:r>
              <a:rPr lang="en-US" sz="2400" dirty="0"/>
              <a:t>He owns and cares for all the Worlds.</a:t>
            </a:r>
          </a:p>
          <a:p>
            <a:r>
              <a:rPr lang="en-US" sz="2400" dirty="0"/>
              <a:t>He owns the Day of Judgement.</a:t>
            </a:r>
          </a:p>
        </p:txBody>
      </p:sp>
      <p:pic>
        <p:nvPicPr>
          <p:cNvPr id="8" name="Picture 7" descr="A picture containing scissors&#10;&#10;Description automatically generated">
            <a:extLst>
              <a:ext uri="{FF2B5EF4-FFF2-40B4-BE49-F238E27FC236}">
                <a16:creationId xmlns:a16="http://schemas.microsoft.com/office/drawing/2014/main" id="{5CCDB001-81B4-4F67-AA80-C40B1E5B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09" y="2067992"/>
            <a:ext cx="995077" cy="1416990"/>
          </a:xfrm>
          <a:prstGeom prst="rect">
            <a:avLst/>
          </a:prstGeom>
        </p:spPr>
      </p:pic>
      <p:pic>
        <p:nvPicPr>
          <p:cNvPr id="5" name="Picture 2" descr="Image result for islam clip art">
            <a:extLst>
              <a:ext uri="{FF2B5EF4-FFF2-40B4-BE49-F238E27FC236}">
                <a16:creationId xmlns:a16="http://schemas.microsoft.com/office/drawing/2014/main" id="{9DD69BFC-0C1F-4BA4-A914-1248AE9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75" y="2749457"/>
            <a:ext cx="2327612" cy="20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75CBE1-61FE-464D-9BE9-A876A275836B}"/>
              </a:ext>
            </a:extLst>
          </p:cNvPr>
          <p:cNvSpPr txBox="1"/>
          <p:nvPr/>
        </p:nvSpPr>
        <p:spPr>
          <a:xfrm>
            <a:off x="5153399" y="4965284"/>
            <a:ext cx="48334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We must remember this throughout the day.</a:t>
            </a:r>
          </a:p>
          <a:p>
            <a:r>
              <a:rPr lang="en-US" dirty="0"/>
              <a:t>Just like we charge our electronics to keep them running properly, our Salah is a recharge for our hearts-connecting us to the One who Created us.  </a:t>
            </a:r>
            <a:r>
              <a:rPr lang="en-US" sz="1800" dirty="0"/>
              <a:t>  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CD8154AE-0F6B-41B0-B4A0-77D110DD0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9370" r="13361" b="7359"/>
          <a:stretch/>
        </p:blipFill>
        <p:spPr bwMode="auto">
          <a:xfrm>
            <a:off x="9883471" y="3896139"/>
            <a:ext cx="1868164" cy="24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5D7EACC0-83B5-4245-A361-A0C18B886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9" t="48034" b="34256"/>
          <a:stretch/>
        </p:blipFill>
        <p:spPr bwMode="auto">
          <a:xfrm>
            <a:off x="1637968" y="846872"/>
            <a:ext cx="3172571" cy="8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BAFEF-80CE-4CAE-80D2-48868CB87737}"/>
              </a:ext>
            </a:extLst>
          </p:cNvPr>
          <p:cNvSpPr txBox="1"/>
          <p:nvPr/>
        </p:nvSpPr>
        <p:spPr>
          <a:xfrm>
            <a:off x="491323" y="704746"/>
            <a:ext cx="12738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Ayah</a:t>
            </a:r>
          </a:p>
          <a:p>
            <a:r>
              <a:rPr lang="en-US" sz="2800" dirty="0"/>
              <a:t>   </a:t>
            </a:r>
            <a:r>
              <a:rPr lang="en-US" sz="2800" b="1" u="sng" dirty="0"/>
              <a:t>#5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7EB00-E851-4DD0-A466-41B1ADB1BBF8}"/>
              </a:ext>
            </a:extLst>
          </p:cNvPr>
          <p:cNvSpPr txBox="1"/>
          <p:nvPr/>
        </p:nvSpPr>
        <p:spPr>
          <a:xfrm>
            <a:off x="4905954" y="614526"/>
            <a:ext cx="2226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 alone we worship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 alone we ask for help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084C79C-954F-45E4-B8C9-8CA13C3D64C0}"/>
              </a:ext>
            </a:extLst>
          </p:cNvPr>
          <p:cNvSpPr/>
          <p:nvPr/>
        </p:nvSpPr>
        <p:spPr>
          <a:xfrm>
            <a:off x="858741" y="2091854"/>
            <a:ext cx="1622066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BAD4C1E-1FF1-4FA7-83D2-1E8D66CE28BB}"/>
              </a:ext>
            </a:extLst>
          </p:cNvPr>
          <p:cNvSpPr/>
          <p:nvPr/>
        </p:nvSpPr>
        <p:spPr>
          <a:xfrm rot="10800000">
            <a:off x="932044" y="2796061"/>
            <a:ext cx="1622066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754B6-4FA4-438F-900B-1C93874E285A}"/>
              </a:ext>
            </a:extLst>
          </p:cNvPr>
          <p:cNvSpPr txBox="1"/>
          <p:nvPr/>
        </p:nvSpPr>
        <p:spPr>
          <a:xfrm>
            <a:off x="2640017" y="1963239"/>
            <a:ext cx="1622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2-way street.</a:t>
            </a:r>
          </a:p>
          <a:p>
            <a:endParaRPr lang="en-US" dirty="0"/>
          </a:p>
          <a:p>
            <a:r>
              <a:rPr lang="en-US" dirty="0"/>
              <a:t>We worship Allah</a:t>
            </a:r>
          </a:p>
          <a:p>
            <a:r>
              <a:rPr lang="en-US" dirty="0"/>
              <a:t>And Allah helps us. </a:t>
            </a:r>
          </a:p>
        </p:txBody>
      </p:sp>
      <p:pic>
        <p:nvPicPr>
          <p:cNvPr id="12" name="Picture 8" descr="Image result for Muslim Kids Praying Cartoon">
            <a:extLst>
              <a:ext uri="{FF2B5EF4-FFF2-40B4-BE49-F238E27FC236}">
                <a16:creationId xmlns:a16="http://schemas.microsoft.com/office/drawing/2014/main" id="{C8C9A762-2972-4982-999E-29CA5317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07" y="4727506"/>
            <a:ext cx="1065474" cy="17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0AF63D42-4507-43D7-A04E-FFB8532BB3F2}"/>
              </a:ext>
            </a:extLst>
          </p:cNvPr>
          <p:cNvSpPr/>
          <p:nvPr/>
        </p:nvSpPr>
        <p:spPr>
          <a:xfrm>
            <a:off x="3407066" y="3755878"/>
            <a:ext cx="1932168" cy="10953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See the source image">
            <a:extLst>
              <a:ext uri="{FF2B5EF4-FFF2-40B4-BE49-F238E27FC236}">
                <a16:creationId xmlns:a16="http://schemas.microsoft.com/office/drawing/2014/main" id="{E6F54E40-3341-4B58-B089-E8F0A6D4F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9" t="48034" b="34256"/>
          <a:stretch/>
        </p:blipFill>
        <p:spPr bwMode="auto">
          <a:xfrm>
            <a:off x="3546518" y="4067447"/>
            <a:ext cx="1653264" cy="44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allah">
            <a:extLst>
              <a:ext uri="{FF2B5EF4-FFF2-40B4-BE49-F238E27FC236}">
                <a16:creationId xmlns:a16="http://schemas.microsoft.com/office/drawing/2014/main" id="{F82CF28C-A3A2-47F3-B2D1-7F3F3A9D6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40" y="1352400"/>
            <a:ext cx="1401542" cy="10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5ACC1A7-D09B-4284-BBD4-F7B3D0C983CF}"/>
              </a:ext>
            </a:extLst>
          </p:cNvPr>
          <p:cNvSpPr/>
          <p:nvPr/>
        </p:nvSpPr>
        <p:spPr>
          <a:xfrm rot="10800000">
            <a:off x="5557956" y="2773594"/>
            <a:ext cx="4227247" cy="16632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F5FC2-BAB1-4A25-ABDF-4A75048F7DB7}"/>
              </a:ext>
            </a:extLst>
          </p:cNvPr>
          <p:cNvSpPr txBox="1"/>
          <p:nvPr/>
        </p:nvSpPr>
        <p:spPr>
          <a:xfrm>
            <a:off x="5645423" y="3216875"/>
            <a:ext cx="422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between Me and My servant.  </a:t>
            </a:r>
          </a:p>
          <a:p>
            <a:r>
              <a:rPr lang="en-US" dirty="0"/>
              <a:t>My servant shall have what He asks for.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C6DD72-86CD-4900-9747-AF961FBF45B3}"/>
              </a:ext>
            </a:extLst>
          </p:cNvPr>
          <p:cNvCxnSpPr>
            <a:cxnSpLocks/>
          </p:cNvCxnSpPr>
          <p:nvPr/>
        </p:nvCxnSpPr>
        <p:spPr>
          <a:xfrm flipH="1">
            <a:off x="3451050" y="867410"/>
            <a:ext cx="25622" cy="7308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804E4FF4-66A5-4950-8283-7FA99A5634A0}"/>
              </a:ext>
            </a:extLst>
          </p:cNvPr>
          <p:cNvSpPr/>
          <p:nvPr/>
        </p:nvSpPr>
        <p:spPr>
          <a:xfrm rot="1250400">
            <a:off x="3147550" y="1737457"/>
            <a:ext cx="2177952" cy="344649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Bent 27">
            <a:extLst>
              <a:ext uri="{FF2B5EF4-FFF2-40B4-BE49-F238E27FC236}">
                <a16:creationId xmlns:a16="http://schemas.microsoft.com/office/drawing/2014/main" id="{D9626160-4BA9-461E-8AF7-ED8C2A863E4D}"/>
              </a:ext>
            </a:extLst>
          </p:cNvPr>
          <p:cNvSpPr/>
          <p:nvPr/>
        </p:nvSpPr>
        <p:spPr>
          <a:xfrm>
            <a:off x="3996723" y="728562"/>
            <a:ext cx="813816" cy="312813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7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F3D5-B524-4E00-A7AB-021DEA64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/>
              <a:t>Ayah</a:t>
            </a:r>
            <a:br>
              <a:rPr lang="en-US" sz="3100" b="1" u="sng" dirty="0"/>
            </a:br>
            <a:r>
              <a:rPr lang="en-US" sz="3100" b="1" dirty="0"/>
              <a:t>   </a:t>
            </a:r>
            <a:r>
              <a:rPr lang="en-US" sz="3100" b="1" u="sng" dirty="0"/>
              <a:t>#6</a:t>
            </a:r>
            <a:br>
              <a:rPr lang="en-US" sz="4000" b="1" u="sng" dirty="0"/>
            </a:br>
            <a:endParaRPr lang="en-US" dirty="0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69478992-7B6A-4373-B3EF-C3F71EF96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1" t="46021" r="40809" b="30796"/>
          <a:stretch/>
        </p:blipFill>
        <p:spPr bwMode="auto">
          <a:xfrm>
            <a:off x="1995947" y="796411"/>
            <a:ext cx="4414685" cy="924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7E90C-4D32-494D-8480-A975CB8DD2D1}"/>
              </a:ext>
            </a:extLst>
          </p:cNvPr>
          <p:cNvSpPr txBox="1"/>
          <p:nvPr/>
        </p:nvSpPr>
        <p:spPr>
          <a:xfrm>
            <a:off x="622852" y="1829528"/>
            <a:ext cx="3448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Guide us on the Straight Path</a:t>
            </a:r>
          </a:p>
        </p:txBody>
      </p:sp>
      <p:pic>
        <p:nvPicPr>
          <p:cNvPr id="1026" name="Picture 2" descr="Image result for Muslim Prayer ClipArt">
            <a:extLst>
              <a:ext uri="{FF2B5EF4-FFF2-40B4-BE49-F238E27FC236}">
                <a16:creationId xmlns:a16="http://schemas.microsoft.com/office/drawing/2014/main" id="{79ECEF18-BA3F-4F3E-8693-5C7DC1790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 r="14938"/>
          <a:stretch/>
        </p:blipFill>
        <p:spPr bwMode="auto">
          <a:xfrm>
            <a:off x="7233856" y="2999166"/>
            <a:ext cx="2116569" cy="32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DF118ED-03DB-4EF8-8B6E-D5C2952404AC}"/>
              </a:ext>
            </a:extLst>
          </p:cNvPr>
          <p:cNvSpPr/>
          <p:nvPr/>
        </p:nvSpPr>
        <p:spPr>
          <a:xfrm>
            <a:off x="8818355" y="1520312"/>
            <a:ext cx="2116569" cy="11724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See the source image">
            <a:extLst>
              <a:ext uri="{FF2B5EF4-FFF2-40B4-BE49-F238E27FC236}">
                <a16:creationId xmlns:a16="http://schemas.microsoft.com/office/drawing/2014/main" id="{959EC492-B781-4DBF-927D-8D139978F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45072" r="40583" b="32132"/>
          <a:stretch/>
        </p:blipFill>
        <p:spPr bwMode="auto">
          <a:xfrm>
            <a:off x="9064177" y="1812372"/>
            <a:ext cx="1624923" cy="5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oose Path Clip Art">
            <a:extLst>
              <a:ext uri="{FF2B5EF4-FFF2-40B4-BE49-F238E27FC236}">
                <a16:creationId xmlns:a16="http://schemas.microsoft.com/office/drawing/2014/main" id="{AA0B1601-D794-4968-9F2D-E382858ED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/>
          <a:stretch/>
        </p:blipFill>
        <p:spPr bwMode="auto">
          <a:xfrm>
            <a:off x="4271121" y="2387754"/>
            <a:ext cx="1893216" cy="17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521F1F-978D-4455-A89C-2F1C935ECE8A}"/>
              </a:ext>
            </a:extLst>
          </p:cNvPr>
          <p:cNvSpPr txBox="1"/>
          <p:nvPr/>
        </p:nvSpPr>
        <p:spPr>
          <a:xfrm>
            <a:off x="678937" y="2508150"/>
            <a:ext cx="35672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though we believe we are on the correct path, we still ask Allah every day to keep us guided.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ask him to keep us from making the wrong decisions. </a:t>
            </a:r>
          </a:p>
          <a:p>
            <a:endParaRPr lang="en-US" dirty="0"/>
          </a:p>
          <a:p>
            <a:r>
              <a:rPr lang="en-US" dirty="0"/>
              <a:t>Guidance is continuous!!  </a:t>
            </a:r>
          </a:p>
        </p:txBody>
      </p:sp>
      <p:pic>
        <p:nvPicPr>
          <p:cNvPr id="1032" name="Picture 8" descr="Image result for dua clipart">
            <a:extLst>
              <a:ext uri="{FF2B5EF4-FFF2-40B4-BE49-F238E27FC236}">
                <a16:creationId xmlns:a16="http://schemas.microsoft.com/office/drawing/2014/main" id="{88423CF1-D703-44F0-93EE-50C7BCB6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5" y="2508150"/>
            <a:ext cx="437322" cy="4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ua clipart">
            <a:extLst>
              <a:ext uri="{FF2B5EF4-FFF2-40B4-BE49-F238E27FC236}">
                <a16:creationId xmlns:a16="http://schemas.microsoft.com/office/drawing/2014/main" id="{0A11FBD4-867A-48AB-AF97-33243DCC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2" y="4314245"/>
            <a:ext cx="437322" cy="4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1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7E433-1DB0-4631-B166-D100A3695CB8}"/>
              </a:ext>
            </a:extLst>
          </p:cNvPr>
          <p:cNvSpPr txBox="1"/>
          <p:nvPr/>
        </p:nvSpPr>
        <p:spPr>
          <a:xfrm>
            <a:off x="818984" y="755375"/>
            <a:ext cx="105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answering, Allah (S) waits for us to mention </a:t>
            </a:r>
            <a:r>
              <a:rPr lang="en-US" b="1" dirty="0"/>
              <a:t>which path </a:t>
            </a:r>
            <a:r>
              <a:rPr lang="en-US" dirty="0"/>
              <a:t>we are asking for in the</a:t>
            </a:r>
            <a:r>
              <a:rPr lang="en-US" dirty="0">
                <a:highlight>
                  <a:srgbClr val="FFFF00"/>
                </a:highlight>
              </a:rPr>
              <a:t> LAST AYAH: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CFABBDA-5463-4C69-9911-1A48FE29D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77151"/>
          <a:stretch/>
        </p:blipFill>
        <p:spPr bwMode="auto">
          <a:xfrm>
            <a:off x="7931669" y="1343160"/>
            <a:ext cx="3069204" cy="1085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A2F37D-36E9-4D4A-A2B4-56BB60AC6E7B}"/>
              </a:ext>
            </a:extLst>
          </p:cNvPr>
          <p:cNvSpPr txBox="1"/>
          <p:nvPr/>
        </p:nvSpPr>
        <p:spPr>
          <a:xfrm>
            <a:off x="2409246" y="1331509"/>
            <a:ext cx="946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Ayah</a:t>
            </a:r>
          </a:p>
          <a:p>
            <a:r>
              <a:rPr lang="en-US" sz="2400" dirty="0"/>
              <a:t>   </a:t>
            </a:r>
            <a:r>
              <a:rPr lang="en-US" sz="2400" b="1" u="sng" dirty="0"/>
              <a:t>#7</a:t>
            </a:r>
          </a:p>
        </p:txBody>
      </p:sp>
      <p:pic>
        <p:nvPicPr>
          <p:cNvPr id="7" name="Picture 2" descr="Image result for Muslim Prayer ClipArt">
            <a:extLst>
              <a:ext uri="{FF2B5EF4-FFF2-40B4-BE49-F238E27FC236}">
                <a16:creationId xmlns:a16="http://schemas.microsoft.com/office/drawing/2014/main" id="{C0FD3C92-4596-431F-A6D7-25D1DD73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 r="14938"/>
          <a:stretch/>
        </p:blipFill>
        <p:spPr bwMode="auto">
          <a:xfrm>
            <a:off x="523013" y="4176621"/>
            <a:ext cx="1572581" cy="24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40AD98A-496B-4D68-AD3F-16BAC4516059}"/>
              </a:ext>
            </a:extLst>
          </p:cNvPr>
          <p:cNvSpPr/>
          <p:nvPr/>
        </p:nvSpPr>
        <p:spPr>
          <a:xfrm>
            <a:off x="929858" y="2881336"/>
            <a:ext cx="2038980" cy="1095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7ABB4481-6BB9-4CFA-9FC0-3D6BC4355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77151" b="2286"/>
          <a:stretch/>
        </p:blipFill>
        <p:spPr bwMode="auto">
          <a:xfrm>
            <a:off x="1167461" y="3143906"/>
            <a:ext cx="1497201" cy="487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allah">
            <a:extLst>
              <a:ext uri="{FF2B5EF4-FFF2-40B4-BE49-F238E27FC236}">
                <a16:creationId xmlns:a16="http://schemas.microsoft.com/office/drawing/2014/main" id="{842995FC-8F9E-4E5A-9ADA-22C1000D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51" y="3022701"/>
            <a:ext cx="1287517" cy="9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77C6B26-21A1-4669-8258-240F6411E145}"/>
              </a:ext>
            </a:extLst>
          </p:cNvPr>
          <p:cNvSpPr/>
          <p:nvPr/>
        </p:nvSpPr>
        <p:spPr>
          <a:xfrm rot="10800000">
            <a:off x="3255148" y="4225028"/>
            <a:ext cx="3906511" cy="1095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A76096-F510-472A-A70F-7CDD3CFCE89D}"/>
              </a:ext>
            </a:extLst>
          </p:cNvPr>
          <p:cNvSpPr txBox="1"/>
          <p:nvPr/>
        </p:nvSpPr>
        <p:spPr>
          <a:xfrm>
            <a:off x="4056637" y="4272483"/>
            <a:ext cx="283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for My servant.  </a:t>
            </a:r>
          </a:p>
          <a:p>
            <a:r>
              <a:rPr lang="en-US" dirty="0"/>
              <a:t>My servant shall have what he asks for.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7822A-AE82-4448-9001-DA9F5521FE8D}"/>
              </a:ext>
            </a:extLst>
          </p:cNvPr>
          <p:cNvSpPr txBox="1"/>
          <p:nvPr/>
        </p:nvSpPr>
        <p:spPr>
          <a:xfrm>
            <a:off x="2095594" y="5640960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end the Surah with “AMEEN” because the last Ayah we recited was a DUAA.  </a:t>
            </a:r>
          </a:p>
          <a:p>
            <a:r>
              <a:rPr lang="en-US" dirty="0"/>
              <a:t>We asked and Allah(S) responded. 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CD44D7C-5504-4D32-A462-B7AD600AB2A0}"/>
              </a:ext>
            </a:extLst>
          </p:cNvPr>
          <p:cNvSpPr/>
          <p:nvPr/>
        </p:nvSpPr>
        <p:spPr>
          <a:xfrm>
            <a:off x="1833536" y="3818375"/>
            <a:ext cx="1373209" cy="6256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922C9-FD30-429C-B742-4BD147AF40D6}"/>
              </a:ext>
            </a:extLst>
          </p:cNvPr>
          <p:cNvSpPr txBox="1"/>
          <p:nvPr/>
        </p:nvSpPr>
        <p:spPr>
          <a:xfrm>
            <a:off x="1956893" y="3968114"/>
            <a:ext cx="103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AMEEN</a:t>
            </a:r>
          </a:p>
        </p:txBody>
      </p:sp>
      <p:pic>
        <p:nvPicPr>
          <p:cNvPr id="2052" name="Picture 4" descr="Image result for Duaa clipart">
            <a:extLst>
              <a:ext uri="{FF2B5EF4-FFF2-40B4-BE49-F238E27FC236}">
                <a16:creationId xmlns:a16="http://schemas.microsoft.com/office/drawing/2014/main" id="{C19D24CD-91A3-447C-9917-46980DE0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44" y="5959664"/>
            <a:ext cx="906948" cy="8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725215-4155-44C6-A088-3DCD48848AC4}"/>
              </a:ext>
            </a:extLst>
          </p:cNvPr>
          <p:cNvSpPr txBox="1"/>
          <p:nvPr/>
        </p:nvSpPr>
        <p:spPr>
          <a:xfrm>
            <a:off x="3206745" y="1457385"/>
            <a:ext cx="4856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path of those who earn your favor.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 the path of those you are angry with, or those who are lost.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1360ED3-9B71-464C-8891-10767E167CF7}"/>
              </a:ext>
            </a:extLst>
          </p:cNvPr>
          <p:cNvSpPr/>
          <p:nvPr/>
        </p:nvSpPr>
        <p:spPr>
          <a:xfrm rot="20650000">
            <a:off x="10170498" y="2322296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FDF8256-83F4-4733-A78F-05491035C4DA}"/>
              </a:ext>
            </a:extLst>
          </p:cNvPr>
          <p:cNvSpPr/>
          <p:nvPr/>
        </p:nvSpPr>
        <p:spPr>
          <a:xfrm rot="20761257">
            <a:off x="8281292" y="239213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50534-03B7-4258-A987-BCDBF6867D12}"/>
              </a:ext>
            </a:extLst>
          </p:cNvPr>
          <p:cNvSpPr txBox="1"/>
          <p:nvPr/>
        </p:nvSpPr>
        <p:spPr>
          <a:xfrm>
            <a:off x="9951751" y="3464187"/>
            <a:ext cx="1572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People who know the truth, but </a:t>
            </a:r>
            <a:r>
              <a:rPr lang="en-US" u="sng" dirty="0">
                <a:solidFill>
                  <a:srgbClr val="C00000"/>
                </a:solidFill>
              </a:rPr>
              <a:t>choose</a:t>
            </a:r>
            <a:r>
              <a:rPr lang="en-US" dirty="0">
                <a:solidFill>
                  <a:srgbClr val="C00000"/>
                </a:solidFill>
              </a:rPr>
              <a:t> not to follow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19776-3CD0-46E8-8851-F1FE8EACF15F}"/>
              </a:ext>
            </a:extLst>
          </p:cNvPr>
          <p:cNvSpPr txBox="1"/>
          <p:nvPr/>
        </p:nvSpPr>
        <p:spPr>
          <a:xfrm>
            <a:off x="8063003" y="3476949"/>
            <a:ext cx="134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People who </a:t>
            </a:r>
            <a:r>
              <a:rPr lang="en-US" u="sng" dirty="0">
                <a:solidFill>
                  <a:srgbClr val="FFFF00"/>
                </a:solidFill>
              </a:rPr>
              <a:t>don’t</a:t>
            </a:r>
            <a:r>
              <a:rPr lang="en-US" dirty="0">
                <a:solidFill>
                  <a:srgbClr val="FFFF00"/>
                </a:solidFill>
              </a:rPr>
              <a:t> know the truth</a:t>
            </a:r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6E6A5EA9-970F-4107-B8D1-34B7A8F2E499}"/>
              </a:ext>
            </a:extLst>
          </p:cNvPr>
          <p:cNvSpPr/>
          <p:nvPr/>
        </p:nvSpPr>
        <p:spPr>
          <a:xfrm>
            <a:off x="6679118" y="1996793"/>
            <a:ext cx="404640" cy="324858"/>
          </a:xfrm>
          <a:prstGeom prst="star4">
            <a:avLst>
              <a:gd name="adj" fmla="val 12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F0D5B015-2328-4FDF-B53A-8580D489CC12}"/>
              </a:ext>
            </a:extLst>
          </p:cNvPr>
          <p:cNvSpPr/>
          <p:nvPr/>
        </p:nvSpPr>
        <p:spPr>
          <a:xfrm>
            <a:off x="5208404" y="2279398"/>
            <a:ext cx="404640" cy="389290"/>
          </a:xfrm>
          <a:prstGeom prst="star4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F22C2CF-3407-4613-A2C4-50749212C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6" b="5377"/>
          <a:stretch/>
        </p:blipFill>
        <p:spPr bwMode="auto">
          <a:xfrm>
            <a:off x="2143161" y="148996"/>
            <a:ext cx="3105651" cy="65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5"/>
            <a:ext cx="4143830" cy="2785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365"/>
            <a:ext cx="3813048" cy="245973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9F87D-58F9-4003-9777-8EE7105E1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4069" y="1111662"/>
            <a:ext cx="3299328" cy="201820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Summary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Al-</a:t>
            </a:r>
            <a:r>
              <a:rPr lang="en-US" sz="3200" dirty="0" err="1">
                <a:solidFill>
                  <a:schemeClr val="bg1"/>
                </a:solidFill>
              </a:rPr>
              <a:t>Fatiha</a:t>
            </a:r>
            <a:r>
              <a:rPr lang="en-US" sz="3200" dirty="0">
                <a:solidFill>
                  <a:schemeClr val="bg1"/>
                </a:solidFill>
              </a:rPr>
              <a:t> Conversation with Allah (S)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31F21-1F34-4FD0-98E4-B88F3FFA9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4068" y="2727076"/>
            <a:ext cx="3299327" cy="391437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63DC6-7928-4E19-95B0-F011CFF5F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3"/>
          <a:stretch/>
        </p:blipFill>
        <p:spPr>
          <a:xfrm>
            <a:off x="5957872" y="3425129"/>
            <a:ext cx="5577931" cy="31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3" y="1198665"/>
            <a:ext cx="11326762" cy="1016841"/>
          </a:xfrm>
        </p:spPr>
        <p:txBody>
          <a:bodyPr>
            <a:normAutofit fontScale="90000"/>
          </a:bodyPr>
          <a:lstStyle/>
          <a:p>
            <a:r>
              <a:rPr lang="en-US" cap="all" dirty="0"/>
              <a:t>The Opening Surah of the Quran =  </a:t>
            </a:r>
            <a:br>
              <a:rPr lang="en-US" cap="all" dirty="0"/>
            </a:br>
            <a:r>
              <a:rPr lang="en-US" cap="all" dirty="0"/>
              <a:t>                         the opening Surah of our Salah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62157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aphic 4" descr="Door Open">
            <a:extLst>
              <a:ext uri="{FF2B5EF4-FFF2-40B4-BE49-F238E27FC236}">
                <a16:creationId xmlns:a16="http://schemas.microsoft.com/office/drawing/2014/main" id="{718B3306-26F3-4B44-B3BB-3F1A782467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7240" y="609443"/>
            <a:ext cx="1039147" cy="1039147"/>
          </a:xfrm>
          <a:prstGeom prst="rect">
            <a:avLst/>
          </a:prstGeom>
        </p:spPr>
      </p:pic>
      <p:pic>
        <p:nvPicPr>
          <p:cNvPr id="1026" name="Picture 2" descr="Image result for allah">
            <a:extLst>
              <a:ext uri="{FF2B5EF4-FFF2-40B4-BE49-F238E27FC236}">
                <a16:creationId xmlns:a16="http://schemas.microsoft.com/office/drawing/2014/main" id="{F28E8866-1F54-43D5-A268-6BE7976C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804728"/>
            <a:ext cx="10858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slam">
            <a:extLst>
              <a:ext uri="{FF2B5EF4-FFF2-40B4-BE49-F238E27FC236}">
                <a16:creationId xmlns:a16="http://schemas.microsoft.com/office/drawing/2014/main" id="{B0C3DF13-6D4F-4484-B5F1-081BBBC1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98" y="2831470"/>
            <a:ext cx="1009028" cy="10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B676-BB83-4A83-92D9-52CA39AE3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738" y="1445517"/>
            <a:ext cx="6364523" cy="349150"/>
          </a:xfrm>
        </p:spPr>
        <p:txBody>
          <a:bodyPr>
            <a:noAutofit/>
          </a:bodyPr>
          <a:lstStyle/>
          <a:p>
            <a:r>
              <a:rPr lang="en-US" sz="2400" b="1" cap="none" dirty="0">
                <a:solidFill>
                  <a:schemeClr val="bg1"/>
                </a:solidFill>
              </a:rPr>
              <a:t>Al- Fatiha </a:t>
            </a:r>
            <a:br>
              <a:rPr lang="en-US" sz="2400" b="1" cap="none" dirty="0">
                <a:solidFill>
                  <a:schemeClr val="bg1"/>
                </a:solidFill>
              </a:rPr>
            </a:br>
            <a:r>
              <a:rPr lang="en-US" sz="2400" b="1" cap="none" dirty="0">
                <a:solidFill>
                  <a:schemeClr val="bg1"/>
                </a:solidFill>
              </a:rPr>
              <a:t>Nicknames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1ED5C-27FC-4948-87D3-1E6A4A61A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6277221"/>
            <a:ext cx="8936846" cy="457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9047C74-BD11-41E4-8F9B-8F008D0BF445}"/>
              </a:ext>
            </a:extLst>
          </p:cNvPr>
          <p:cNvSpPr/>
          <p:nvPr/>
        </p:nvSpPr>
        <p:spPr>
          <a:xfrm>
            <a:off x="1473058" y="1484236"/>
            <a:ext cx="2327666" cy="1635395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6A0E0B9-E8A4-4172-A957-E1DE13D21F9E}"/>
              </a:ext>
            </a:extLst>
          </p:cNvPr>
          <p:cNvSpPr/>
          <p:nvPr/>
        </p:nvSpPr>
        <p:spPr>
          <a:xfrm>
            <a:off x="6315383" y="3046667"/>
            <a:ext cx="2719029" cy="154240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 Salah:</a:t>
            </a:r>
          </a:p>
          <a:p>
            <a:pPr algn="ctr"/>
            <a:r>
              <a:rPr lang="en-US" sz="2400" dirty="0"/>
              <a:t>The Prayer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A2499B6-60BC-4D9A-9ECC-5E5DD2717D22}"/>
              </a:ext>
            </a:extLst>
          </p:cNvPr>
          <p:cNvSpPr/>
          <p:nvPr/>
        </p:nvSpPr>
        <p:spPr>
          <a:xfrm>
            <a:off x="1596629" y="3382654"/>
            <a:ext cx="2928987" cy="165730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 </a:t>
            </a:r>
            <a:r>
              <a:rPr lang="en-US" sz="2400" dirty="0" err="1"/>
              <a:t>Ruqyah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The Cure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86ABB6C-A114-487D-A065-F345EA9EE7D3}"/>
              </a:ext>
            </a:extLst>
          </p:cNvPr>
          <p:cNvSpPr/>
          <p:nvPr/>
        </p:nvSpPr>
        <p:spPr>
          <a:xfrm>
            <a:off x="4270985" y="2175938"/>
            <a:ext cx="2436124" cy="147894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 </a:t>
            </a:r>
            <a:r>
              <a:rPr lang="en-US" sz="2400" dirty="0" err="1"/>
              <a:t>Hamd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The Praise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82856-790E-4710-B4F0-2E967997BDED}"/>
              </a:ext>
            </a:extLst>
          </p:cNvPr>
          <p:cNvSpPr txBox="1"/>
          <p:nvPr/>
        </p:nvSpPr>
        <p:spPr>
          <a:xfrm>
            <a:off x="2020858" y="1679263"/>
            <a:ext cx="171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Ummul</a:t>
            </a:r>
            <a:r>
              <a:rPr lang="en-US" sz="2000" dirty="0"/>
              <a:t> Kitab: The Mother of the Book</a:t>
            </a:r>
          </a:p>
        </p:txBody>
      </p:sp>
      <p:pic>
        <p:nvPicPr>
          <p:cNvPr id="4100" name="Picture 4" descr="Image result for quran">
            <a:extLst>
              <a:ext uri="{FF2B5EF4-FFF2-40B4-BE49-F238E27FC236}">
                <a16:creationId xmlns:a16="http://schemas.microsoft.com/office/drawing/2014/main" id="{93D4301F-AFE5-453F-9C52-1A8FBE6D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15" y="2612835"/>
            <a:ext cx="795476" cy="61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ure clipart">
            <a:extLst>
              <a:ext uri="{FF2B5EF4-FFF2-40B4-BE49-F238E27FC236}">
                <a16:creationId xmlns:a16="http://schemas.microsoft.com/office/drawing/2014/main" id="{0F0A07DD-F205-48F0-88D8-7D10492A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07" y="4216188"/>
            <a:ext cx="829956" cy="10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the source image">
            <a:extLst>
              <a:ext uri="{FF2B5EF4-FFF2-40B4-BE49-F238E27FC236}">
                <a16:creationId xmlns:a16="http://schemas.microsoft.com/office/drawing/2014/main" id="{767C5BA0-03C9-4D85-8DF7-212FC3974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6" t="18350" r="7422" b="13857"/>
          <a:stretch/>
        </p:blipFill>
        <p:spPr bwMode="auto">
          <a:xfrm>
            <a:off x="8555260" y="3976695"/>
            <a:ext cx="723001" cy="1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52CDE222-030F-43C7-8A08-F1DBDA325517}"/>
              </a:ext>
            </a:extLst>
          </p:cNvPr>
          <p:cNvSpPr/>
          <p:nvPr/>
        </p:nvSpPr>
        <p:spPr>
          <a:xfrm>
            <a:off x="7331103" y="1484236"/>
            <a:ext cx="3155412" cy="156180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AlSaba</a:t>
            </a:r>
            <a:r>
              <a:rPr lang="en-US" sz="2000" dirty="0"/>
              <a:t>’ Al </a:t>
            </a:r>
            <a:r>
              <a:rPr lang="en-US" sz="2000" dirty="0" err="1"/>
              <a:t>Mathanee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The 7 Repeated</a:t>
            </a:r>
          </a:p>
        </p:txBody>
      </p:sp>
      <p:pic>
        <p:nvPicPr>
          <p:cNvPr id="4108" name="Picture 12" descr="Image result for repeat clipart">
            <a:extLst>
              <a:ext uri="{FF2B5EF4-FFF2-40B4-BE49-F238E27FC236}">
                <a16:creationId xmlns:a16="http://schemas.microsoft.com/office/drawing/2014/main" id="{6936BC60-DA5E-4A2D-A9B6-50B6CB75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048" y="2358864"/>
            <a:ext cx="829899" cy="8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appy WoW Emoji">
            <a:extLst>
              <a:ext uri="{FF2B5EF4-FFF2-40B4-BE49-F238E27FC236}">
                <a16:creationId xmlns:a16="http://schemas.microsoft.com/office/drawing/2014/main" id="{E4CE2C04-E419-4B06-B765-4F2A4D4F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46" y="2260541"/>
            <a:ext cx="746526" cy="7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7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95DEC-E9A5-4F6D-AFB1-0226A564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199" y="2229715"/>
            <a:ext cx="3161963" cy="1645920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times a day do we read this Surah??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FF4BB-B061-4146-90FB-ADE9DBB4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39" y="609600"/>
            <a:ext cx="7704321" cy="5334000"/>
          </a:xfrm>
        </p:spPr>
        <p:txBody>
          <a:bodyPr/>
          <a:lstStyle/>
          <a:p>
            <a:r>
              <a:rPr lang="en-US" dirty="0"/>
              <a:t>Prophet Muhammad (S) says: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B0F0"/>
                </a:solidFill>
              </a:rPr>
              <a:t>		“It is the 7 Praised Ones.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B0F0"/>
                </a:solidFill>
              </a:rPr>
              <a:t>       It is the greatest Surah of the Quran that I have been given.”</a:t>
            </a:r>
          </a:p>
          <a:p>
            <a:endParaRPr lang="en-US" dirty="0"/>
          </a:p>
          <a:p>
            <a:r>
              <a:rPr lang="en-US" dirty="0"/>
              <a:t>What does he mean by             ???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Angel </a:t>
            </a:r>
            <a:r>
              <a:rPr lang="en-US" dirty="0" err="1"/>
              <a:t>Jibreel</a:t>
            </a:r>
            <a:r>
              <a:rPr lang="en-US" dirty="0"/>
              <a:t> was sent from the sky to congratulate the Prophet for being given 2 lights that no other Prophet had been given: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highlight>
                  <a:srgbClr val="FFFF00"/>
                </a:highlight>
              </a:rPr>
              <a:t>       Surat Al Fatiha </a:t>
            </a:r>
            <a:r>
              <a:rPr lang="en-US" dirty="0"/>
              <a:t>and the last </a:t>
            </a:r>
            <a:r>
              <a:rPr lang="en-US" dirty="0">
                <a:highlight>
                  <a:srgbClr val="FFFF00"/>
                </a:highlight>
              </a:rPr>
              <a:t>Ayah of Surat Al-</a:t>
            </a:r>
            <a:r>
              <a:rPr lang="en-US" dirty="0" err="1">
                <a:highlight>
                  <a:srgbClr val="FFFF00"/>
                </a:highlight>
              </a:rPr>
              <a:t>Baqara</a:t>
            </a:r>
            <a:r>
              <a:rPr lang="en-US" dirty="0">
                <a:highlight>
                  <a:srgbClr val="FFFF00"/>
                </a:highlight>
              </a:rPr>
              <a:t>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CABD3-E041-4D92-AA0E-9366D7D63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Image result for 7 clip art">
            <a:extLst>
              <a:ext uri="{FF2B5EF4-FFF2-40B4-BE49-F238E27FC236}">
                <a16:creationId xmlns:a16="http://schemas.microsoft.com/office/drawing/2014/main" id="{303BE6B5-FB26-43E1-A60D-B9EE7F487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r="22982" b="17901"/>
          <a:stretch/>
        </p:blipFill>
        <p:spPr bwMode="auto">
          <a:xfrm>
            <a:off x="3037399" y="2134043"/>
            <a:ext cx="610369" cy="1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Lights On">
            <a:extLst>
              <a:ext uri="{FF2B5EF4-FFF2-40B4-BE49-F238E27FC236}">
                <a16:creationId xmlns:a16="http://schemas.microsoft.com/office/drawing/2014/main" id="{87229CB8-0527-4CE3-BF1F-EAD10AFA0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369" y="4789129"/>
            <a:ext cx="1080728" cy="1080728"/>
          </a:xfrm>
          <a:prstGeom prst="rect">
            <a:avLst/>
          </a:prstGeom>
        </p:spPr>
      </p:pic>
      <p:pic>
        <p:nvPicPr>
          <p:cNvPr id="8" name="Graphic 7" descr="Lights On">
            <a:extLst>
              <a:ext uri="{FF2B5EF4-FFF2-40B4-BE49-F238E27FC236}">
                <a16:creationId xmlns:a16="http://schemas.microsoft.com/office/drawing/2014/main" id="{FD46F9D7-4ECE-4BA2-B5E1-358833E75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430" y="4789128"/>
            <a:ext cx="1080729" cy="1080729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8181F845-DFB9-405C-A5FD-13836CAF7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5410" y="3982720"/>
            <a:ext cx="914400" cy="914400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BA758425-13FA-4576-B532-3078C774E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1990" y="5245786"/>
            <a:ext cx="914400" cy="914400"/>
          </a:xfrm>
          <a:prstGeom prst="rect">
            <a:avLst/>
          </a:prstGeom>
        </p:spPr>
      </p:pic>
      <p:pic>
        <p:nvPicPr>
          <p:cNvPr id="16" name="Graphic 15" descr="Question Mark">
            <a:extLst>
              <a:ext uri="{FF2B5EF4-FFF2-40B4-BE49-F238E27FC236}">
                <a16:creationId xmlns:a16="http://schemas.microsoft.com/office/drawing/2014/main" id="{D634F261-5F3A-46DE-B5E0-032CA3D15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9498" y="4017470"/>
            <a:ext cx="914400" cy="914400"/>
          </a:xfrm>
          <a:prstGeom prst="rect">
            <a:avLst/>
          </a:prstGeom>
        </p:spPr>
      </p:pic>
      <p:pic>
        <p:nvPicPr>
          <p:cNvPr id="18" name="Graphic 17" descr="Question Mark">
            <a:extLst>
              <a:ext uri="{FF2B5EF4-FFF2-40B4-BE49-F238E27FC236}">
                <a16:creationId xmlns:a16="http://schemas.microsoft.com/office/drawing/2014/main" id="{F1604FE8-8AF0-4AD4-A40C-EB710E1DD7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90996" y="5245786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86348F-A558-4FC6-9621-3E71354A2DE9}"/>
              </a:ext>
            </a:extLst>
          </p:cNvPr>
          <p:cNvSpPr txBox="1"/>
          <p:nvPr/>
        </p:nvSpPr>
        <p:spPr>
          <a:xfrm>
            <a:off x="9204666" y="792681"/>
            <a:ext cx="166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</a:t>
            </a:r>
            <a:r>
              <a:rPr lang="en-US" dirty="0"/>
              <a:t>:</a:t>
            </a:r>
          </a:p>
        </p:txBody>
      </p:sp>
      <p:pic>
        <p:nvPicPr>
          <p:cNvPr id="24" name="Graphic 23" descr="Questions">
            <a:extLst>
              <a:ext uri="{FF2B5EF4-FFF2-40B4-BE49-F238E27FC236}">
                <a16:creationId xmlns:a16="http://schemas.microsoft.com/office/drawing/2014/main" id="{768CFEED-427F-4491-9161-9F5E4C2BB1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57495" y="838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CE17-F701-427E-B9C1-7AA6AB1E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4" y="763365"/>
            <a:ext cx="11097259" cy="57016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							</a:t>
            </a:r>
            <a:br>
              <a:rPr lang="en-US" dirty="0"/>
            </a:br>
            <a:r>
              <a:rPr lang="en-US" sz="2400" dirty="0"/>
              <a:t>For a Surah we read so often, don’t you want to know what you are saying? What are you saying? Why are you repeating it over and over?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        Himself says: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“</a:t>
            </a:r>
            <a:r>
              <a:rPr lang="en-US" sz="2400" dirty="0">
                <a:solidFill>
                  <a:srgbClr val="00B0F0"/>
                </a:solidFill>
              </a:rPr>
              <a:t>I have divided salah in between me and my slave into 2 halves, and my slave shall receive anything he asks for”</a:t>
            </a:r>
            <a:br>
              <a:rPr lang="en-US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What are we asking for                                  What does He mean by 2 halves</a:t>
            </a:r>
          </a:p>
        </p:txBody>
      </p:sp>
      <p:pic>
        <p:nvPicPr>
          <p:cNvPr id="8" name="Content Placeholder 7" descr="Customer review">
            <a:extLst>
              <a:ext uri="{FF2B5EF4-FFF2-40B4-BE49-F238E27FC236}">
                <a16:creationId xmlns:a16="http://schemas.microsoft.com/office/drawing/2014/main" id="{D938B28A-8ABC-4C98-9542-BCD2324DAB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2334" y="819140"/>
            <a:ext cx="914400" cy="914400"/>
          </a:xfrm>
        </p:spPr>
      </p:pic>
      <p:pic>
        <p:nvPicPr>
          <p:cNvPr id="16" name="Content Placeholder 15" descr="Harvey Balls 50%">
            <a:extLst>
              <a:ext uri="{FF2B5EF4-FFF2-40B4-BE49-F238E27FC236}">
                <a16:creationId xmlns:a16="http://schemas.microsoft.com/office/drawing/2014/main" id="{3778AF39-6BE1-4C90-B4D8-7F21292691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5517" y="4340450"/>
            <a:ext cx="914400" cy="91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A8386-C88F-4F4D-9603-DBC22595F796}"/>
              </a:ext>
            </a:extLst>
          </p:cNvPr>
          <p:cNvSpPr txBox="1"/>
          <p:nvPr/>
        </p:nvSpPr>
        <p:spPr>
          <a:xfrm>
            <a:off x="2785837" y="350914"/>
            <a:ext cx="215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Answer:</a:t>
            </a:r>
            <a:endParaRPr lang="en-US" sz="2800" u="sng" dirty="0"/>
          </a:p>
        </p:txBody>
      </p:sp>
      <p:pic>
        <p:nvPicPr>
          <p:cNvPr id="10" name="Picture 2" descr="Image result for allah">
            <a:extLst>
              <a:ext uri="{FF2B5EF4-FFF2-40B4-BE49-F238E27FC236}">
                <a16:creationId xmlns:a16="http://schemas.microsoft.com/office/drawing/2014/main" id="{D44E360C-C7F8-494B-B018-F8081A27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4" y="3234523"/>
            <a:ext cx="769483" cy="75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4BA63DC2-EC72-4E58-8DBE-E1C95124F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9516" y="5282679"/>
            <a:ext cx="475596" cy="475596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7B8648E8-4BBF-4EB8-8A68-6579C0C37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7474" y="5185034"/>
            <a:ext cx="475596" cy="475596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FDAD45C2-01DD-409E-8609-5939FDDA412E}"/>
              </a:ext>
            </a:extLst>
          </p:cNvPr>
          <p:cNvSpPr/>
          <p:nvPr/>
        </p:nvSpPr>
        <p:spPr>
          <a:xfrm>
            <a:off x="4361031" y="417803"/>
            <a:ext cx="4080566" cy="1427676"/>
          </a:xfrm>
          <a:prstGeom prst="cloud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17</a:t>
            </a:r>
            <a:r>
              <a:rPr lang="en-US" dirty="0"/>
              <a:t> times a day!!!</a:t>
            </a:r>
          </a:p>
        </p:txBody>
      </p:sp>
    </p:spTree>
    <p:extLst>
      <p:ext uri="{BB962C8B-B14F-4D97-AF65-F5344CB8AC3E}">
        <p14:creationId xmlns:p14="http://schemas.microsoft.com/office/powerpoint/2010/main" val="135906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1D7FC2-32D0-497F-9FD7-F7668A33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31" y="2172167"/>
            <a:ext cx="3236195" cy="31353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3600" spc="-100" dirty="0">
                <a:solidFill>
                  <a:schemeClr val="bg1"/>
                </a:solidFill>
              </a:rPr>
              <a:t>Al Fatiha is a conversation with Allah. </a:t>
            </a:r>
            <a:br>
              <a:rPr lang="en-US" sz="3600" cap="all" spc="-100" dirty="0">
                <a:solidFill>
                  <a:schemeClr val="bg1"/>
                </a:solidFill>
              </a:rPr>
            </a:br>
            <a:br>
              <a:rPr lang="en-US" sz="3600" cap="all" spc="-100" dirty="0">
                <a:solidFill>
                  <a:schemeClr val="bg1"/>
                </a:solidFill>
              </a:rPr>
            </a:br>
            <a:r>
              <a:rPr lang="en-US" sz="3600" spc="-100" dirty="0">
                <a:solidFill>
                  <a:schemeClr val="bg1"/>
                </a:solidFill>
              </a:rPr>
              <a:t>He responds after every Ayah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Image result for salah is talking to allah illustration">
            <a:extLst>
              <a:ext uri="{FF2B5EF4-FFF2-40B4-BE49-F238E27FC236}">
                <a16:creationId xmlns:a16="http://schemas.microsoft.com/office/drawing/2014/main" id="{5008D1D0-0C39-49E8-96CC-CFD39A3F730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9729"/>
          <a:stretch/>
        </p:blipFill>
        <p:spPr bwMode="auto">
          <a:xfrm>
            <a:off x="4544065" y="3966939"/>
            <a:ext cx="3344667" cy="27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59BB-E0E0-4513-93FE-F77E5714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4585" y="840013"/>
            <a:ext cx="3470083" cy="383729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When you talk to your friend on the phone, you don’t just talk to yourself.  </a:t>
            </a:r>
          </a:p>
          <a:p>
            <a:r>
              <a:rPr lang="en-US" dirty="0"/>
              <a:t>The other person has to respond, or else it isn’t a conversation.  </a:t>
            </a:r>
          </a:p>
          <a:p>
            <a:r>
              <a:rPr lang="en-US" dirty="0"/>
              <a:t>In the same way, when we pray, we have to imagine Allah (S) responding to us after every Ayah we recite.  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E20058B-172F-4568-9F57-63DC8AB77842}"/>
              </a:ext>
            </a:extLst>
          </p:cNvPr>
          <p:cNvSpPr/>
          <p:nvPr/>
        </p:nvSpPr>
        <p:spPr>
          <a:xfrm>
            <a:off x="5161647" y="3096648"/>
            <a:ext cx="1094072" cy="7021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618F8B3-B654-45E3-B2A1-D1F2DB19B3E1}"/>
              </a:ext>
            </a:extLst>
          </p:cNvPr>
          <p:cNvSpPr/>
          <p:nvPr/>
        </p:nvSpPr>
        <p:spPr>
          <a:xfrm rot="10800000">
            <a:off x="5398742" y="840014"/>
            <a:ext cx="1231967" cy="73151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Image result for allah">
            <a:extLst>
              <a:ext uri="{FF2B5EF4-FFF2-40B4-BE49-F238E27FC236}">
                <a16:creationId xmlns:a16="http://schemas.microsoft.com/office/drawing/2014/main" id="{C79AF3CC-533E-4052-9348-694424CC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50" y="35315"/>
            <a:ext cx="1213806" cy="9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F0FF2F-3A73-4FBD-B70E-96220A86F9B3}"/>
              </a:ext>
            </a:extLst>
          </p:cNvPr>
          <p:cNvCxnSpPr>
            <a:cxnSpLocks/>
          </p:cNvCxnSpPr>
          <p:nvPr/>
        </p:nvCxnSpPr>
        <p:spPr>
          <a:xfrm>
            <a:off x="6216398" y="1633490"/>
            <a:ext cx="0" cy="10535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Speaker phone">
            <a:extLst>
              <a:ext uri="{FF2B5EF4-FFF2-40B4-BE49-F238E27FC236}">
                <a16:creationId xmlns:a16="http://schemas.microsoft.com/office/drawing/2014/main" id="{1DE4A556-DD50-4C6F-8874-8FA76B165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4084" y="399418"/>
            <a:ext cx="1042452" cy="1042452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386AEF3-18BD-454C-AF98-A6B829516061}"/>
              </a:ext>
            </a:extLst>
          </p:cNvPr>
          <p:cNvSpPr/>
          <p:nvPr/>
        </p:nvSpPr>
        <p:spPr>
          <a:xfrm>
            <a:off x="6608957" y="3096648"/>
            <a:ext cx="1094072" cy="7021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0E5B9-0DF1-4A5E-A6E3-43BAB3750F2E}"/>
              </a:ext>
            </a:extLst>
          </p:cNvPr>
          <p:cNvSpPr txBox="1"/>
          <p:nvPr/>
        </p:nvSpPr>
        <p:spPr>
          <a:xfrm>
            <a:off x="8089437" y="5615564"/>
            <a:ext cx="3740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So….What are we saying and what does He say?</a:t>
            </a:r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E0826494-8A89-4941-9719-E85D5AD78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67" y="4764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8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umanlife cycle clipart">
            <a:extLst>
              <a:ext uri="{FF2B5EF4-FFF2-40B4-BE49-F238E27FC236}">
                <a16:creationId xmlns:a16="http://schemas.microsoft.com/office/drawing/2014/main" id="{3B4C3F79-E6A7-42D1-BAAF-3C0B95B52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7"/>
          <a:stretch/>
        </p:blipFill>
        <p:spPr bwMode="auto">
          <a:xfrm>
            <a:off x="3665871" y="4972647"/>
            <a:ext cx="1969554" cy="12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5B07600C-0CB2-41E9-9F01-E0B1B23CD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10854" b="70588"/>
          <a:stretch/>
        </p:blipFill>
        <p:spPr bwMode="auto">
          <a:xfrm>
            <a:off x="6874213" y="566696"/>
            <a:ext cx="4974077" cy="105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A0E762-B95B-4ED9-BB14-4DD1876FB463}"/>
              </a:ext>
            </a:extLst>
          </p:cNvPr>
          <p:cNvSpPr txBox="1"/>
          <p:nvPr/>
        </p:nvSpPr>
        <p:spPr>
          <a:xfrm>
            <a:off x="1557850" y="311108"/>
            <a:ext cx="2583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the Name of Allah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start every Surah with calling on Him.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start every action in our lives with His Name.</a:t>
            </a:r>
          </a:p>
          <a:p>
            <a:endParaRPr lang="en-US" dirty="0"/>
          </a:p>
          <a:p>
            <a:r>
              <a:rPr lang="en-US" dirty="0"/>
              <a:t>Any act that is attached to Allah’s name is blessed.  </a:t>
            </a:r>
          </a:p>
          <a:p>
            <a:r>
              <a:rPr lang="en-US" dirty="0"/>
              <a:t>It </a:t>
            </a:r>
            <a:r>
              <a:rPr lang="en-US" dirty="0">
                <a:solidFill>
                  <a:srgbClr val="FF0000"/>
                </a:solidFill>
              </a:rPr>
              <a:t>connects</a:t>
            </a:r>
            <a:r>
              <a:rPr lang="en-US" dirty="0"/>
              <a:t> you to Him.</a:t>
            </a:r>
          </a:p>
          <a:p>
            <a:endParaRPr lang="en-US" dirty="0"/>
          </a:p>
          <a:p>
            <a:r>
              <a:rPr lang="en-US" dirty="0"/>
              <a:t>. </a:t>
            </a:r>
          </a:p>
        </p:txBody>
      </p:sp>
      <p:pic>
        <p:nvPicPr>
          <p:cNvPr id="6" name="Picture 4" descr="See the source image">
            <a:extLst>
              <a:ext uri="{FF2B5EF4-FFF2-40B4-BE49-F238E27FC236}">
                <a16:creationId xmlns:a16="http://schemas.microsoft.com/office/drawing/2014/main" id="{B679D241-720D-4582-BC6E-7DB3B2A02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7" r="26601" b="72696"/>
          <a:stretch/>
        </p:blipFill>
        <p:spPr bwMode="auto">
          <a:xfrm>
            <a:off x="552864" y="451879"/>
            <a:ext cx="913488" cy="9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4CA510-F5CA-4C37-88AD-59FB57241DA3}"/>
              </a:ext>
            </a:extLst>
          </p:cNvPr>
          <p:cNvSpPr txBox="1"/>
          <p:nvPr/>
        </p:nvSpPr>
        <p:spPr>
          <a:xfrm>
            <a:off x="6084194" y="311108"/>
            <a:ext cx="1580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/>
              <a:t>Ayah</a:t>
            </a:r>
          </a:p>
          <a:p>
            <a:r>
              <a:rPr lang="en-US" sz="3600" dirty="0"/>
              <a:t>   </a:t>
            </a:r>
            <a:r>
              <a:rPr lang="en-US" sz="3600" b="1" u="sng" dirty="0"/>
              <a:t>#1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93696-FC09-4290-84A9-C446A5A50D98}"/>
              </a:ext>
            </a:extLst>
          </p:cNvPr>
          <p:cNvSpPr txBox="1"/>
          <p:nvPr/>
        </p:nvSpPr>
        <p:spPr>
          <a:xfrm>
            <a:off x="6530577" y="3404262"/>
            <a:ext cx="4064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Everyone has some idea about God…but we can only use our own imaginations to guess what a God is like.  That’s why Allah teaches us about his characteristics so we can know Him as He is.  </a:t>
            </a:r>
          </a:p>
          <a:p>
            <a:endParaRPr lang="en-US" dirty="0"/>
          </a:p>
          <a:p>
            <a:r>
              <a:rPr lang="en-US" dirty="0"/>
              <a:t>He loves us and is Merciful with us.  Handles us with care, takes care of our matters.</a:t>
            </a:r>
          </a:p>
        </p:txBody>
      </p:sp>
      <p:pic>
        <p:nvPicPr>
          <p:cNvPr id="11" name="Picture 4" descr="See the source image">
            <a:extLst>
              <a:ext uri="{FF2B5EF4-FFF2-40B4-BE49-F238E27FC236}">
                <a16:creationId xmlns:a16="http://schemas.microsoft.com/office/drawing/2014/main" id="{9CC9B963-4FEA-46B2-89BC-F18353EA0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r="41392" b="70618"/>
          <a:stretch/>
        </p:blipFill>
        <p:spPr bwMode="auto">
          <a:xfrm>
            <a:off x="5929402" y="2452716"/>
            <a:ext cx="1414136" cy="8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EB195A-AB78-450E-B79E-622D171A2FD9}"/>
              </a:ext>
            </a:extLst>
          </p:cNvPr>
          <p:cNvSpPr txBox="1"/>
          <p:nvPr/>
        </p:nvSpPr>
        <p:spPr>
          <a:xfrm>
            <a:off x="7501643" y="2601064"/>
            <a:ext cx="162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Gracious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Merciful</a:t>
            </a:r>
          </a:p>
        </p:txBody>
      </p:sp>
      <p:pic>
        <p:nvPicPr>
          <p:cNvPr id="14" name="Graphic 13" descr="Plugged Unplugged">
            <a:extLst>
              <a:ext uri="{FF2B5EF4-FFF2-40B4-BE49-F238E27FC236}">
                <a16:creationId xmlns:a16="http://schemas.microsoft.com/office/drawing/2014/main" id="{4E7F6347-4380-4D1A-9B87-D2C0A1A28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27796">
            <a:off x="742885" y="3677064"/>
            <a:ext cx="992453" cy="992453"/>
          </a:xfrm>
          <a:prstGeom prst="rect">
            <a:avLst/>
          </a:prstGeom>
        </p:spPr>
      </p:pic>
      <p:pic>
        <p:nvPicPr>
          <p:cNvPr id="1028" name="Picture 4" descr="Image result for Talk Bubbles Clip Art Public-Domain">
            <a:extLst>
              <a:ext uri="{FF2B5EF4-FFF2-40B4-BE49-F238E27FC236}">
                <a16:creationId xmlns:a16="http://schemas.microsoft.com/office/drawing/2014/main" id="{93721B43-1CE4-4B78-850B-3D5FFE4C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 pressure="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481">
            <a:off x="3849374" y="563214"/>
            <a:ext cx="1459407" cy="16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D8B27F2-193E-4C6B-93F7-11F8E0434DB5}"/>
              </a:ext>
            </a:extLst>
          </p:cNvPr>
          <p:cNvSpPr txBox="1"/>
          <p:nvPr/>
        </p:nvSpPr>
        <p:spPr>
          <a:xfrm>
            <a:off x="327970" y="4558142"/>
            <a:ext cx="34511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can’t do anything without His help- can’t chew my food, swallow my food, digest my food, or benefit from my food without His will. My entire life is in His hands.</a:t>
            </a:r>
          </a:p>
        </p:txBody>
      </p:sp>
      <p:pic>
        <p:nvPicPr>
          <p:cNvPr id="5" name="Graphic 4" descr="Care">
            <a:extLst>
              <a:ext uri="{FF2B5EF4-FFF2-40B4-BE49-F238E27FC236}">
                <a16:creationId xmlns:a16="http://schemas.microsoft.com/office/drawing/2014/main" id="{BAE6F62D-259E-459C-84CA-1A6B3B3A6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6845" y="54611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7E78FA5B-3E22-40CB-B5E3-130646525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8" t="23875" b="51903"/>
          <a:stretch/>
        </p:blipFill>
        <p:spPr bwMode="auto">
          <a:xfrm>
            <a:off x="7298583" y="335213"/>
            <a:ext cx="4869479" cy="880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B4F21-3FC7-4537-A3A2-536C9C06A9FA}"/>
              </a:ext>
            </a:extLst>
          </p:cNvPr>
          <p:cNvSpPr txBox="1"/>
          <p:nvPr/>
        </p:nvSpPr>
        <p:spPr>
          <a:xfrm>
            <a:off x="6616096" y="261850"/>
            <a:ext cx="13649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Ayah</a:t>
            </a:r>
          </a:p>
          <a:p>
            <a:r>
              <a:rPr lang="en-US" sz="2800" dirty="0"/>
              <a:t>   </a:t>
            </a:r>
            <a:r>
              <a:rPr lang="en-US" sz="2800" b="1" u="sng" dirty="0"/>
              <a:t>#2</a:t>
            </a:r>
          </a:p>
        </p:txBody>
      </p:sp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B61DC700-8AD3-40B7-A36D-6255B77DE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8" t="24149" r="-64" b="51903"/>
          <a:stretch/>
        </p:blipFill>
        <p:spPr bwMode="auto">
          <a:xfrm>
            <a:off x="459622" y="528854"/>
            <a:ext cx="1134535" cy="9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lant kingdom">
            <a:extLst>
              <a:ext uri="{FF2B5EF4-FFF2-40B4-BE49-F238E27FC236}">
                <a16:creationId xmlns:a16="http://schemas.microsoft.com/office/drawing/2014/main" id="{99A6ECE3-AD64-4733-8ABA-E72B339B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53" y="3529216"/>
            <a:ext cx="2272181" cy="11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l Planets Outer Space">
            <a:extLst>
              <a:ext uri="{FF2B5EF4-FFF2-40B4-BE49-F238E27FC236}">
                <a16:creationId xmlns:a16="http://schemas.microsoft.com/office/drawing/2014/main" id="{E3281B17-2A11-44B6-8885-891176A5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08" y="1968340"/>
            <a:ext cx="2283307" cy="14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ee the source image">
            <a:extLst>
              <a:ext uri="{FF2B5EF4-FFF2-40B4-BE49-F238E27FC236}">
                <a16:creationId xmlns:a16="http://schemas.microsoft.com/office/drawing/2014/main" id="{E6D60AE1-4169-4E30-AAD2-DC855A444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2" t="24149" r="15241" b="49719"/>
          <a:stretch/>
        </p:blipFill>
        <p:spPr bwMode="auto">
          <a:xfrm>
            <a:off x="4646614" y="1047937"/>
            <a:ext cx="1609385" cy="11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5C7B42-EF9B-4781-842C-3618F6116CD1}"/>
              </a:ext>
            </a:extLst>
          </p:cNvPr>
          <p:cNvSpPr txBox="1"/>
          <p:nvPr/>
        </p:nvSpPr>
        <p:spPr>
          <a:xfrm>
            <a:off x="6211422" y="1702290"/>
            <a:ext cx="198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Lord of the WORLDS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1A1D9-67F1-4814-BB99-FF4E57E66688}"/>
              </a:ext>
            </a:extLst>
          </p:cNvPr>
          <p:cNvSpPr txBox="1"/>
          <p:nvPr/>
        </p:nvSpPr>
        <p:spPr>
          <a:xfrm>
            <a:off x="1533745" y="423467"/>
            <a:ext cx="2393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All Praise to</a:t>
            </a:r>
          </a:p>
          <a:p>
            <a:r>
              <a:rPr lang="en-US" sz="2800" dirty="0">
                <a:solidFill>
                  <a:srgbClr val="00B0F0"/>
                </a:solidFill>
              </a:rPr>
              <a:t>        Allah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9F131DB0-DCA1-4EEA-B85A-4441E0C2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3" y="2897577"/>
            <a:ext cx="2316727" cy="16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BCAC2CF3-D896-42B8-A269-AED681F9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46" y="4745993"/>
            <a:ext cx="2414352" cy="13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06D4D-2FCE-419C-8ADB-6ED699168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134" y="3355797"/>
            <a:ext cx="2443485" cy="12217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1F638B-D7DC-4D98-900D-1DAA5C8DAF4C}"/>
              </a:ext>
            </a:extLst>
          </p:cNvPr>
          <p:cNvSpPr txBox="1"/>
          <p:nvPr/>
        </p:nvSpPr>
        <p:spPr>
          <a:xfrm>
            <a:off x="324733" y="1527396"/>
            <a:ext cx="25442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start salah by admitting that Allah is worthy of being praised.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 if something happens and we don’t like it, we still say Alhamdulillah, because He knows what is best for us.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remind ourselves of this throughout the day so we can always be thankful for what we have.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09A004-ED1F-4D50-817C-4D252C191C57}"/>
              </a:ext>
            </a:extLst>
          </p:cNvPr>
          <p:cNvSpPr txBox="1"/>
          <p:nvPr/>
        </p:nvSpPr>
        <p:spPr>
          <a:xfrm>
            <a:off x="7536510" y="4725835"/>
            <a:ext cx="4161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admit He is </a:t>
            </a:r>
            <a:r>
              <a:rPr lang="en-US" dirty="0">
                <a:highlight>
                  <a:srgbClr val="FFFF00"/>
                </a:highlight>
              </a:rPr>
              <a:t>Master </a:t>
            </a:r>
            <a:r>
              <a:rPr lang="en-US" dirty="0"/>
              <a:t>and I am </a:t>
            </a:r>
            <a:r>
              <a:rPr lang="en-US" dirty="0">
                <a:highlight>
                  <a:srgbClr val="FFFF00"/>
                </a:highlight>
              </a:rPr>
              <a:t>Slave</a:t>
            </a:r>
            <a:r>
              <a:rPr lang="en-US" dirty="0"/>
              <a:t>   (our relationship)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 admit He is Lord of every World- those  I know about and some I may not know about. </a:t>
            </a:r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5B8E6FCE-CC8A-4F71-AB15-04934F7BCA7C}"/>
              </a:ext>
            </a:extLst>
          </p:cNvPr>
          <p:cNvSpPr/>
          <p:nvPr/>
        </p:nvSpPr>
        <p:spPr>
          <a:xfrm>
            <a:off x="2743534" y="4505987"/>
            <a:ext cx="796989" cy="63739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4 Points 28">
            <a:extLst>
              <a:ext uri="{FF2B5EF4-FFF2-40B4-BE49-F238E27FC236}">
                <a16:creationId xmlns:a16="http://schemas.microsoft.com/office/drawing/2014/main" id="{8F864D15-EC2A-42D1-818A-76B2C4EA4BED}"/>
              </a:ext>
            </a:extLst>
          </p:cNvPr>
          <p:cNvSpPr/>
          <p:nvPr/>
        </p:nvSpPr>
        <p:spPr>
          <a:xfrm>
            <a:off x="2802239" y="5316673"/>
            <a:ext cx="679578" cy="5678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4 Points 29">
            <a:extLst>
              <a:ext uri="{FF2B5EF4-FFF2-40B4-BE49-F238E27FC236}">
                <a16:creationId xmlns:a16="http://schemas.microsoft.com/office/drawing/2014/main" id="{31063B27-B428-4A73-B11D-63C5246A9EE6}"/>
              </a:ext>
            </a:extLst>
          </p:cNvPr>
          <p:cNvSpPr/>
          <p:nvPr/>
        </p:nvSpPr>
        <p:spPr>
          <a:xfrm>
            <a:off x="2743534" y="3544079"/>
            <a:ext cx="796989" cy="63739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4 Points 30">
            <a:extLst>
              <a:ext uri="{FF2B5EF4-FFF2-40B4-BE49-F238E27FC236}">
                <a16:creationId xmlns:a16="http://schemas.microsoft.com/office/drawing/2014/main" id="{F64723CD-B8ED-4B49-B790-131CE750A109}"/>
              </a:ext>
            </a:extLst>
          </p:cNvPr>
          <p:cNvSpPr/>
          <p:nvPr/>
        </p:nvSpPr>
        <p:spPr>
          <a:xfrm>
            <a:off x="2743534" y="2687411"/>
            <a:ext cx="796989" cy="63739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32">
            <a:extLst>
              <a:ext uri="{FF2B5EF4-FFF2-40B4-BE49-F238E27FC236}">
                <a16:creationId xmlns:a16="http://schemas.microsoft.com/office/drawing/2014/main" id="{09FAC03F-25E8-4001-A155-D436A19B88D0}"/>
              </a:ext>
            </a:extLst>
          </p:cNvPr>
          <p:cNvSpPr/>
          <p:nvPr/>
        </p:nvSpPr>
        <p:spPr>
          <a:xfrm>
            <a:off x="2767168" y="1830743"/>
            <a:ext cx="796989" cy="63739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55B6B82-66E9-4688-845A-0A80159A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0985FA-A9AF-4D1A-AA92-5D98A579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A452BB-978F-4C43-8664-63B86F39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DD86A3-D1B7-46C2-BCD5-82428C1C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FBAE9-917E-4BD9-BA28-F347E09B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C51F3-5AB0-49F8-AA14-B72F855CA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794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DDE795-6761-419B-AD64-BBF0FB975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8224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8FEDFB-00F7-4A10-B7AD-EE9C0EC0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388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380ECD-C29F-4B42-8180-48497DCD4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8224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Flag">
            <a:extLst>
              <a:ext uri="{FF2B5EF4-FFF2-40B4-BE49-F238E27FC236}">
                <a16:creationId xmlns:a16="http://schemas.microsoft.com/office/drawing/2014/main" id="{7852561B-ABD2-4F66-8F51-C96471E70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70" y="1805727"/>
            <a:ext cx="4462477" cy="364065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3DDE678-1101-4B7E-8120-588BCA4AF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03" y="164592"/>
            <a:ext cx="6604259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66B79-072F-42FE-86B0-61E498E2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524" y="640856"/>
            <a:ext cx="6530517" cy="40347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cap="none" dirty="0"/>
              <a:t>On the Day of Judgment every nation will have a flag.</a:t>
            </a:r>
            <a:br>
              <a:rPr lang="en-US" sz="3300" cap="none" dirty="0"/>
            </a:br>
            <a:br>
              <a:rPr lang="en-US" sz="3300" cap="none" dirty="0"/>
            </a:br>
            <a:r>
              <a:rPr lang="en-US" sz="3300" cap="none" dirty="0"/>
              <a:t> </a:t>
            </a:r>
            <a:br>
              <a:rPr lang="en-US" sz="3300" cap="none" dirty="0"/>
            </a:br>
            <a:r>
              <a:rPr lang="en-US" sz="3300" cap="none" dirty="0"/>
              <a:t>Prophet Muhammad said: </a:t>
            </a:r>
            <a:br>
              <a:rPr lang="en-US" sz="3300" cap="none" dirty="0"/>
            </a:br>
            <a:br>
              <a:rPr lang="en-US" sz="3300" cap="none" dirty="0"/>
            </a:br>
            <a:r>
              <a:rPr lang="en-US" sz="3300" cap="none" dirty="0">
                <a:solidFill>
                  <a:srgbClr val="00B0F0"/>
                </a:solidFill>
              </a:rPr>
              <a:t>“My nation’s flag will be </a:t>
            </a:r>
            <a:r>
              <a:rPr lang="en-US" sz="3300" cap="none" dirty="0" err="1">
                <a:solidFill>
                  <a:srgbClr val="00B0F0"/>
                </a:solidFill>
              </a:rPr>
              <a:t>Hamd</a:t>
            </a:r>
            <a:r>
              <a:rPr lang="en-US" sz="3300" cap="none" dirty="0">
                <a:solidFill>
                  <a:srgbClr val="00B0F0"/>
                </a:solidFill>
              </a:rPr>
              <a:t> </a:t>
            </a:r>
            <a:r>
              <a:rPr lang="en-US" sz="3300" i="0" cap="none" dirty="0">
                <a:solidFill>
                  <a:srgbClr val="00B0F0"/>
                </a:solidFill>
              </a:rPr>
              <a:t> </a:t>
            </a:r>
            <a:r>
              <a:rPr lang="en-US" sz="3300" i="0" dirty="0" err="1">
                <a:solidFill>
                  <a:srgbClr val="00B0F0"/>
                </a:solidFill>
              </a:rPr>
              <a:t>حمد</a:t>
            </a:r>
            <a:r>
              <a:rPr lang="en-US" sz="3300" i="0" dirty="0">
                <a:solidFill>
                  <a:srgbClr val="00B0F0"/>
                </a:solidFill>
              </a:rPr>
              <a:t>”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7881-1A06-436F-8E4B-EE7017C6D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844" y="2345636"/>
            <a:ext cx="2226733" cy="826036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SY" sz="38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حمد</a:t>
            </a:r>
            <a:endParaRPr lang="en-US" sz="3800" b="0" i="0" dirty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0" i="0" dirty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spc="80" dirty="0">
                <a:solidFill>
                  <a:schemeClr val="tx1"/>
                </a:solidFill>
                <a:latin typeface="Tahoma" panose="020B0604030504040204" pitchFamily="34" charset="0"/>
              </a:rPr>
              <a:t>Praise/Thanks</a:t>
            </a:r>
            <a:endParaRPr lang="en-US" sz="2400" spc="80" dirty="0">
              <a:solidFill>
                <a:schemeClr val="tx1"/>
              </a:solidFill>
            </a:endParaRPr>
          </a:p>
        </p:txBody>
      </p:sp>
      <p:pic>
        <p:nvPicPr>
          <p:cNvPr id="7" name="Graphic 6" descr="Group of people">
            <a:extLst>
              <a:ext uri="{FF2B5EF4-FFF2-40B4-BE49-F238E27FC236}">
                <a16:creationId xmlns:a16="http://schemas.microsoft.com/office/drawing/2014/main" id="{404A07A2-3964-4FB4-9092-4451C512D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5452" y="3811232"/>
            <a:ext cx="2226733" cy="2226733"/>
          </a:xfrm>
          <a:prstGeom prst="rect">
            <a:avLst/>
          </a:prstGeom>
        </p:spPr>
      </p:pic>
      <p:pic>
        <p:nvPicPr>
          <p:cNvPr id="9" name="Graphic 8" descr="Group of people">
            <a:extLst>
              <a:ext uri="{FF2B5EF4-FFF2-40B4-BE49-F238E27FC236}">
                <a16:creationId xmlns:a16="http://schemas.microsoft.com/office/drawing/2014/main" id="{9200737D-204D-45B4-89F8-125E46C91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3537" y="4691291"/>
            <a:ext cx="1390894" cy="1541183"/>
          </a:xfrm>
          <a:prstGeom prst="rect">
            <a:avLst/>
          </a:prstGeom>
        </p:spPr>
      </p:pic>
      <p:pic>
        <p:nvPicPr>
          <p:cNvPr id="11" name="Graphic 10" descr="Group of people">
            <a:extLst>
              <a:ext uri="{FF2B5EF4-FFF2-40B4-BE49-F238E27FC236}">
                <a16:creationId xmlns:a16="http://schemas.microsoft.com/office/drawing/2014/main" id="{2CE109BD-CE4D-4DDB-A5C6-824DB0A27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8772" y="4684199"/>
            <a:ext cx="1451961" cy="1451961"/>
          </a:xfrm>
          <a:prstGeom prst="rect">
            <a:avLst/>
          </a:prstGeom>
        </p:spPr>
      </p:pic>
      <p:pic>
        <p:nvPicPr>
          <p:cNvPr id="13" name="Graphic 12" descr="Group of people">
            <a:extLst>
              <a:ext uri="{FF2B5EF4-FFF2-40B4-BE49-F238E27FC236}">
                <a16:creationId xmlns:a16="http://schemas.microsoft.com/office/drawing/2014/main" id="{889D43BA-A829-41CA-B782-4FCFE7671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4266" y="4729440"/>
            <a:ext cx="1390894" cy="1390894"/>
          </a:xfrm>
          <a:prstGeom prst="rect">
            <a:avLst/>
          </a:prstGeom>
        </p:spPr>
      </p:pic>
      <p:pic>
        <p:nvPicPr>
          <p:cNvPr id="17" name="Graphic 16" descr="Flag">
            <a:extLst>
              <a:ext uri="{FF2B5EF4-FFF2-40B4-BE49-F238E27FC236}">
                <a16:creationId xmlns:a16="http://schemas.microsoft.com/office/drawing/2014/main" id="{3295A6BA-0063-44F2-BD08-958061A6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0398" y="4454308"/>
            <a:ext cx="914400" cy="914400"/>
          </a:xfrm>
          <a:prstGeom prst="rect">
            <a:avLst/>
          </a:prstGeom>
        </p:spPr>
      </p:pic>
      <p:pic>
        <p:nvPicPr>
          <p:cNvPr id="22" name="Graphic 21" descr="Flag">
            <a:extLst>
              <a:ext uri="{FF2B5EF4-FFF2-40B4-BE49-F238E27FC236}">
                <a16:creationId xmlns:a16="http://schemas.microsoft.com/office/drawing/2014/main" id="{7CC03F22-1240-4561-A9FD-B45E17D81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2891" y="4495779"/>
            <a:ext cx="914400" cy="914400"/>
          </a:xfrm>
          <a:prstGeom prst="rect">
            <a:avLst/>
          </a:prstGeom>
        </p:spPr>
      </p:pic>
      <p:pic>
        <p:nvPicPr>
          <p:cNvPr id="24" name="Graphic 23" descr="Flag">
            <a:extLst>
              <a:ext uri="{FF2B5EF4-FFF2-40B4-BE49-F238E27FC236}">
                <a16:creationId xmlns:a16="http://schemas.microsoft.com/office/drawing/2014/main" id="{B4ECB631-3349-43C0-BEA8-17F880EB6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4293" y="4498666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73016E7-3FA7-4F01-BC08-974C748B41D3}"/>
              </a:ext>
            </a:extLst>
          </p:cNvPr>
          <p:cNvSpPr txBox="1"/>
          <p:nvPr/>
        </p:nvSpPr>
        <p:spPr>
          <a:xfrm>
            <a:off x="1700578" y="297924"/>
            <a:ext cx="1805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Ummah/Nation of Muhammad </a:t>
            </a:r>
            <a:r>
              <a:rPr lang="en-US" sz="1000" dirty="0"/>
              <a:t>(AS)</a:t>
            </a:r>
          </a:p>
        </p:txBody>
      </p:sp>
    </p:spTree>
    <p:extLst>
      <p:ext uri="{BB962C8B-B14F-4D97-AF65-F5344CB8AC3E}">
        <p14:creationId xmlns:p14="http://schemas.microsoft.com/office/powerpoint/2010/main" val="101152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1063</Words>
  <Application>Microsoft Office PowerPoint</Application>
  <PresentationFormat>Widescreen</PresentationFormat>
  <Paragraphs>136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Garamond</vt:lpstr>
      <vt:lpstr>Tahoma</vt:lpstr>
      <vt:lpstr>SavonVTI</vt:lpstr>
      <vt:lpstr>Surat  Al-Fatiha (The Opening)</vt:lpstr>
      <vt:lpstr>The Opening Surah of the Quran =                            the opening Surah of our Salah</vt:lpstr>
      <vt:lpstr>Al- Fatiha  Nicknames</vt:lpstr>
      <vt:lpstr>How many times a day do we read this Surah??</vt:lpstr>
      <vt:lpstr>        For a Surah we read so often, don’t you want to know what you are saying? What are you saying? Why are you repeating it over and over?             Himself says:   “I have divided salah in between me and my slave into 2 halves, and my slave shall receive anything he asks for”    What are we asking for                                  What does He mean by 2 halves</vt:lpstr>
      <vt:lpstr>Al Fatiha is a conversation with Allah.   He responds after every Ayah</vt:lpstr>
      <vt:lpstr>PowerPoint Presentation</vt:lpstr>
      <vt:lpstr>PowerPoint Presentation</vt:lpstr>
      <vt:lpstr>On the Day of Judgment every nation will have a flag.    Prophet Muhammad said:   “My nation’s flag will be Hamd  حمد” </vt:lpstr>
      <vt:lpstr>We just praised Him.  How does Allah respond??</vt:lpstr>
      <vt:lpstr>PowerPoint Presentation</vt:lpstr>
      <vt:lpstr>What did I learn about Allah in the first  4 Ayat ?</vt:lpstr>
      <vt:lpstr>PowerPoint Presentation</vt:lpstr>
      <vt:lpstr>Ayah    #6 </vt:lpstr>
      <vt:lpstr>PowerPoint Presentation</vt:lpstr>
      <vt:lpstr>Summary of  Al-Fatiha Conversation with Allah (S)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Surat  Al-Fatiha (The Opening)</dc:title>
  <dc:creator>Banan M. Obeid</dc:creator>
  <cp:lastModifiedBy>Banan M. Obeid</cp:lastModifiedBy>
  <cp:revision>7</cp:revision>
  <dcterms:created xsi:type="dcterms:W3CDTF">2020-09-23T01:35:14Z</dcterms:created>
  <dcterms:modified xsi:type="dcterms:W3CDTF">2020-09-26T19:47:35Z</dcterms:modified>
</cp:coreProperties>
</file>